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4" r:id="rId10"/>
    <p:sldId id="267" r:id="rId11"/>
    <p:sldId id="266" r:id="rId12"/>
    <p:sldId id="263" r:id="rId13"/>
    <p:sldId id="273" r:id="rId14"/>
    <p:sldId id="272" r:id="rId15"/>
    <p:sldId id="269" r:id="rId16"/>
    <p:sldId id="271" r:id="rId17"/>
    <p:sldId id="27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0" autoAdjust="0"/>
    <p:restoredTop sz="86449" autoAdjust="0"/>
  </p:normalViewPr>
  <p:slideViewPr>
    <p:cSldViewPr>
      <p:cViewPr varScale="1">
        <p:scale>
          <a:sx n="85" d="100"/>
          <a:sy n="85" d="100"/>
        </p:scale>
        <p:origin x="-8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F3B2C-4FA7-4437-A5DB-2371EB31BBF4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28AE4-FB32-4E02-9292-FDC204F3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28AE4-FB32-4E02-9292-FDC204F3A5A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FF08F2-7028-4141-A222-530BF60D947B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E85455-6E54-A74D-AC23-6CB555D0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31493A-7A25-4262-84F2-A59423137067}" type="datetimeFigureOut">
              <a:rPr lang="en-US" smtClean="0"/>
              <a:pPr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66FD32-C323-4E5A-A3FE-D8A2290248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logo-only-star-fill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" y="6430911"/>
            <a:ext cx="431632" cy="427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604" y="6396334"/>
            <a:ext cx="79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B3D7"/>
                </a:solidFill>
              </a:rPr>
              <a:t>Avenida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76" y="6430911"/>
            <a:ext cx="2111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95B3D7"/>
                </a:solidFill>
              </a:rPr>
              <a:t>john@avendiasoftware.com</a:t>
            </a:r>
            <a:endParaRPr lang="en-US" sz="1200" dirty="0">
              <a:solidFill>
                <a:srgbClr val="95B3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Manual</a:t>
            </a:r>
            <a:r>
              <a:rPr lang="en-US" baseline="0" dirty="0" smtClean="0"/>
              <a:t> 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6400800" cy="762000"/>
          </a:xfrm>
        </p:spPr>
        <p:txBody>
          <a:bodyPr/>
          <a:lstStyle/>
          <a:p>
            <a:r>
              <a:rPr lang="en-US" dirty="0" smtClean="0"/>
              <a:t>Steps to Manual 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59080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Uploading the code to some place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Build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Running the code manually (in many cases filling up forms etc step by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Log files, Database, External Services, Values of variable names, Output on the screen etc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it does not work, wash, rinse, repeat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</a:t>
            </a:r>
            <a:r>
              <a:rPr lang="en-US" baseline="0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Transforms Your QA Department</a:t>
            </a:r>
          </a:p>
          <a:p>
            <a:pPr lvl="1"/>
            <a:r>
              <a:rPr lang="en-US" dirty="0" smtClean="0"/>
              <a:t>Focuses on Verify Business Requirements</a:t>
            </a:r>
            <a:r>
              <a:rPr lang="en-US" baseline="0" dirty="0" smtClean="0"/>
              <a:t> </a:t>
            </a:r>
          </a:p>
          <a:p>
            <a:pPr lvl="1"/>
            <a:r>
              <a:rPr lang="en-US" baseline="0" dirty="0" smtClean="0"/>
              <a:t>Edge cases</a:t>
            </a:r>
          </a:p>
          <a:p>
            <a:r>
              <a:rPr lang="en-US" dirty="0" smtClean="0"/>
              <a:t>Manual Tests are still necessary</a:t>
            </a:r>
          </a:p>
          <a:p>
            <a:pPr lvl="1"/>
            <a:r>
              <a:rPr lang="en-US" dirty="0" smtClean="0"/>
              <a:t>Just Not as Many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Insanely</a:t>
            </a:r>
            <a:r>
              <a:rPr lang="en-US" baseline="0" dirty="0" smtClean="0"/>
              <a:t> cheap when amortized over the life of an application</a:t>
            </a:r>
          </a:p>
          <a:p>
            <a:r>
              <a:rPr lang="en-US" baseline="0" dirty="0" smtClean="0"/>
              <a:t>They only go away when they are no longer testing supported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Verifies functionality at the lowest level</a:t>
            </a:r>
          </a:p>
          <a:p>
            <a:pPr lvl="1"/>
            <a:r>
              <a:rPr lang="en-US" dirty="0" smtClean="0"/>
              <a:t>Can be at the class or method level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Should be able to run independent of other tests</a:t>
            </a:r>
          </a:p>
          <a:p>
            <a:pPr lvl="1"/>
            <a:r>
              <a:rPr lang="en-US" dirty="0" smtClean="0"/>
              <a:t>Should test the functionality in isolation of other components in the system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</a:t>
            </a:r>
            <a:r>
              <a:rPr lang="en-US" baseline="0" dirty="0" smtClean="0"/>
              <a:t> with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fakes, stubs, mocks</a:t>
            </a:r>
          </a:p>
          <a:p>
            <a:pPr lvl="0"/>
            <a:r>
              <a:rPr lang="en-US" dirty="0" smtClean="0"/>
              <a:t>Used as</a:t>
            </a:r>
            <a:r>
              <a:rPr lang="en-US" baseline="0" dirty="0" smtClean="0"/>
              <a:t> “stand ins” for other components in your application</a:t>
            </a:r>
          </a:p>
          <a:p>
            <a:pPr lvl="0"/>
            <a:r>
              <a:rPr lang="en-US" baseline="0" dirty="0" smtClean="0"/>
              <a:t>Static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Dynamic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a Good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Logical Test per test method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Standalone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Run</a:t>
            </a:r>
            <a:r>
              <a:rPr lang="en-US" baseline="0" dirty="0" smtClean="0"/>
              <a:t> Your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Time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Continuous Integration tools</a:t>
            </a:r>
          </a:p>
          <a:p>
            <a:pPr lvl="1"/>
            <a:r>
              <a:rPr lang="en-US" dirty="0" smtClean="0"/>
              <a:t>Every time code is checked into source control,</a:t>
            </a:r>
            <a:r>
              <a:rPr lang="en-US" baseline="0" dirty="0" smtClean="0"/>
              <a:t> tests are ran</a:t>
            </a:r>
          </a:p>
          <a:p>
            <a:pPr lvl="1"/>
            <a:r>
              <a:rPr lang="en-US" baseline="0" dirty="0" smtClean="0"/>
              <a:t>Can be used to create deployment packages once verified</a:t>
            </a:r>
          </a:p>
          <a:p>
            <a:pPr lvl="0"/>
            <a:r>
              <a:rPr lang="en-US" baseline="0" dirty="0" err="1" smtClean="0"/>
              <a:t>CruiseControl.Net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JetBrains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TeamCity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r>
              <a:rPr lang="en-US" baseline="0" dirty="0" smtClean="0"/>
              <a:t> Design With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r>
              <a:rPr lang="en-US" baseline="0" dirty="0" smtClean="0"/>
              <a:t> (TDD)</a:t>
            </a:r>
          </a:p>
          <a:p>
            <a:r>
              <a:rPr lang="en-US" baseline="0" dirty="0" smtClean="0"/>
              <a:t>Design process facilitated by Unit Tests</a:t>
            </a:r>
          </a:p>
          <a:p>
            <a:r>
              <a:rPr lang="en-US" baseline="0" dirty="0" smtClean="0"/>
              <a:t>Helps to design your application in</a:t>
            </a:r>
            <a:r>
              <a:rPr lang="en-US" dirty="0" smtClean="0"/>
              <a:t> a loosely coupled manner (SOLID design principles)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Write</a:t>
            </a:r>
            <a:r>
              <a:rPr lang="en-US" baseline="0" dirty="0" smtClean="0"/>
              <a:t> the Test First</a:t>
            </a:r>
          </a:p>
          <a:p>
            <a:pPr lvl="1"/>
            <a:r>
              <a:rPr lang="en-US" baseline="0" dirty="0" smtClean="0"/>
              <a:t>It should fail for the right reason</a:t>
            </a:r>
            <a:endParaRPr lang="en-US" dirty="0" smtClean="0"/>
          </a:p>
          <a:p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Do</a:t>
            </a:r>
            <a:r>
              <a:rPr lang="en-US" baseline="0" dirty="0" smtClean="0"/>
              <a:t> the simplest thing that will make it work</a:t>
            </a:r>
          </a:p>
          <a:p>
            <a:pPr lvl="1"/>
            <a:r>
              <a:rPr lang="en-US" baseline="0" dirty="0" smtClean="0"/>
              <a:t>Reduces Y.A.G.N.I.</a:t>
            </a:r>
            <a:endParaRPr lang="en-US" dirty="0" smtClean="0"/>
          </a:p>
          <a:p>
            <a:r>
              <a:rPr lang="en-US" dirty="0" err="1" smtClean="0"/>
              <a:t>Refactor</a:t>
            </a:r>
            <a:endParaRPr lang="en-US" dirty="0" smtClean="0"/>
          </a:p>
          <a:p>
            <a:pPr lvl="1"/>
            <a:r>
              <a:rPr lang="en-US" dirty="0" smtClean="0"/>
              <a:t>Clean</a:t>
            </a:r>
            <a:r>
              <a:rPr lang="en-US" baseline="0" dirty="0" smtClean="0"/>
              <a:t> up implementation without changing behavior</a:t>
            </a:r>
          </a:p>
          <a:p>
            <a:pPr lvl="1"/>
            <a:r>
              <a:rPr lang="en-US" b="1" dirty="0" smtClean="0">
                <a:latin typeface="Arial Black" pitchFamily="34" charset="0"/>
              </a:rPr>
              <a:t>Not Possible without tests in place</a:t>
            </a:r>
            <a:endParaRPr lang="en-US" b="1" baseline="0" dirty="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Investment in Code Quality</a:t>
            </a:r>
          </a:p>
          <a:p>
            <a:pPr lvl="1"/>
            <a:r>
              <a:rPr lang="en-US" dirty="0" smtClean="0"/>
              <a:t>Pay for it up front, receive dividends over the life of the application</a:t>
            </a:r>
          </a:p>
          <a:p>
            <a:r>
              <a:rPr lang="en-US" dirty="0" smtClean="0"/>
              <a:t>Allows for Testing at different levels of the application</a:t>
            </a:r>
          </a:p>
          <a:p>
            <a:r>
              <a:rPr lang="en-US" dirty="0" smtClean="0"/>
              <a:t>Allows for Continuous Improvement of application design</a:t>
            </a:r>
          </a:p>
          <a:p>
            <a:r>
              <a:rPr lang="en-US" dirty="0" smtClean="0"/>
              <a:t>Can become living documentation of the behavior of the system (Behavior Driven Development)</a:t>
            </a:r>
          </a:p>
          <a:p>
            <a:r>
              <a:rPr lang="en-US" dirty="0" smtClean="0"/>
              <a:t>More Fun than Manual Tests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  <a:r>
              <a:rPr lang="en-US" baseline="0" dirty="0" smtClean="0"/>
              <a:t> Complete System (order form and order list) to be completed</a:t>
            </a:r>
          </a:p>
          <a:p>
            <a:r>
              <a:rPr lang="en-US" baseline="0" dirty="0" smtClean="0"/>
              <a:t>Difficult to isolate where exactly the problem occurred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Business</a:t>
            </a:r>
            <a:r>
              <a:rPr lang="en-US" baseline="0" dirty="0" smtClean="0"/>
              <a:t> Logic</a:t>
            </a:r>
          </a:p>
          <a:p>
            <a:pPr lvl="1"/>
            <a:r>
              <a:rPr lang="en-US" baseline="0" dirty="0" smtClean="0"/>
              <a:t>Persistence Logic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r>
              <a:rPr lang="en-US" baseline="0" dirty="0" smtClean="0"/>
              <a:t> with 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Results with Form and List</a:t>
            </a:r>
          </a:p>
          <a:p>
            <a:pPr lvl="1"/>
            <a:r>
              <a:rPr lang="en-US" dirty="0" smtClean="0"/>
              <a:t>Requires both screens to be completed</a:t>
            </a:r>
          </a:p>
          <a:p>
            <a:pPr lvl="2"/>
            <a:r>
              <a:rPr lang="en-US" dirty="0" smtClean="0"/>
              <a:t>Not all applications</a:t>
            </a:r>
            <a:r>
              <a:rPr lang="en-US" baseline="0" dirty="0" smtClean="0"/>
              <a:t> require both, introduces unnecessary work or admin tools</a:t>
            </a:r>
          </a:p>
          <a:p>
            <a:pPr lvl="2"/>
            <a:r>
              <a:rPr lang="en-US" dirty="0" smtClean="0"/>
              <a:t>Increases</a:t>
            </a:r>
            <a:r>
              <a:rPr lang="en-US" baseline="0" dirty="0" smtClean="0"/>
              <a:t> the time between development and testing</a:t>
            </a:r>
          </a:p>
          <a:p>
            <a:pPr lvl="1"/>
            <a:r>
              <a:rPr lang="en-US" dirty="0" smtClean="0"/>
              <a:t>With database verification</a:t>
            </a:r>
          </a:p>
          <a:p>
            <a:pPr lvl="2"/>
            <a:r>
              <a:rPr lang="en-US" dirty="0" smtClean="0"/>
              <a:t>Can be difficult</a:t>
            </a:r>
            <a:r>
              <a:rPr lang="en-US" baseline="0" dirty="0" smtClean="0"/>
              <a:t> with complicated database schema</a:t>
            </a:r>
          </a:p>
          <a:p>
            <a:pPr lvl="2"/>
            <a:r>
              <a:rPr lang="en-US" baseline="0" dirty="0" smtClean="0"/>
              <a:t>Error Prone</a:t>
            </a:r>
          </a:p>
          <a:p>
            <a:pPr lvl="2"/>
            <a:r>
              <a:rPr lang="en-US" baseline="0" dirty="0" smtClean="0"/>
              <a:t>Doesn’t scale well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r>
              <a:rPr lang="en-US" baseline="0" dirty="0" smtClean="0"/>
              <a:t> with 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Manpower</a:t>
            </a:r>
          </a:p>
          <a:p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No one wants to click around and fill in form fields all 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r>
              <a:rPr lang="en-US" dirty="0" smtClean="0"/>
              <a:t>Effort &amp; Costs of Testing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0010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Lets assume 6 test cases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Effort required to run all 6 manually =&gt; 10 min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Effort required to write unit tests for all 6 cases =&gt; 10 min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Effort required to run unit tests for all 6 cases =&gt; &lt; 1 min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testing iterations =&gt; 5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manual testing time =&gt; 50 min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unit testing time =&gt; 10 min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6800" y="4267200"/>
          <a:ext cx="3733801" cy="185057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13723"/>
                <a:gridCol w="1051058"/>
                <a:gridCol w="813723"/>
                <a:gridCol w="1055297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Release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Manual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Auto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Manual Test</a:t>
                      </a:r>
                      <a:br>
                        <a:rPr lang="en-US" sz="1100" u="none" strike="noStrike" dirty="0"/>
                      </a:br>
                      <a:r>
                        <a:rPr lang="en-US" sz="1100" u="none" strike="noStrike" dirty="0"/>
                        <a:t>Cumulative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/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3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0" y="4267200"/>
            <a:ext cx="337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Manual Testing Proves: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latin typeface="+mn-lt"/>
                <a:ea typeface="+mn-ea"/>
                <a:cs typeface="+mn-cs"/>
              </a:rPr>
              <a:t>Your Application</a:t>
            </a:r>
            <a:r>
              <a:rPr lang="en-US" sz="3200" kern="1200" baseline="0" dirty="0" smtClean="0">
                <a:latin typeface="+mn-lt"/>
                <a:ea typeface="+mn-ea"/>
                <a:cs typeface="+mn-cs"/>
              </a:rPr>
              <a:t> Works …</a:t>
            </a:r>
            <a:endParaRPr lang="en-US" b="1" dirty="0" smtClean="0"/>
          </a:p>
          <a:p>
            <a:r>
              <a:rPr lang="en-US" dirty="0" smtClean="0"/>
              <a:t>Whenever</a:t>
            </a:r>
            <a:r>
              <a:rPr lang="en-US" baseline="0" dirty="0" smtClean="0"/>
              <a:t> a change occurs or a feature is added, all tests must be ran again to make sure existing functionality is still working.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524000"/>
            <a:ext cx="2133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Right Now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Tests the functionality of a single component</a:t>
            </a:r>
          </a:p>
          <a:p>
            <a:r>
              <a:rPr lang="en-US" dirty="0" smtClean="0"/>
              <a:t>Integration / Regression Testing</a:t>
            </a:r>
          </a:p>
          <a:p>
            <a:pPr lvl="1"/>
            <a:r>
              <a:rPr lang="en-US" dirty="0" smtClean="0"/>
              <a:t>Verifies the new code works with existing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</a:t>
            </a:r>
            <a:r>
              <a:rPr lang="en-US" baseline="0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Isolate</a:t>
            </a:r>
            <a:r>
              <a:rPr lang="en-US" baseline="0" dirty="0" smtClean="0"/>
              <a:t> Problems to  specific areas, even to the method</a:t>
            </a:r>
          </a:p>
          <a:p>
            <a:r>
              <a:rPr lang="en-US" dirty="0" smtClean="0"/>
              <a:t>Reduces chance</a:t>
            </a:r>
            <a:r>
              <a:rPr lang="en-US" baseline="0" dirty="0" smtClean="0"/>
              <a:t> one team member breaks code from another team member</a:t>
            </a:r>
          </a:p>
          <a:p>
            <a:r>
              <a:rPr lang="en-US" baseline="0" dirty="0" smtClean="0"/>
              <a:t>Over time, creates a battery of tests so that you know the state of your application.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aseline="0" dirty="0" smtClean="0"/>
              <a:t>Improves Application Design</a:t>
            </a:r>
          </a:p>
          <a:p>
            <a:pPr lvl="1"/>
            <a:r>
              <a:rPr lang="en-US" baseline="0" dirty="0" smtClean="0"/>
              <a:t>High cohesion, Low Coupling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enid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avenida1.thmx</Template>
  <TotalTime>1093</TotalTime>
  <Words>668</Words>
  <Application>Microsoft Macintosh PowerPoint</Application>
  <PresentationFormat>On-screen Show (4:3)</PresentationFormat>
  <Paragraphs>132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avenida1</vt:lpstr>
      <vt:lpstr>Manual Testing</vt:lpstr>
      <vt:lpstr>Problems with Manual Testing</vt:lpstr>
      <vt:lpstr>Problems with Manual Testing</vt:lpstr>
      <vt:lpstr>Problems with Manual Testing</vt:lpstr>
      <vt:lpstr>Effort &amp; Costs of Testing</vt:lpstr>
      <vt:lpstr>What Manual Testing Proves:</vt:lpstr>
      <vt:lpstr>Automated Testing</vt:lpstr>
      <vt:lpstr>Automated Testing</vt:lpstr>
      <vt:lpstr>Automated Testing</vt:lpstr>
      <vt:lpstr>Automated Testing</vt:lpstr>
      <vt:lpstr>Automated Testing</vt:lpstr>
      <vt:lpstr>Unit Tests</vt:lpstr>
      <vt:lpstr>Dealing with Interaction</vt:lpstr>
      <vt:lpstr>Qualities of a Good Unit Test</vt:lpstr>
      <vt:lpstr>When To Run Your Tests</vt:lpstr>
      <vt:lpstr>System Design With Unit Tests</vt:lpstr>
      <vt:lpstr>Steps to TDD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John Teague</dc:creator>
  <cp:lastModifiedBy>John Teague</cp:lastModifiedBy>
  <cp:revision>17</cp:revision>
  <dcterms:created xsi:type="dcterms:W3CDTF">2009-03-02T20:11:03Z</dcterms:created>
  <dcterms:modified xsi:type="dcterms:W3CDTF">2013-03-21T19:37:52Z</dcterms:modified>
</cp:coreProperties>
</file>