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86" r:id="rId6"/>
    <p:sldId id="281" r:id="rId7"/>
    <p:sldId id="282" r:id="rId8"/>
    <p:sldId id="283" r:id="rId9"/>
    <p:sldId id="271" r:id="rId10"/>
    <p:sldId id="270" r:id="rId11"/>
    <p:sldId id="277" r:id="rId12"/>
    <p:sldId id="278" r:id="rId13"/>
    <p:sldId id="279" r:id="rId14"/>
    <p:sldId id="287" r:id="rId15"/>
    <p:sldId id="280" r:id="rId16"/>
    <p:sldId id="267" r:id="rId17"/>
    <p:sldId id="274" r:id="rId18"/>
    <p:sldId id="268" r:id="rId19"/>
    <p:sldId id="288" r:id="rId20"/>
    <p:sldId id="269" r:id="rId21"/>
    <p:sldId id="289" r:id="rId22"/>
    <p:sldId id="293" r:id="rId23"/>
    <p:sldId id="290" r:id="rId24"/>
    <p:sldId id="291" r:id="rId25"/>
    <p:sldId id="292" r:id="rId26"/>
    <p:sldId id="294" r:id="rId27"/>
    <p:sldId id="264" r:id="rId28"/>
    <p:sldId id="285" r:id="rId29"/>
    <p:sldId id="272" r:id="rId30"/>
    <p:sldId id="273" r:id="rId31"/>
    <p:sldId id="28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0" autoAdjust="0"/>
    <p:restoredTop sz="86443" autoAdjust="0"/>
  </p:normalViewPr>
  <p:slideViewPr>
    <p:cSldViewPr snapToGrid="0" snapToObjects="1">
      <p:cViewPr varScale="1">
        <p:scale>
          <a:sx n="110" d="100"/>
          <a:sy n="110" d="100"/>
        </p:scale>
        <p:origin x="-96" y="-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78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FA9AA3-A5B1-CA4F-ADCC-F6AC94D58AEE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C34668-D838-2543-B5B2-59C62DB34810}">
      <dgm:prSet phldrT="[Text]"/>
      <dgm:spPr/>
      <dgm:t>
        <a:bodyPr/>
        <a:lstStyle/>
        <a:p>
          <a:r>
            <a:rPr lang="en-US" dirty="0" smtClean="0"/>
            <a:t>System</a:t>
          </a:r>
          <a:endParaRPr lang="en-US" dirty="0"/>
        </a:p>
      </dgm:t>
    </dgm:pt>
    <dgm:pt modelId="{1548C155-0AD4-D043-BD5F-6BDFF35B9ECB}" type="parTrans" cxnId="{7C98AA3B-89C8-2E4A-A475-47FFA306CB08}">
      <dgm:prSet/>
      <dgm:spPr/>
      <dgm:t>
        <a:bodyPr/>
        <a:lstStyle/>
        <a:p>
          <a:endParaRPr lang="en-US"/>
        </a:p>
      </dgm:t>
    </dgm:pt>
    <dgm:pt modelId="{771544A2-1A95-3246-B0E2-A4C358434D84}" type="sibTrans" cxnId="{7C98AA3B-89C8-2E4A-A475-47FFA306CB08}">
      <dgm:prSet/>
      <dgm:spPr/>
      <dgm:t>
        <a:bodyPr/>
        <a:lstStyle/>
        <a:p>
          <a:endParaRPr lang="en-US"/>
        </a:p>
      </dgm:t>
    </dgm:pt>
    <dgm:pt modelId="{B2741D6E-D500-3A40-BC70-071175320C2F}">
      <dgm:prSet phldrT="[Text]"/>
      <dgm:spPr/>
      <dgm:t>
        <a:bodyPr/>
        <a:lstStyle/>
        <a:p>
          <a:r>
            <a:rPr lang="en-US" dirty="0" smtClean="0"/>
            <a:t>Inventory</a:t>
          </a:r>
          <a:endParaRPr lang="en-US" dirty="0"/>
        </a:p>
      </dgm:t>
    </dgm:pt>
    <dgm:pt modelId="{C219BC63-D58C-0845-8512-7A8244DC1945}" type="parTrans" cxnId="{66669D3A-F3E7-BA45-9B29-1FBCF7BF4BFB}">
      <dgm:prSet/>
      <dgm:spPr/>
      <dgm:t>
        <a:bodyPr/>
        <a:lstStyle/>
        <a:p>
          <a:endParaRPr lang="en-US"/>
        </a:p>
      </dgm:t>
    </dgm:pt>
    <dgm:pt modelId="{360C3849-6AC5-F149-A652-9F80B97F534C}" type="sibTrans" cxnId="{66669D3A-F3E7-BA45-9B29-1FBCF7BF4BFB}">
      <dgm:prSet/>
      <dgm:spPr/>
      <dgm:t>
        <a:bodyPr/>
        <a:lstStyle/>
        <a:p>
          <a:endParaRPr lang="en-US"/>
        </a:p>
      </dgm:t>
    </dgm:pt>
    <dgm:pt modelId="{189399A4-D96F-CB43-85D4-5E691EA7902E}">
      <dgm:prSet phldrT="[Text]"/>
      <dgm:spPr/>
      <dgm:t>
        <a:bodyPr/>
        <a:lstStyle/>
        <a:p>
          <a:r>
            <a:rPr lang="en-US" dirty="0" smtClean="0"/>
            <a:t>Accounting</a:t>
          </a:r>
          <a:endParaRPr lang="en-US" dirty="0"/>
        </a:p>
      </dgm:t>
    </dgm:pt>
    <dgm:pt modelId="{9A5FFB6C-E209-2B4D-A665-54BB62111103}" type="parTrans" cxnId="{29106DD4-14E1-2847-B997-977BDBACB9F7}">
      <dgm:prSet/>
      <dgm:spPr/>
      <dgm:t>
        <a:bodyPr/>
        <a:lstStyle/>
        <a:p>
          <a:endParaRPr lang="en-US"/>
        </a:p>
      </dgm:t>
    </dgm:pt>
    <dgm:pt modelId="{E55C7949-0193-794B-96AF-657A8448BE19}" type="sibTrans" cxnId="{29106DD4-14E1-2847-B997-977BDBACB9F7}">
      <dgm:prSet/>
      <dgm:spPr/>
      <dgm:t>
        <a:bodyPr/>
        <a:lstStyle/>
        <a:p>
          <a:endParaRPr lang="en-US"/>
        </a:p>
      </dgm:t>
    </dgm:pt>
    <dgm:pt modelId="{382D151C-C552-F74D-BD9D-13F2FD82D269}">
      <dgm:prSet phldrT="[Text]"/>
      <dgm:spPr/>
      <dgm:t>
        <a:bodyPr/>
        <a:lstStyle/>
        <a:p>
          <a:r>
            <a:rPr lang="en-US" dirty="0" smtClean="0"/>
            <a:t>Marketing</a:t>
          </a:r>
          <a:endParaRPr lang="en-US" dirty="0"/>
        </a:p>
      </dgm:t>
    </dgm:pt>
    <dgm:pt modelId="{6FEE567F-7F81-2641-8C92-4640C26B9E83}" type="parTrans" cxnId="{62D397F1-45DF-5D44-930E-C38B332EE1BA}">
      <dgm:prSet/>
      <dgm:spPr/>
      <dgm:t>
        <a:bodyPr/>
        <a:lstStyle/>
        <a:p>
          <a:endParaRPr lang="en-US"/>
        </a:p>
      </dgm:t>
    </dgm:pt>
    <dgm:pt modelId="{A1ADB233-F189-934B-A6AE-747667BA4C80}" type="sibTrans" cxnId="{62D397F1-45DF-5D44-930E-C38B332EE1BA}">
      <dgm:prSet/>
      <dgm:spPr/>
      <dgm:t>
        <a:bodyPr/>
        <a:lstStyle/>
        <a:p>
          <a:endParaRPr lang="en-US"/>
        </a:p>
      </dgm:t>
    </dgm:pt>
    <dgm:pt modelId="{E7C6582D-E419-F54B-BC75-32E010259615}">
      <dgm:prSet phldrT="[Text]"/>
      <dgm:spPr/>
      <dgm:t>
        <a:bodyPr/>
        <a:lstStyle/>
        <a:p>
          <a:r>
            <a:rPr lang="en-US" dirty="0" smtClean="0"/>
            <a:t>Shipping</a:t>
          </a:r>
          <a:endParaRPr lang="en-US" dirty="0"/>
        </a:p>
      </dgm:t>
    </dgm:pt>
    <dgm:pt modelId="{7ED08C4F-AD10-BA45-A935-31BF0334652D}" type="parTrans" cxnId="{60D8C211-949D-304D-8A53-03D6C1E31A06}">
      <dgm:prSet/>
      <dgm:spPr/>
      <dgm:t>
        <a:bodyPr/>
        <a:lstStyle/>
        <a:p>
          <a:endParaRPr lang="en-US"/>
        </a:p>
      </dgm:t>
    </dgm:pt>
    <dgm:pt modelId="{0A128EC2-C0F0-E849-862B-4F74DEAD853A}" type="sibTrans" cxnId="{60D8C211-949D-304D-8A53-03D6C1E31A06}">
      <dgm:prSet/>
      <dgm:spPr/>
      <dgm:t>
        <a:bodyPr/>
        <a:lstStyle/>
        <a:p>
          <a:endParaRPr lang="en-US"/>
        </a:p>
      </dgm:t>
    </dgm:pt>
    <dgm:pt modelId="{A58701F6-9490-2B42-A336-4AA8CA00DF3A}">
      <dgm:prSet phldrT="[Text]"/>
      <dgm:spPr/>
      <dgm:t>
        <a:bodyPr/>
        <a:lstStyle/>
        <a:p>
          <a:r>
            <a:rPr lang="en-US" dirty="0" smtClean="0"/>
            <a:t>Sales</a:t>
          </a:r>
          <a:endParaRPr lang="en-US" dirty="0"/>
        </a:p>
      </dgm:t>
    </dgm:pt>
    <dgm:pt modelId="{68C5526E-5884-6B44-980B-0632CDAB0FB3}" type="parTrans" cxnId="{0A22CADE-5BC1-C14B-B884-F5345215F80D}">
      <dgm:prSet/>
      <dgm:spPr/>
      <dgm:t>
        <a:bodyPr/>
        <a:lstStyle/>
        <a:p>
          <a:endParaRPr lang="en-US"/>
        </a:p>
      </dgm:t>
    </dgm:pt>
    <dgm:pt modelId="{FA27CEC8-A999-5140-9BB1-DF7CF27012E5}" type="sibTrans" cxnId="{0A22CADE-5BC1-C14B-B884-F5345215F80D}">
      <dgm:prSet/>
      <dgm:spPr/>
      <dgm:t>
        <a:bodyPr/>
        <a:lstStyle/>
        <a:p>
          <a:endParaRPr lang="en-US"/>
        </a:p>
      </dgm:t>
    </dgm:pt>
    <dgm:pt modelId="{B6A9F1D4-29E9-104E-B6B5-5B4162AEAA81}" type="pres">
      <dgm:prSet presAssocID="{1FFA9AA3-A5B1-CA4F-ADCC-F6AC94D58AE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13A328-E3B5-134D-B9BB-C97E3AEBF05B}" type="pres">
      <dgm:prSet presAssocID="{E3C34668-D838-2543-B5B2-59C62DB34810}" presName="centerShape" presStyleLbl="node0" presStyleIdx="0" presStyleCnt="1"/>
      <dgm:spPr/>
      <dgm:t>
        <a:bodyPr/>
        <a:lstStyle/>
        <a:p>
          <a:endParaRPr lang="en-US"/>
        </a:p>
      </dgm:t>
    </dgm:pt>
    <dgm:pt modelId="{105404E5-5DA8-6246-82D4-350511066B27}" type="pres">
      <dgm:prSet presAssocID="{68C5526E-5884-6B44-980B-0632CDAB0FB3}" presName="parTrans" presStyleLbl="bgSibTrans2D1" presStyleIdx="0" presStyleCnt="5"/>
      <dgm:spPr/>
      <dgm:t>
        <a:bodyPr/>
        <a:lstStyle/>
        <a:p>
          <a:endParaRPr lang="en-US"/>
        </a:p>
      </dgm:t>
    </dgm:pt>
    <dgm:pt modelId="{DD5CC21A-2882-D741-8E96-0B5D1D9B6582}" type="pres">
      <dgm:prSet presAssocID="{A58701F6-9490-2B42-A336-4AA8CA00DF3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CC12E9-81A4-264E-AEE1-32BAFEC0FCE3}" type="pres">
      <dgm:prSet presAssocID="{6FEE567F-7F81-2641-8C92-4640C26B9E83}" presName="parTrans" presStyleLbl="bgSibTrans2D1" presStyleIdx="1" presStyleCnt="5"/>
      <dgm:spPr/>
      <dgm:t>
        <a:bodyPr/>
        <a:lstStyle/>
        <a:p>
          <a:endParaRPr lang="en-US"/>
        </a:p>
      </dgm:t>
    </dgm:pt>
    <dgm:pt modelId="{772F2278-11BE-574E-9A50-3B0454A1A430}" type="pres">
      <dgm:prSet presAssocID="{382D151C-C552-F74D-BD9D-13F2FD82D26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FEA3DE-E39D-374E-97D3-4D514FFE5676}" type="pres">
      <dgm:prSet presAssocID="{C219BC63-D58C-0845-8512-7A8244DC1945}" presName="parTrans" presStyleLbl="bgSibTrans2D1" presStyleIdx="2" presStyleCnt="5" custScaleX="76107" custLinFactNeighborX="-903" custLinFactNeighborY="46372"/>
      <dgm:spPr/>
      <dgm:t>
        <a:bodyPr/>
        <a:lstStyle/>
        <a:p>
          <a:endParaRPr lang="en-US"/>
        </a:p>
      </dgm:t>
    </dgm:pt>
    <dgm:pt modelId="{A11FB627-58DB-774D-94CD-6A5B785777B6}" type="pres">
      <dgm:prSet presAssocID="{B2741D6E-D500-3A40-BC70-071175320C2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E2F284-450B-C24A-B93E-0612F8A88223}" type="pres">
      <dgm:prSet presAssocID="{7ED08C4F-AD10-BA45-A935-31BF0334652D}" presName="parTrans" presStyleLbl="bgSibTrans2D1" presStyleIdx="3" presStyleCnt="5"/>
      <dgm:spPr/>
      <dgm:t>
        <a:bodyPr/>
        <a:lstStyle/>
        <a:p>
          <a:endParaRPr lang="en-US"/>
        </a:p>
      </dgm:t>
    </dgm:pt>
    <dgm:pt modelId="{41D672CD-0D99-8D49-A760-F11434C7C515}" type="pres">
      <dgm:prSet presAssocID="{E7C6582D-E419-F54B-BC75-32E01025961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09C3E-A5BE-3848-9406-6A024AE5A1DB}" type="pres">
      <dgm:prSet presAssocID="{9A5FFB6C-E209-2B4D-A665-54BB62111103}" presName="parTrans" presStyleLbl="bgSibTrans2D1" presStyleIdx="4" presStyleCnt="5"/>
      <dgm:spPr/>
      <dgm:t>
        <a:bodyPr/>
        <a:lstStyle/>
        <a:p>
          <a:endParaRPr lang="en-US"/>
        </a:p>
      </dgm:t>
    </dgm:pt>
    <dgm:pt modelId="{CD0ECA90-306F-054E-8000-20EED680D4F1}" type="pres">
      <dgm:prSet presAssocID="{189399A4-D96F-CB43-85D4-5E691EA7902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22CADE-5BC1-C14B-B884-F5345215F80D}" srcId="{E3C34668-D838-2543-B5B2-59C62DB34810}" destId="{A58701F6-9490-2B42-A336-4AA8CA00DF3A}" srcOrd="0" destOrd="0" parTransId="{68C5526E-5884-6B44-980B-0632CDAB0FB3}" sibTransId="{FA27CEC8-A999-5140-9BB1-DF7CF27012E5}"/>
    <dgm:cxn modelId="{536D474D-06D7-0340-8CE0-F9DA5B3212AB}" type="presOf" srcId="{B2741D6E-D500-3A40-BC70-071175320C2F}" destId="{A11FB627-58DB-774D-94CD-6A5B785777B6}" srcOrd="0" destOrd="0" presId="urn:microsoft.com/office/officeart/2005/8/layout/radial4"/>
    <dgm:cxn modelId="{BCE80F37-2001-5A43-BF11-1EC00E038918}" type="presOf" srcId="{E7C6582D-E419-F54B-BC75-32E010259615}" destId="{41D672CD-0D99-8D49-A760-F11434C7C515}" srcOrd="0" destOrd="0" presId="urn:microsoft.com/office/officeart/2005/8/layout/radial4"/>
    <dgm:cxn modelId="{3EB711EE-501A-514D-8A03-D24823887B47}" type="presOf" srcId="{C219BC63-D58C-0845-8512-7A8244DC1945}" destId="{CCFEA3DE-E39D-374E-97D3-4D514FFE5676}" srcOrd="0" destOrd="0" presId="urn:microsoft.com/office/officeart/2005/8/layout/radial4"/>
    <dgm:cxn modelId="{CE407CE9-9A31-934D-AC25-4C9BEB06EC79}" type="presOf" srcId="{9A5FFB6C-E209-2B4D-A665-54BB62111103}" destId="{99309C3E-A5BE-3848-9406-6A024AE5A1DB}" srcOrd="0" destOrd="0" presId="urn:microsoft.com/office/officeart/2005/8/layout/radial4"/>
    <dgm:cxn modelId="{89AC4A90-B66F-3F48-BCE7-F967915A0EAD}" type="presOf" srcId="{1FFA9AA3-A5B1-CA4F-ADCC-F6AC94D58AEE}" destId="{B6A9F1D4-29E9-104E-B6B5-5B4162AEAA81}" srcOrd="0" destOrd="0" presId="urn:microsoft.com/office/officeart/2005/8/layout/radial4"/>
    <dgm:cxn modelId="{7C98AA3B-89C8-2E4A-A475-47FFA306CB08}" srcId="{1FFA9AA3-A5B1-CA4F-ADCC-F6AC94D58AEE}" destId="{E3C34668-D838-2543-B5B2-59C62DB34810}" srcOrd="0" destOrd="0" parTransId="{1548C155-0AD4-D043-BD5F-6BDFF35B9ECB}" sibTransId="{771544A2-1A95-3246-B0E2-A4C358434D84}"/>
    <dgm:cxn modelId="{66669D3A-F3E7-BA45-9B29-1FBCF7BF4BFB}" srcId="{E3C34668-D838-2543-B5B2-59C62DB34810}" destId="{B2741D6E-D500-3A40-BC70-071175320C2F}" srcOrd="2" destOrd="0" parTransId="{C219BC63-D58C-0845-8512-7A8244DC1945}" sibTransId="{360C3849-6AC5-F149-A652-9F80B97F534C}"/>
    <dgm:cxn modelId="{60D8C211-949D-304D-8A53-03D6C1E31A06}" srcId="{E3C34668-D838-2543-B5B2-59C62DB34810}" destId="{E7C6582D-E419-F54B-BC75-32E010259615}" srcOrd="3" destOrd="0" parTransId="{7ED08C4F-AD10-BA45-A935-31BF0334652D}" sibTransId="{0A128EC2-C0F0-E849-862B-4F74DEAD853A}"/>
    <dgm:cxn modelId="{DCBCBED3-04A8-294F-95D7-C02E06E6B61B}" type="presOf" srcId="{68C5526E-5884-6B44-980B-0632CDAB0FB3}" destId="{105404E5-5DA8-6246-82D4-350511066B27}" srcOrd="0" destOrd="0" presId="urn:microsoft.com/office/officeart/2005/8/layout/radial4"/>
    <dgm:cxn modelId="{AFDA514A-634B-4446-8F4B-CEB8F99D5C14}" type="presOf" srcId="{6FEE567F-7F81-2641-8C92-4640C26B9E83}" destId="{8BCC12E9-81A4-264E-AEE1-32BAFEC0FCE3}" srcOrd="0" destOrd="0" presId="urn:microsoft.com/office/officeart/2005/8/layout/radial4"/>
    <dgm:cxn modelId="{29106DD4-14E1-2847-B997-977BDBACB9F7}" srcId="{E3C34668-D838-2543-B5B2-59C62DB34810}" destId="{189399A4-D96F-CB43-85D4-5E691EA7902E}" srcOrd="4" destOrd="0" parTransId="{9A5FFB6C-E209-2B4D-A665-54BB62111103}" sibTransId="{E55C7949-0193-794B-96AF-657A8448BE19}"/>
    <dgm:cxn modelId="{3D206958-C0CE-F24E-AECE-E6660ABB6B8D}" type="presOf" srcId="{189399A4-D96F-CB43-85D4-5E691EA7902E}" destId="{CD0ECA90-306F-054E-8000-20EED680D4F1}" srcOrd="0" destOrd="0" presId="urn:microsoft.com/office/officeart/2005/8/layout/radial4"/>
    <dgm:cxn modelId="{D5C93E9B-BD71-FE4A-AE89-F68DBB60B435}" type="presOf" srcId="{382D151C-C552-F74D-BD9D-13F2FD82D269}" destId="{772F2278-11BE-574E-9A50-3B0454A1A430}" srcOrd="0" destOrd="0" presId="urn:microsoft.com/office/officeart/2005/8/layout/radial4"/>
    <dgm:cxn modelId="{C6AE91B6-E342-D141-B7BF-8312C4322F2F}" type="presOf" srcId="{E3C34668-D838-2543-B5B2-59C62DB34810}" destId="{4E13A328-E3B5-134D-B9BB-C97E3AEBF05B}" srcOrd="0" destOrd="0" presId="urn:microsoft.com/office/officeart/2005/8/layout/radial4"/>
    <dgm:cxn modelId="{FC67F873-E166-7C42-A6D2-AD9E71C83B7B}" type="presOf" srcId="{A58701F6-9490-2B42-A336-4AA8CA00DF3A}" destId="{DD5CC21A-2882-D741-8E96-0B5D1D9B6582}" srcOrd="0" destOrd="0" presId="urn:microsoft.com/office/officeart/2005/8/layout/radial4"/>
    <dgm:cxn modelId="{49CA01A0-EA34-FF43-877E-9132C6E0837B}" type="presOf" srcId="{7ED08C4F-AD10-BA45-A935-31BF0334652D}" destId="{B0E2F284-450B-C24A-B93E-0612F8A88223}" srcOrd="0" destOrd="0" presId="urn:microsoft.com/office/officeart/2005/8/layout/radial4"/>
    <dgm:cxn modelId="{62D397F1-45DF-5D44-930E-C38B332EE1BA}" srcId="{E3C34668-D838-2543-B5B2-59C62DB34810}" destId="{382D151C-C552-F74D-BD9D-13F2FD82D269}" srcOrd="1" destOrd="0" parTransId="{6FEE567F-7F81-2641-8C92-4640C26B9E83}" sibTransId="{A1ADB233-F189-934B-A6AE-747667BA4C80}"/>
    <dgm:cxn modelId="{1203F9DB-F796-3440-A466-A4DDDE7B0A5A}" type="presParOf" srcId="{B6A9F1D4-29E9-104E-B6B5-5B4162AEAA81}" destId="{4E13A328-E3B5-134D-B9BB-C97E3AEBF05B}" srcOrd="0" destOrd="0" presId="urn:microsoft.com/office/officeart/2005/8/layout/radial4"/>
    <dgm:cxn modelId="{FEF63D40-40B9-1048-B887-DEA8D481D438}" type="presParOf" srcId="{B6A9F1D4-29E9-104E-B6B5-5B4162AEAA81}" destId="{105404E5-5DA8-6246-82D4-350511066B27}" srcOrd="1" destOrd="0" presId="urn:microsoft.com/office/officeart/2005/8/layout/radial4"/>
    <dgm:cxn modelId="{1A2371D3-E2BD-CD44-A48D-3CE4171D49F5}" type="presParOf" srcId="{B6A9F1D4-29E9-104E-B6B5-5B4162AEAA81}" destId="{DD5CC21A-2882-D741-8E96-0B5D1D9B6582}" srcOrd="2" destOrd="0" presId="urn:microsoft.com/office/officeart/2005/8/layout/radial4"/>
    <dgm:cxn modelId="{DB7D4962-EECB-5544-A1FB-CF608BA8CF11}" type="presParOf" srcId="{B6A9F1D4-29E9-104E-B6B5-5B4162AEAA81}" destId="{8BCC12E9-81A4-264E-AEE1-32BAFEC0FCE3}" srcOrd="3" destOrd="0" presId="urn:microsoft.com/office/officeart/2005/8/layout/radial4"/>
    <dgm:cxn modelId="{77F66880-E6B8-C649-97AE-8A774F583057}" type="presParOf" srcId="{B6A9F1D4-29E9-104E-B6B5-5B4162AEAA81}" destId="{772F2278-11BE-574E-9A50-3B0454A1A430}" srcOrd="4" destOrd="0" presId="urn:microsoft.com/office/officeart/2005/8/layout/radial4"/>
    <dgm:cxn modelId="{7BF125C3-F1A7-8B40-9A02-05A42017B31C}" type="presParOf" srcId="{B6A9F1D4-29E9-104E-B6B5-5B4162AEAA81}" destId="{CCFEA3DE-E39D-374E-97D3-4D514FFE5676}" srcOrd="5" destOrd="0" presId="urn:microsoft.com/office/officeart/2005/8/layout/radial4"/>
    <dgm:cxn modelId="{8A86F295-2F60-BD4F-8011-444F9964ACA8}" type="presParOf" srcId="{B6A9F1D4-29E9-104E-B6B5-5B4162AEAA81}" destId="{A11FB627-58DB-774D-94CD-6A5B785777B6}" srcOrd="6" destOrd="0" presId="urn:microsoft.com/office/officeart/2005/8/layout/radial4"/>
    <dgm:cxn modelId="{AA307DFE-A285-AF4D-A8FB-B05135DEFFB8}" type="presParOf" srcId="{B6A9F1D4-29E9-104E-B6B5-5B4162AEAA81}" destId="{B0E2F284-450B-C24A-B93E-0612F8A88223}" srcOrd="7" destOrd="0" presId="urn:microsoft.com/office/officeart/2005/8/layout/radial4"/>
    <dgm:cxn modelId="{461A0283-0A54-674A-B8A1-36D5A63430E4}" type="presParOf" srcId="{B6A9F1D4-29E9-104E-B6B5-5B4162AEAA81}" destId="{41D672CD-0D99-8D49-A760-F11434C7C515}" srcOrd="8" destOrd="0" presId="urn:microsoft.com/office/officeart/2005/8/layout/radial4"/>
    <dgm:cxn modelId="{E373C6B3-321A-744C-9482-FA6D0D53D8C2}" type="presParOf" srcId="{B6A9F1D4-29E9-104E-B6B5-5B4162AEAA81}" destId="{99309C3E-A5BE-3848-9406-6A024AE5A1DB}" srcOrd="9" destOrd="0" presId="urn:microsoft.com/office/officeart/2005/8/layout/radial4"/>
    <dgm:cxn modelId="{53E799D0-1C8E-284A-9A8F-343CB9C4E094}" type="presParOf" srcId="{B6A9F1D4-29E9-104E-B6B5-5B4162AEAA81}" destId="{CD0ECA90-306F-054E-8000-20EED680D4F1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187CD7-02F6-8744-AF33-D2650D506C53}" type="doc">
      <dgm:prSet loTypeId="urn:microsoft.com/office/officeart/2005/8/layout/radial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0AB988-65CF-9A4B-88D1-B81C7F243F5A}">
      <dgm:prSet phldrT="[Text]"/>
      <dgm:spPr/>
      <dgm:t>
        <a:bodyPr/>
        <a:lstStyle/>
        <a:p>
          <a:r>
            <a:rPr lang="en-US" dirty="0" smtClean="0"/>
            <a:t>Shared Kernel</a:t>
          </a:r>
          <a:endParaRPr lang="en-US" dirty="0"/>
        </a:p>
      </dgm:t>
    </dgm:pt>
    <dgm:pt modelId="{710CC232-777E-704A-BE2A-73EB349B2651}" type="parTrans" cxnId="{D3F7B391-F167-3641-B4F7-B8FA531E6819}">
      <dgm:prSet/>
      <dgm:spPr/>
      <dgm:t>
        <a:bodyPr/>
        <a:lstStyle/>
        <a:p>
          <a:endParaRPr lang="en-US"/>
        </a:p>
      </dgm:t>
    </dgm:pt>
    <dgm:pt modelId="{7B0EA6C7-797B-DD45-A2BE-D593D18E26E0}" type="sibTrans" cxnId="{D3F7B391-F167-3641-B4F7-B8FA531E6819}">
      <dgm:prSet/>
      <dgm:spPr/>
      <dgm:t>
        <a:bodyPr/>
        <a:lstStyle/>
        <a:p>
          <a:endParaRPr lang="en-US"/>
        </a:p>
      </dgm:t>
    </dgm:pt>
    <dgm:pt modelId="{B3339C16-46F0-1746-B6EF-2D19915FD0AF}">
      <dgm:prSet phldrT="[Text]"/>
      <dgm:spPr/>
      <dgm:t>
        <a:bodyPr/>
        <a:lstStyle/>
        <a:p>
          <a:r>
            <a:rPr lang="en-US" dirty="0" smtClean="0"/>
            <a:t>Sales</a:t>
          </a:r>
          <a:endParaRPr lang="en-US" dirty="0"/>
        </a:p>
      </dgm:t>
    </dgm:pt>
    <dgm:pt modelId="{65291C75-5389-014C-9B7A-F5933F1C8549}" type="parTrans" cxnId="{368CCF18-C5EC-4044-9669-E2F8C8F365C0}">
      <dgm:prSet/>
      <dgm:spPr/>
      <dgm:t>
        <a:bodyPr/>
        <a:lstStyle/>
        <a:p>
          <a:endParaRPr lang="en-US"/>
        </a:p>
      </dgm:t>
    </dgm:pt>
    <dgm:pt modelId="{9405397C-AE2B-E344-8881-5F273CFD90BB}" type="sibTrans" cxnId="{368CCF18-C5EC-4044-9669-E2F8C8F365C0}">
      <dgm:prSet/>
      <dgm:spPr/>
      <dgm:t>
        <a:bodyPr/>
        <a:lstStyle/>
        <a:p>
          <a:endParaRPr lang="en-US"/>
        </a:p>
      </dgm:t>
    </dgm:pt>
    <dgm:pt modelId="{E8B8C1D5-5745-C543-B242-A087692C5E89}">
      <dgm:prSet phldrT="[Text]"/>
      <dgm:spPr/>
      <dgm:t>
        <a:bodyPr/>
        <a:lstStyle/>
        <a:p>
          <a:r>
            <a:rPr lang="en-US" dirty="0" smtClean="0"/>
            <a:t>Inventory</a:t>
          </a:r>
          <a:endParaRPr lang="en-US" dirty="0"/>
        </a:p>
      </dgm:t>
    </dgm:pt>
    <dgm:pt modelId="{596234AB-B05E-CB4A-AF21-1E1F1CFE66A3}" type="parTrans" cxnId="{9F747E79-3F19-5E42-A8C8-3961613DE51D}">
      <dgm:prSet/>
      <dgm:spPr/>
      <dgm:t>
        <a:bodyPr/>
        <a:lstStyle/>
        <a:p>
          <a:endParaRPr lang="en-US"/>
        </a:p>
      </dgm:t>
    </dgm:pt>
    <dgm:pt modelId="{972BB941-79C7-4A40-812F-40D89EE55BA0}" type="sibTrans" cxnId="{9F747E79-3F19-5E42-A8C8-3961613DE51D}">
      <dgm:prSet/>
      <dgm:spPr/>
      <dgm:t>
        <a:bodyPr/>
        <a:lstStyle/>
        <a:p>
          <a:endParaRPr lang="en-US"/>
        </a:p>
      </dgm:t>
    </dgm:pt>
    <dgm:pt modelId="{CEDD1D4D-F0A5-1441-8883-B4908482F6E0}">
      <dgm:prSet phldrT="[Text]"/>
      <dgm:spPr/>
      <dgm:t>
        <a:bodyPr/>
        <a:lstStyle/>
        <a:p>
          <a:r>
            <a:rPr lang="en-US" dirty="0" smtClean="0"/>
            <a:t>Shipping</a:t>
          </a:r>
          <a:endParaRPr lang="en-US" dirty="0"/>
        </a:p>
      </dgm:t>
    </dgm:pt>
    <dgm:pt modelId="{4C0C6142-E568-3D42-967E-8C50933A8D69}" type="parTrans" cxnId="{CE88FECC-0A1C-AA45-B23C-F1905C6DE8DB}">
      <dgm:prSet/>
      <dgm:spPr/>
      <dgm:t>
        <a:bodyPr/>
        <a:lstStyle/>
        <a:p>
          <a:endParaRPr lang="en-US"/>
        </a:p>
      </dgm:t>
    </dgm:pt>
    <dgm:pt modelId="{69B850F0-E7B0-4F48-89A9-F6F2642CFF73}" type="sibTrans" cxnId="{CE88FECC-0A1C-AA45-B23C-F1905C6DE8DB}">
      <dgm:prSet/>
      <dgm:spPr/>
      <dgm:t>
        <a:bodyPr/>
        <a:lstStyle/>
        <a:p>
          <a:endParaRPr lang="en-US"/>
        </a:p>
      </dgm:t>
    </dgm:pt>
    <dgm:pt modelId="{F3D577E7-5C1F-CB46-B2CB-AD634A1B1D91}">
      <dgm:prSet phldrT="[Text]"/>
      <dgm:spPr/>
      <dgm:t>
        <a:bodyPr/>
        <a:lstStyle/>
        <a:p>
          <a:r>
            <a:rPr lang="en-US" dirty="0" smtClean="0"/>
            <a:t>Accounting</a:t>
          </a:r>
          <a:endParaRPr lang="en-US" dirty="0"/>
        </a:p>
      </dgm:t>
    </dgm:pt>
    <dgm:pt modelId="{916293D8-D88A-CB4D-8901-954B9598079F}" type="parTrans" cxnId="{829D8F78-7FC3-BA4E-A7E4-8D70F70D382A}">
      <dgm:prSet/>
      <dgm:spPr/>
      <dgm:t>
        <a:bodyPr/>
        <a:lstStyle/>
        <a:p>
          <a:endParaRPr lang="en-US"/>
        </a:p>
      </dgm:t>
    </dgm:pt>
    <dgm:pt modelId="{8ECD8BD8-A8F8-7847-B404-AD88D9DD7F1C}" type="sibTrans" cxnId="{829D8F78-7FC3-BA4E-A7E4-8D70F70D382A}">
      <dgm:prSet/>
      <dgm:spPr/>
      <dgm:t>
        <a:bodyPr/>
        <a:lstStyle/>
        <a:p>
          <a:endParaRPr lang="en-US"/>
        </a:p>
      </dgm:t>
    </dgm:pt>
    <dgm:pt modelId="{18DD45DB-8AD1-BA41-84BA-58CFAA64F460}">
      <dgm:prSet phldrT="[Text]"/>
      <dgm:spPr/>
      <dgm:t>
        <a:bodyPr/>
        <a:lstStyle/>
        <a:p>
          <a:r>
            <a:rPr lang="en-US" dirty="0" smtClean="0"/>
            <a:t>Marketing</a:t>
          </a:r>
          <a:endParaRPr lang="en-US" dirty="0"/>
        </a:p>
      </dgm:t>
    </dgm:pt>
    <dgm:pt modelId="{CECA895E-47D3-D449-84E4-EF1CCD2DF478}" type="parTrans" cxnId="{5FCC119C-6006-7047-A43C-C00A697297AE}">
      <dgm:prSet/>
      <dgm:spPr/>
      <dgm:t>
        <a:bodyPr/>
        <a:lstStyle/>
        <a:p>
          <a:endParaRPr lang="en-US"/>
        </a:p>
      </dgm:t>
    </dgm:pt>
    <dgm:pt modelId="{39082DAE-C2BA-324C-A56E-043F6774A347}" type="sibTrans" cxnId="{5FCC119C-6006-7047-A43C-C00A697297AE}">
      <dgm:prSet/>
      <dgm:spPr/>
      <dgm:t>
        <a:bodyPr/>
        <a:lstStyle/>
        <a:p>
          <a:endParaRPr lang="en-US"/>
        </a:p>
      </dgm:t>
    </dgm:pt>
    <dgm:pt modelId="{3D1568A1-1474-544F-83B4-56D24AEEA8E0}" type="pres">
      <dgm:prSet presAssocID="{60187CD7-02F6-8744-AF33-D2650D506C53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09D9E6-E615-F749-ADDB-96CDBBB8F7F6}" type="pres">
      <dgm:prSet presAssocID="{60187CD7-02F6-8744-AF33-D2650D506C53}" presName="radial" presStyleCnt="0">
        <dgm:presLayoutVars>
          <dgm:animLvl val="ctr"/>
        </dgm:presLayoutVars>
      </dgm:prSet>
      <dgm:spPr/>
    </dgm:pt>
    <dgm:pt modelId="{584F6A08-732F-0248-879C-F1479AEA746D}" type="pres">
      <dgm:prSet presAssocID="{1A0AB988-65CF-9A4B-88D1-B81C7F243F5A}" presName="centerShape" presStyleLbl="vennNode1" presStyleIdx="0" presStyleCnt="6"/>
      <dgm:spPr/>
      <dgm:t>
        <a:bodyPr/>
        <a:lstStyle/>
        <a:p>
          <a:endParaRPr lang="en-US"/>
        </a:p>
      </dgm:t>
    </dgm:pt>
    <dgm:pt modelId="{BB31E825-8DAB-C440-899A-A1426635AC20}" type="pres">
      <dgm:prSet presAssocID="{18DD45DB-8AD1-BA41-84BA-58CFAA64F460}" presName="node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D42FC4-5F4E-2D47-BAD4-7A29125062EE}" type="pres">
      <dgm:prSet presAssocID="{B3339C16-46F0-1746-B6EF-2D19915FD0AF}" presName="node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134580-1F47-5845-9620-2539BD272FDA}" type="pres">
      <dgm:prSet presAssocID="{E8B8C1D5-5745-C543-B242-A087692C5E89}" presName="node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F2F663-5EDA-A24C-92E6-7F2B49468323}" type="pres">
      <dgm:prSet presAssocID="{CEDD1D4D-F0A5-1441-8883-B4908482F6E0}" presName="node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0E1E5-521B-0F4E-AD62-59BCBDD9DA69}" type="pres">
      <dgm:prSet presAssocID="{F3D577E7-5C1F-CB46-B2CB-AD634A1B1D91}" presName="node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8CCF18-C5EC-4044-9669-E2F8C8F365C0}" srcId="{1A0AB988-65CF-9A4B-88D1-B81C7F243F5A}" destId="{B3339C16-46F0-1746-B6EF-2D19915FD0AF}" srcOrd="1" destOrd="0" parTransId="{65291C75-5389-014C-9B7A-F5933F1C8549}" sibTransId="{9405397C-AE2B-E344-8881-5F273CFD90BB}"/>
    <dgm:cxn modelId="{C2E757B2-09FF-964A-8114-C8C13DEC3721}" type="presOf" srcId="{B3339C16-46F0-1746-B6EF-2D19915FD0AF}" destId="{55D42FC4-5F4E-2D47-BAD4-7A29125062EE}" srcOrd="0" destOrd="0" presId="urn:microsoft.com/office/officeart/2005/8/layout/radial3"/>
    <dgm:cxn modelId="{9F747E79-3F19-5E42-A8C8-3961613DE51D}" srcId="{1A0AB988-65CF-9A4B-88D1-B81C7F243F5A}" destId="{E8B8C1D5-5745-C543-B242-A087692C5E89}" srcOrd="2" destOrd="0" parTransId="{596234AB-B05E-CB4A-AF21-1E1F1CFE66A3}" sibTransId="{972BB941-79C7-4A40-812F-40D89EE55BA0}"/>
    <dgm:cxn modelId="{D7597152-2B03-5345-AFF3-14E8ACF77205}" type="presOf" srcId="{18DD45DB-8AD1-BA41-84BA-58CFAA64F460}" destId="{BB31E825-8DAB-C440-899A-A1426635AC20}" srcOrd="0" destOrd="0" presId="urn:microsoft.com/office/officeart/2005/8/layout/radial3"/>
    <dgm:cxn modelId="{829D8F78-7FC3-BA4E-A7E4-8D70F70D382A}" srcId="{1A0AB988-65CF-9A4B-88D1-B81C7F243F5A}" destId="{F3D577E7-5C1F-CB46-B2CB-AD634A1B1D91}" srcOrd="4" destOrd="0" parTransId="{916293D8-D88A-CB4D-8901-954B9598079F}" sibTransId="{8ECD8BD8-A8F8-7847-B404-AD88D9DD7F1C}"/>
    <dgm:cxn modelId="{1F269559-66EE-9449-80E5-40BAD06DD97F}" type="presOf" srcId="{60187CD7-02F6-8744-AF33-D2650D506C53}" destId="{3D1568A1-1474-544F-83B4-56D24AEEA8E0}" srcOrd="0" destOrd="0" presId="urn:microsoft.com/office/officeart/2005/8/layout/radial3"/>
    <dgm:cxn modelId="{896E1C1E-E368-3940-AB8C-86557A5E95CF}" type="presOf" srcId="{1A0AB988-65CF-9A4B-88D1-B81C7F243F5A}" destId="{584F6A08-732F-0248-879C-F1479AEA746D}" srcOrd="0" destOrd="0" presId="urn:microsoft.com/office/officeart/2005/8/layout/radial3"/>
    <dgm:cxn modelId="{CE88FECC-0A1C-AA45-B23C-F1905C6DE8DB}" srcId="{1A0AB988-65CF-9A4B-88D1-B81C7F243F5A}" destId="{CEDD1D4D-F0A5-1441-8883-B4908482F6E0}" srcOrd="3" destOrd="0" parTransId="{4C0C6142-E568-3D42-967E-8C50933A8D69}" sibTransId="{69B850F0-E7B0-4F48-89A9-F6F2642CFF73}"/>
    <dgm:cxn modelId="{D3F7B391-F167-3641-B4F7-B8FA531E6819}" srcId="{60187CD7-02F6-8744-AF33-D2650D506C53}" destId="{1A0AB988-65CF-9A4B-88D1-B81C7F243F5A}" srcOrd="0" destOrd="0" parTransId="{710CC232-777E-704A-BE2A-73EB349B2651}" sibTransId="{7B0EA6C7-797B-DD45-A2BE-D593D18E26E0}"/>
    <dgm:cxn modelId="{A0FFAC5B-ED67-9147-9F92-4E374CDA8C8E}" type="presOf" srcId="{F3D577E7-5C1F-CB46-B2CB-AD634A1B1D91}" destId="{DCB0E1E5-521B-0F4E-AD62-59BCBDD9DA69}" srcOrd="0" destOrd="0" presId="urn:microsoft.com/office/officeart/2005/8/layout/radial3"/>
    <dgm:cxn modelId="{5EB3BE5F-5C18-CA47-90F2-73C30DEA889F}" type="presOf" srcId="{CEDD1D4D-F0A5-1441-8883-B4908482F6E0}" destId="{D1F2F663-5EDA-A24C-92E6-7F2B49468323}" srcOrd="0" destOrd="0" presId="urn:microsoft.com/office/officeart/2005/8/layout/radial3"/>
    <dgm:cxn modelId="{5FCC119C-6006-7047-A43C-C00A697297AE}" srcId="{1A0AB988-65CF-9A4B-88D1-B81C7F243F5A}" destId="{18DD45DB-8AD1-BA41-84BA-58CFAA64F460}" srcOrd="0" destOrd="0" parTransId="{CECA895E-47D3-D449-84E4-EF1CCD2DF478}" sibTransId="{39082DAE-C2BA-324C-A56E-043F6774A347}"/>
    <dgm:cxn modelId="{8F59D525-AA2D-FF46-BB61-8E0E431EBBA4}" type="presOf" srcId="{E8B8C1D5-5745-C543-B242-A087692C5E89}" destId="{04134580-1F47-5845-9620-2539BD272FDA}" srcOrd="0" destOrd="0" presId="urn:microsoft.com/office/officeart/2005/8/layout/radial3"/>
    <dgm:cxn modelId="{734685AF-26BF-6545-BC85-8B2F21DFD1D1}" type="presParOf" srcId="{3D1568A1-1474-544F-83B4-56D24AEEA8E0}" destId="{EE09D9E6-E615-F749-ADDB-96CDBBB8F7F6}" srcOrd="0" destOrd="0" presId="urn:microsoft.com/office/officeart/2005/8/layout/radial3"/>
    <dgm:cxn modelId="{4DB01813-7AF2-BC4D-9FBC-1EEDBC008CFD}" type="presParOf" srcId="{EE09D9E6-E615-F749-ADDB-96CDBBB8F7F6}" destId="{584F6A08-732F-0248-879C-F1479AEA746D}" srcOrd="0" destOrd="0" presId="urn:microsoft.com/office/officeart/2005/8/layout/radial3"/>
    <dgm:cxn modelId="{607AC3FD-49CA-724E-8075-757484D82C5B}" type="presParOf" srcId="{EE09D9E6-E615-F749-ADDB-96CDBBB8F7F6}" destId="{BB31E825-8DAB-C440-899A-A1426635AC20}" srcOrd="1" destOrd="0" presId="urn:microsoft.com/office/officeart/2005/8/layout/radial3"/>
    <dgm:cxn modelId="{A88BD5B4-F4DA-8D4F-957B-2303B2FFA612}" type="presParOf" srcId="{EE09D9E6-E615-F749-ADDB-96CDBBB8F7F6}" destId="{55D42FC4-5F4E-2D47-BAD4-7A29125062EE}" srcOrd="2" destOrd="0" presId="urn:microsoft.com/office/officeart/2005/8/layout/radial3"/>
    <dgm:cxn modelId="{093F8F23-2031-7C42-BC8D-A9D7D8BE4FDA}" type="presParOf" srcId="{EE09D9E6-E615-F749-ADDB-96CDBBB8F7F6}" destId="{04134580-1F47-5845-9620-2539BD272FDA}" srcOrd="3" destOrd="0" presId="urn:microsoft.com/office/officeart/2005/8/layout/radial3"/>
    <dgm:cxn modelId="{6A765B91-D68E-F647-ADA3-AEE56A94B59C}" type="presParOf" srcId="{EE09D9E6-E615-F749-ADDB-96CDBBB8F7F6}" destId="{D1F2F663-5EDA-A24C-92E6-7F2B49468323}" srcOrd="4" destOrd="0" presId="urn:microsoft.com/office/officeart/2005/8/layout/radial3"/>
    <dgm:cxn modelId="{59021354-6BAD-6D41-87D7-A7D9E7CFBF3C}" type="presParOf" srcId="{EE09D9E6-E615-F749-ADDB-96CDBBB8F7F6}" destId="{DCB0E1E5-521B-0F4E-AD62-59BCBDD9DA69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3A328-E3B5-134D-B9BB-C97E3AEBF05B}">
      <dsp:nvSpPr>
        <dsp:cNvPr id="0" name=""/>
        <dsp:cNvSpPr/>
      </dsp:nvSpPr>
      <dsp:spPr>
        <a:xfrm>
          <a:off x="2263616" y="2304674"/>
          <a:ext cx="1568767" cy="156876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System</a:t>
          </a:r>
          <a:endParaRPr lang="en-US" sz="2800" kern="1200" dirty="0"/>
        </a:p>
      </dsp:txBody>
      <dsp:txXfrm>
        <a:off x="2493357" y="2534415"/>
        <a:ext cx="1109285" cy="1109285"/>
      </dsp:txXfrm>
    </dsp:sp>
    <dsp:sp modelId="{105404E5-5DA8-6246-82D4-350511066B27}">
      <dsp:nvSpPr>
        <dsp:cNvPr id="0" name=""/>
        <dsp:cNvSpPr/>
      </dsp:nvSpPr>
      <dsp:spPr>
        <a:xfrm rot="10800000">
          <a:off x="745631" y="2865508"/>
          <a:ext cx="1434495" cy="44709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5CC21A-2882-D741-8E96-0B5D1D9B6582}">
      <dsp:nvSpPr>
        <dsp:cNvPr id="0" name=""/>
        <dsp:cNvSpPr/>
      </dsp:nvSpPr>
      <dsp:spPr>
        <a:xfrm>
          <a:off x="466" y="2492926"/>
          <a:ext cx="1490329" cy="11922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Sales</a:t>
          </a:r>
          <a:endParaRPr lang="en-US" sz="2300" kern="1200" dirty="0"/>
        </a:p>
      </dsp:txBody>
      <dsp:txXfrm>
        <a:off x="35386" y="2527846"/>
        <a:ext cx="1420489" cy="1122423"/>
      </dsp:txXfrm>
    </dsp:sp>
    <dsp:sp modelId="{8BCC12E9-81A4-264E-AEE1-32BAFEC0FCE3}">
      <dsp:nvSpPr>
        <dsp:cNvPr id="0" name=""/>
        <dsp:cNvSpPr/>
      </dsp:nvSpPr>
      <dsp:spPr>
        <a:xfrm rot="13500000">
          <a:off x="1209902" y="1744659"/>
          <a:ext cx="1434495" cy="44709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2F2278-11BE-574E-9A50-3B0454A1A430}">
      <dsp:nvSpPr>
        <dsp:cNvPr id="0" name=""/>
        <dsp:cNvSpPr/>
      </dsp:nvSpPr>
      <dsp:spPr>
        <a:xfrm>
          <a:off x="674814" y="864906"/>
          <a:ext cx="1490329" cy="11922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Marketing</a:t>
          </a:r>
          <a:endParaRPr lang="en-US" sz="2300" kern="1200" dirty="0"/>
        </a:p>
      </dsp:txBody>
      <dsp:txXfrm>
        <a:off x="709734" y="899826"/>
        <a:ext cx="1420489" cy="1122423"/>
      </dsp:txXfrm>
    </dsp:sp>
    <dsp:sp modelId="{CCFEA3DE-E39D-374E-97D3-4D514FFE5676}">
      <dsp:nvSpPr>
        <dsp:cNvPr id="0" name=""/>
        <dsp:cNvSpPr/>
      </dsp:nvSpPr>
      <dsp:spPr>
        <a:xfrm rot="16200000">
          <a:off x="2489170" y="1487716"/>
          <a:ext cx="1091751" cy="44709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1FB627-58DB-774D-94CD-6A5B785777B6}">
      <dsp:nvSpPr>
        <dsp:cNvPr id="0" name=""/>
        <dsp:cNvSpPr/>
      </dsp:nvSpPr>
      <dsp:spPr>
        <a:xfrm>
          <a:off x="2302835" y="190557"/>
          <a:ext cx="1490329" cy="11922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Inventory</a:t>
          </a:r>
          <a:endParaRPr lang="en-US" sz="2300" kern="1200" dirty="0"/>
        </a:p>
      </dsp:txBody>
      <dsp:txXfrm>
        <a:off x="2337755" y="225477"/>
        <a:ext cx="1420489" cy="1122423"/>
      </dsp:txXfrm>
    </dsp:sp>
    <dsp:sp modelId="{B0E2F284-450B-C24A-B93E-0612F8A88223}">
      <dsp:nvSpPr>
        <dsp:cNvPr id="0" name=""/>
        <dsp:cNvSpPr/>
      </dsp:nvSpPr>
      <dsp:spPr>
        <a:xfrm rot="18900000">
          <a:off x="3451601" y="1744659"/>
          <a:ext cx="1434495" cy="44709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D672CD-0D99-8D49-A760-F11434C7C515}">
      <dsp:nvSpPr>
        <dsp:cNvPr id="0" name=""/>
        <dsp:cNvSpPr/>
      </dsp:nvSpPr>
      <dsp:spPr>
        <a:xfrm>
          <a:off x="3930855" y="864906"/>
          <a:ext cx="1490329" cy="11922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Shipping</a:t>
          </a:r>
          <a:endParaRPr lang="en-US" sz="2300" kern="1200" dirty="0"/>
        </a:p>
      </dsp:txBody>
      <dsp:txXfrm>
        <a:off x="3965775" y="899826"/>
        <a:ext cx="1420489" cy="1122423"/>
      </dsp:txXfrm>
    </dsp:sp>
    <dsp:sp modelId="{99309C3E-A5BE-3848-9406-6A024AE5A1DB}">
      <dsp:nvSpPr>
        <dsp:cNvPr id="0" name=""/>
        <dsp:cNvSpPr/>
      </dsp:nvSpPr>
      <dsp:spPr>
        <a:xfrm>
          <a:off x="3915872" y="2865508"/>
          <a:ext cx="1434495" cy="44709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0ECA90-306F-054E-8000-20EED680D4F1}">
      <dsp:nvSpPr>
        <dsp:cNvPr id="0" name=""/>
        <dsp:cNvSpPr/>
      </dsp:nvSpPr>
      <dsp:spPr>
        <a:xfrm>
          <a:off x="4605204" y="2492926"/>
          <a:ext cx="1490329" cy="11922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Accounting</a:t>
          </a:r>
          <a:endParaRPr lang="en-US" sz="2300" kern="1200" dirty="0"/>
        </a:p>
      </dsp:txBody>
      <dsp:txXfrm>
        <a:off x="4640124" y="2527846"/>
        <a:ext cx="1420489" cy="1122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F6A08-732F-0248-879C-F1479AEA746D}">
      <dsp:nvSpPr>
        <dsp:cNvPr id="0" name=""/>
        <dsp:cNvSpPr/>
      </dsp:nvSpPr>
      <dsp:spPr>
        <a:xfrm>
          <a:off x="2813143" y="1123045"/>
          <a:ext cx="2603312" cy="2603312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Shared Kernel</a:t>
          </a:r>
          <a:endParaRPr lang="en-US" sz="4700" kern="1200" dirty="0"/>
        </a:p>
      </dsp:txBody>
      <dsp:txXfrm>
        <a:off x="3194389" y="1504291"/>
        <a:ext cx="1840820" cy="1840820"/>
      </dsp:txXfrm>
    </dsp:sp>
    <dsp:sp modelId="{BB31E825-8DAB-C440-899A-A1426635AC20}">
      <dsp:nvSpPr>
        <dsp:cNvPr id="0" name=""/>
        <dsp:cNvSpPr/>
      </dsp:nvSpPr>
      <dsp:spPr>
        <a:xfrm>
          <a:off x="3463971" y="80318"/>
          <a:ext cx="1301656" cy="130165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Marketing</a:t>
          </a:r>
          <a:endParaRPr lang="en-US" sz="1500" kern="1200" dirty="0"/>
        </a:p>
      </dsp:txBody>
      <dsp:txXfrm>
        <a:off x="3654594" y="270941"/>
        <a:ext cx="920410" cy="920410"/>
      </dsp:txXfrm>
    </dsp:sp>
    <dsp:sp modelId="{55D42FC4-5F4E-2D47-BAD4-7A29125062EE}">
      <dsp:nvSpPr>
        <dsp:cNvPr id="0" name=""/>
        <dsp:cNvSpPr/>
      </dsp:nvSpPr>
      <dsp:spPr>
        <a:xfrm>
          <a:off x="5074638" y="1250536"/>
          <a:ext cx="1301656" cy="130165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Sales</a:t>
          </a:r>
          <a:endParaRPr lang="en-US" sz="1500" kern="1200" dirty="0"/>
        </a:p>
      </dsp:txBody>
      <dsp:txXfrm>
        <a:off x="5265261" y="1441159"/>
        <a:ext cx="920410" cy="920410"/>
      </dsp:txXfrm>
    </dsp:sp>
    <dsp:sp modelId="{04134580-1F47-5845-9620-2539BD272FDA}">
      <dsp:nvSpPr>
        <dsp:cNvPr id="0" name=""/>
        <dsp:cNvSpPr/>
      </dsp:nvSpPr>
      <dsp:spPr>
        <a:xfrm>
          <a:off x="4459418" y="3143988"/>
          <a:ext cx="1301656" cy="130165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Inventory</a:t>
          </a:r>
          <a:endParaRPr lang="en-US" sz="1500" kern="1200" dirty="0"/>
        </a:p>
      </dsp:txBody>
      <dsp:txXfrm>
        <a:off x="4650041" y="3334611"/>
        <a:ext cx="920410" cy="920410"/>
      </dsp:txXfrm>
    </dsp:sp>
    <dsp:sp modelId="{D1F2F663-5EDA-A24C-92E6-7F2B49468323}">
      <dsp:nvSpPr>
        <dsp:cNvPr id="0" name=""/>
        <dsp:cNvSpPr/>
      </dsp:nvSpPr>
      <dsp:spPr>
        <a:xfrm>
          <a:off x="2468525" y="3143988"/>
          <a:ext cx="1301656" cy="130165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Shipping</a:t>
          </a:r>
          <a:endParaRPr lang="en-US" sz="1500" kern="1200" dirty="0"/>
        </a:p>
      </dsp:txBody>
      <dsp:txXfrm>
        <a:off x="2659148" y="3334611"/>
        <a:ext cx="920410" cy="920410"/>
      </dsp:txXfrm>
    </dsp:sp>
    <dsp:sp modelId="{DCB0E1E5-521B-0F4E-AD62-59BCBDD9DA69}">
      <dsp:nvSpPr>
        <dsp:cNvPr id="0" name=""/>
        <dsp:cNvSpPr/>
      </dsp:nvSpPr>
      <dsp:spPr>
        <a:xfrm>
          <a:off x="1853305" y="1250536"/>
          <a:ext cx="1301656" cy="130165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Accounting</a:t>
          </a:r>
          <a:endParaRPr lang="en-US" sz="1500" kern="1200" dirty="0"/>
        </a:p>
      </dsp:txBody>
      <dsp:txXfrm>
        <a:off x="2043928" y="1441159"/>
        <a:ext cx="920410" cy="920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4CCAE-AFC4-3042-8694-35DCBEC4B8B6}" type="datetimeFigureOut">
              <a:rPr lang="en-US" smtClean="0"/>
              <a:t>9/9/11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71ED4-E2F4-5348-BD83-901DFFFD2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26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an expert</a:t>
            </a:r>
          </a:p>
          <a:p>
            <a:r>
              <a:rPr lang="en-US" dirty="0" smtClean="0"/>
              <a:t>High level overview, enough for you get more info on your</a:t>
            </a:r>
            <a:r>
              <a:rPr lang="en-US" baseline="0" dirty="0" smtClean="0"/>
              <a:t> own</a:t>
            </a:r>
            <a:endParaRPr lang="en-US" dirty="0" smtClean="0"/>
          </a:p>
          <a:p>
            <a:r>
              <a:rPr lang="en-US" dirty="0" smtClean="0"/>
              <a:t>Considered a form or implementation</a:t>
            </a:r>
            <a:r>
              <a:rPr lang="en-US" baseline="0" dirty="0" smtClean="0"/>
              <a:t> of SOA</a:t>
            </a:r>
          </a:p>
          <a:p>
            <a:r>
              <a:rPr lang="en-US" baseline="0" dirty="0" smtClean="0"/>
              <a:t>Can also be applied within an application, either in process or </a:t>
            </a:r>
            <a:r>
              <a:rPr lang="en-US" baseline="0" dirty="0" err="1" smtClean="0"/>
              <a:t>asycny</a:t>
            </a:r>
            <a:endParaRPr lang="en-US" baseline="0" dirty="0" smtClean="0"/>
          </a:p>
          <a:p>
            <a:r>
              <a:rPr lang="en-US" baseline="0" dirty="0" smtClean="0"/>
              <a:t>Why are You hear?</a:t>
            </a:r>
          </a:p>
          <a:p>
            <a:r>
              <a:rPr lang="en-US" baseline="0" dirty="0" smtClean="0"/>
              <a:t>Are you using Messaging technologies?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71ED4-E2F4-5348-BD83-901DFFFD23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7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Domain objects mean different</a:t>
            </a:r>
            <a:r>
              <a:rPr lang="en-US" baseline="0" dirty="0" smtClean="0"/>
              <a:t> things for different users, an order means something different in the Accounting </a:t>
            </a:r>
            <a:r>
              <a:rPr lang="en-US" baseline="0" dirty="0" err="1" smtClean="0"/>
              <a:t>Dept</a:t>
            </a:r>
            <a:r>
              <a:rPr lang="en-US" baseline="0" dirty="0" smtClean="0"/>
              <a:t> than it does in the Shipping Dept.</a:t>
            </a:r>
          </a:p>
          <a:p>
            <a:r>
              <a:rPr lang="en-US" dirty="0" smtClean="0"/>
              <a:t>Each</a:t>
            </a:r>
            <a:r>
              <a:rPr lang="en-US" baseline="0" dirty="0" smtClean="0"/>
              <a:t> context can change as needed without affecting the other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71ED4-E2F4-5348-BD83-901DFFFD23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28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Shared</a:t>
            </a:r>
            <a:r>
              <a:rPr lang="en-US" baseline="0" dirty="0" smtClean="0"/>
              <a:t> Kernel is the messages sent</a:t>
            </a:r>
          </a:p>
          <a:p>
            <a:r>
              <a:rPr lang="en-US" baseline="0" dirty="0" smtClean="0"/>
              <a:t>Each can have their own representation of an order</a:t>
            </a:r>
          </a:p>
          <a:p>
            <a:r>
              <a:rPr lang="en-US" baseline="0" dirty="0" smtClean="0"/>
              <a:t>Each is the system of record for their domain and have cached, </a:t>
            </a:r>
            <a:r>
              <a:rPr lang="en-US" baseline="0" dirty="0" err="1" smtClean="0"/>
              <a:t>readonly</a:t>
            </a:r>
            <a:r>
              <a:rPr lang="en-US" baseline="0" dirty="0" smtClean="0"/>
              <a:t> data from other systems updated by messages</a:t>
            </a:r>
          </a:p>
          <a:p>
            <a:r>
              <a:rPr lang="en-US" baseline="0" dirty="0" smtClean="0"/>
              <a:t>These are </a:t>
            </a:r>
            <a:r>
              <a:rPr lang="en-US" baseline="0" dirty="0" err="1" smtClean="0"/>
              <a:t>coursely</a:t>
            </a:r>
            <a:r>
              <a:rPr lang="en-US" baseline="0" dirty="0" smtClean="0"/>
              <a:t> defined.  You can have a much finer grain separation that gives you more flexibility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71ED4-E2F4-5348-BD83-901DFFFD23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3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71ED4-E2F4-5348-BD83-901DFFFD23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89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runs a report,</a:t>
            </a:r>
            <a:r>
              <a:rPr lang="en-US" baseline="0" dirty="0" smtClean="0"/>
              <a:t> exports to excel, slices dices</a:t>
            </a:r>
          </a:p>
          <a:p>
            <a:r>
              <a:rPr lang="en-US" baseline="0" dirty="0" smtClean="0"/>
              <a:t>By 4:00 has an epiphany and emails the results</a:t>
            </a:r>
          </a:p>
          <a:p>
            <a:r>
              <a:rPr lang="en-US" baseline="0" dirty="0" smtClean="0"/>
              <a:t>His epiphany is then read the next day after reading the 200 other emails in the inbox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71ED4-E2F4-5348-BD83-901DFFFD23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95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Spatial where services are located</a:t>
            </a:r>
          </a:p>
          <a:p>
            <a:r>
              <a:rPr lang="en-US" baseline="0" dirty="0" smtClean="0"/>
              <a:t>Temporal time it takes to perform an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71ED4-E2F4-5348-BD83-901DFFFD23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40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Eliminates need to Service Objects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71ED4-E2F4-5348-BD83-901DFFFD23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37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way to separate out functionality that would normally be in a service layer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71ED4-E2F4-5348-BD83-901DFFFD23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73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Send has different semantics than publish</a:t>
            </a:r>
          </a:p>
          <a:p>
            <a:r>
              <a:rPr lang="en-US" dirty="0" smtClean="0"/>
              <a:t>Command</a:t>
            </a:r>
            <a:r>
              <a:rPr lang="en-US" baseline="0" dirty="0" smtClean="0"/>
              <a:t> can fail </a:t>
            </a:r>
          </a:p>
          <a:p>
            <a:r>
              <a:rPr lang="en-US" baseline="0" dirty="0" smtClean="0"/>
              <a:t>Events cannot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71ED4-E2F4-5348-BD83-901DFFFD23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71ED4-E2F4-5348-BD83-901DFFFD23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65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(3/2/11 16:22) -----</a:t>
            </a:r>
          </a:p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71ED4-E2F4-5348-BD83-901DFFFD23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3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Designing</a:t>
            </a:r>
            <a:r>
              <a:rPr lang="en-US" baseline="0" dirty="0" smtClean="0"/>
              <a:t> your application around the events it responds too, gets it closer to the reality and easier to model and adapt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71ED4-E2F4-5348-BD83-901DFFFD23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05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Something of interest occurred either internal</a:t>
            </a:r>
            <a:r>
              <a:rPr lang="en-US" baseline="0" dirty="0" smtClean="0"/>
              <a:t> or external to the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71ED4-E2F4-5348-BD83-901DFFFD23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8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could be a queue</a:t>
            </a:r>
            <a:r>
              <a:rPr lang="en-US" baseline="0" dirty="0" smtClean="0"/>
              <a:t> setup in MSMQ</a:t>
            </a:r>
          </a:p>
          <a:p>
            <a:r>
              <a:rPr lang="en-US" baseline="0" dirty="0" smtClean="0"/>
              <a:t>A table in a </a:t>
            </a:r>
          </a:p>
          <a:p>
            <a:r>
              <a:rPr lang="en-US" baseline="0" dirty="0" smtClean="0"/>
              <a:t>Defining multiple channels is a way to increase throughput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71ED4-E2F4-5348-BD83-901DFFFD23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Event Aggregation</a:t>
            </a:r>
          </a:p>
          <a:p>
            <a:r>
              <a:rPr lang="en-US" dirty="0" smtClean="0"/>
              <a:t>This could be in process, or distributed using</a:t>
            </a:r>
            <a:r>
              <a:rPr lang="en-US" baseline="0" dirty="0" smtClean="0"/>
              <a:t> various technologies, </a:t>
            </a:r>
            <a:r>
              <a:rPr lang="en-US" baseline="0" dirty="0" err="1" smtClean="0"/>
              <a:t>msmq</a:t>
            </a:r>
            <a:r>
              <a:rPr lang="en-US" baseline="0" dirty="0" smtClean="0"/>
              <a:t>, database tables, whatever</a:t>
            </a:r>
          </a:p>
          <a:p>
            <a:r>
              <a:rPr lang="en-US" baseline="0" dirty="0" smtClean="0"/>
              <a:t>Has transaction responsibility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Event Consumers can either be explicitly or implicitly defined for a 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71ED4-E2F4-5348-BD83-901DFFFD23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05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 not apply</a:t>
            </a:r>
            <a:r>
              <a:rPr lang="en-US" baseline="0" dirty="0" smtClean="0"/>
              <a:t> in routing logic other than finding the endpoints for a 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71ED4-E2F4-5348-BD83-901DFFFD23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71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be a single point of failure</a:t>
            </a:r>
          </a:p>
          <a:p>
            <a:r>
              <a:rPr lang="en-US" dirty="0" smtClean="0"/>
              <a:t>Requires</a:t>
            </a:r>
            <a:r>
              <a:rPr lang="en-US" baseline="0" dirty="0" smtClean="0"/>
              <a:t> the fork lift upgrade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71ED4-E2F4-5348-BD83-901DFFFD23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83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Monolithic</a:t>
            </a:r>
            <a:r>
              <a:rPr lang="en-US" baseline="0" dirty="0" smtClean="0"/>
              <a:t> Domain has</a:t>
            </a:r>
          </a:p>
          <a:p>
            <a:r>
              <a:rPr lang="en-US" baseline="0" dirty="0" smtClean="0"/>
              <a:t>There is only one representation of an Order used by all users</a:t>
            </a:r>
          </a:p>
          <a:p>
            <a:r>
              <a:rPr lang="en-US" baseline="0" dirty="0" smtClean="0"/>
              <a:t>Unintended consequences</a:t>
            </a:r>
          </a:p>
          <a:p>
            <a:r>
              <a:rPr lang="en-US" baseline="0" dirty="0" smtClean="0"/>
              <a:t>Single Database / Single point of failure / bottleneck</a:t>
            </a:r>
          </a:p>
          <a:p>
            <a:r>
              <a:rPr lang="en-US" baseline="0" dirty="0" smtClean="0"/>
              <a:t>Reporting stops warehouse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71ED4-E2F4-5348-BD83-901DFFFD23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57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0002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2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9/9/11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 Driven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33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6812"/>
            <a:ext cx="8229600" cy="1143000"/>
          </a:xfrm>
        </p:spPr>
        <p:txBody>
          <a:bodyPr/>
          <a:lstStyle/>
          <a:p>
            <a:r>
              <a:rPr lang="en-US" baseline="0" dirty="0" smtClean="0"/>
              <a:t>Bounded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10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Loosely</a:t>
            </a:r>
            <a:r>
              <a:rPr lang="en-US" baseline="0" dirty="0" smtClean="0"/>
              <a:t> Connected System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56220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Magnetic Disk 8"/>
          <p:cNvSpPr/>
          <p:nvPr/>
        </p:nvSpPr>
        <p:spPr>
          <a:xfrm>
            <a:off x="3887618" y="1807527"/>
            <a:ext cx="272133" cy="41465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agnetic Disk 9"/>
          <p:cNvSpPr/>
          <p:nvPr/>
        </p:nvSpPr>
        <p:spPr>
          <a:xfrm>
            <a:off x="6489217" y="3006822"/>
            <a:ext cx="272133" cy="41465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gnetic Disk 10"/>
          <p:cNvSpPr/>
          <p:nvPr/>
        </p:nvSpPr>
        <p:spPr>
          <a:xfrm>
            <a:off x="5941846" y="4888822"/>
            <a:ext cx="272133" cy="41465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agnetic Disk 11"/>
          <p:cNvSpPr/>
          <p:nvPr/>
        </p:nvSpPr>
        <p:spPr>
          <a:xfrm>
            <a:off x="2958235" y="4888822"/>
            <a:ext cx="272133" cy="41465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agnetic Disk 12"/>
          <p:cNvSpPr/>
          <p:nvPr/>
        </p:nvSpPr>
        <p:spPr>
          <a:xfrm>
            <a:off x="2346070" y="3006822"/>
            <a:ext cx="272133" cy="41465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6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0244"/>
            <a:ext cx="8229600" cy="1143000"/>
          </a:xfrm>
        </p:spPr>
        <p:txBody>
          <a:bodyPr/>
          <a:lstStyle/>
          <a:p>
            <a:r>
              <a:rPr lang="en-US" dirty="0" smtClean="0"/>
              <a:t>Eventual 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29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Data</a:t>
            </a:r>
            <a:r>
              <a:rPr lang="en-US" baseline="0" dirty="0" smtClean="0"/>
              <a:t> is already Stale!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84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Business Decisions are Made On Stale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55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Consistency</a:t>
            </a:r>
            <a:r>
              <a:rPr lang="en-US" baseline="0" dirty="0" smtClean="0"/>
              <a:t> Explicit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68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23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is a</a:t>
            </a:r>
            <a:r>
              <a:rPr lang="en-US" baseline="0" dirty="0" smtClean="0"/>
              <a:t> Side 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391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Reduces Coupling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Handlers Loosely Coupled to Publishers</a:t>
            </a:r>
          </a:p>
          <a:p>
            <a:r>
              <a:rPr lang="en-US" dirty="0" smtClean="0"/>
              <a:t>Spatial Coupling</a:t>
            </a:r>
          </a:p>
          <a:p>
            <a:r>
              <a:rPr lang="en-US" dirty="0" smtClean="0"/>
              <a:t>Temporal Coupling</a:t>
            </a:r>
          </a:p>
        </p:txBody>
      </p:sp>
    </p:spTree>
    <p:extLst>
      <p:ext uri="{BB962C8B-B14F-4D97-AF65-F5344CB8AC3E}">
        <p14:creationId xmlns:p14="http://schemas.microsoft.com/office/powerpoint/2010/main" val="2023955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Closed Principle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831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r>
              <a:rPr lang="en-US" baseline="0" dirty="0" smtClean="0"/>
              <a:t> &amp; Concepts</a:t>
            </a:r>
          </a:p>
          <a:p>
            <a:r>
              <a:rPr lang="en-US" baseline="0" dirty="0" smtClean="0"/>
              <a:t>Advantages and Disadvantages</a:t>
            </a:r>
          </a:p>
          <a:p>
            <a:r>
              <a:rPr lang="en-US" baseline="0" dirty="0" smtClean="0"/>
              <a:t>Message Patterns</a:t>
            </a:r>
          </a:p>
          <a:p>
            <a:r>
              <a:rPr lang="en-US" baseline="0" dirty="0" smtClean="0"/>
              <a:t>Domain Events</a:t>
            </a:r>
          </a:p>
          <a:p>
            <a:r>
              <a:rPr lang="en-US" baseline="0" dirty="0" smtClean="0"/>
              <a:t>CQRS</a:t>
            </a:r>
          </a:p>
        </p:txBody>
      </p:sp>
    </p:spTree>
    <p:extLst>
      <p:ext uri="{BB962C8B-B14F-4D97-AF65-F5344CB8AC3E}">
        <p14:creationId xmlns:p14="http://schemas.microsoft.com/office/powerpoint/2010/main" val="515489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Responsibility Principle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92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95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Complexity</a:t>
            </a:r>
            <a:r>
              <a:rPr lang="en-US" baseline="0" dirty="0" smtClean="0"/>
              <a:t> is the Same, just moved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16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76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need to be on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6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r>
              <a:rPr lang="en-US" baseline="0" dirty="0" smtClean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domain object to encapsulate state consistency</a:t>
            </a:r>
          </a:p>
          <a:p>
            <a:r>
              <a:rPr lang="en-US" dirty="0" smtClean="0"/>
              <a:t>Keeps dependencies out of domain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61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Persistence</a:t>
            </a:r>
            <a:r>
              <a:rPr lang="en-US" baseline="0" dirty="0" smtClean="0"/>
              <a:t> for reads and writes</a:t>
            </a:r>
          </a:p>
          <a:p>
            <a:pPr marL="0" indent="0"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64831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Command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Validate the Command from </a:t>
            </a:r>
            <a:r>
              <a:rPr lang="en-US" dirty="0" err="1" smtClean="0"/>
              <a:t>ViewModel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558ED5"/>
                </a:solidFill>
              </a:rPr>
              <a:t>Send</a:t>
            </a:r>
            <a:r>
              <a:rPr lang="en-US" dirty="0" smtClean="0"/>
              <a:t> the Command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Command Handler gets the domain object and calls a method on the object to process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Domain object ensures the state of the object is </a:t>
            </a:r>
            <a:r>
              <a:rPr lang="en-US" dirty="0" smtClean="0"/>
              <a:t>not is still valid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558ED5"/>
                </a:solidFill>
              </a:rPr>
              <a:t>Publishes</a:t>
            </a:r>
            <a:r>
              <a:rPr lang="en-US" dirty="0" smtClean="0"/>
              <a:t> an Event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View Model Event Handlers update </a:t>
            </a:r>
            <a:r>
              <a:rPr lang="en-US" dirty="0" err="1" smtClean="0"/>
              <a:t>denormalized</a:t>
            </a:r>
            <a:r>
              <a:rPr lang="en-US" dirty="0" smtClean="0"/>
              <a:t> views with change</a:t>
            </a:r>
          </a:p>
          <a:p>
            <a:pPr marL="0" indent="0">
              <a:buFont typeface="+mj-lt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853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Complicated View</a:t>
            </a:r>
            <a:endParaRPr lang="en-US" dirty="0"/>
          </a:p>
        </p:txBody>
      </p:sp>
      <p:pic>
        <p:nvPicPr>
          <p:cNvPr id="4" name="Content Placeholder 3" descr="big-vie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" r="12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09451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Applications</a:t>
            </a:r>
            <a:r>
              <a:rPr lang="en-US" baseline="0" dirty="0" smtClean="0"/>
              <a:t> Respond to External Stimuli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Most applications try</a:t>
            </a:r>
            <a:r>
              <a:rPr lang="en-US" baseline="0" dirty="0" smtClean="0"/>
              <a:t> to model things that happen</a:t>
            </a:r>
          </a:p>
          <a:p>
            <a:pPr marL="336550" lvl="1" indent="0">
              <a:buNone/>
            </a:pPr>
            <a:r>
              <a:rPr lang="en-US" baseline="0" dirty="0" smtClean="0"/>
              <a:t>An Order Is Received</a:t>
            </a:r>
          </a:p>
          <a:p>
            <a:pPr marL="336550" lvl="1" indent="0">
              <a:buNone/>
            </a:pPr>
            <a:r>
              <a:rPr lang="en-US" baseline="0" dirty="0" smtClean="0"/>
              <a:t>A package arrives at a destination</a:t>
            </a:r>
          </a:p>
          <a:p>
            <a:pPr marL="336550" lvl="1" indent="0">
              <a:buNone/>
            </a:pPr>
            <a:r>
              <a:rPr lang="en-US" baseline="0" dirty="0" smtClean="0"/>
              <a:t>An airplane takes off (and hopefully</a:t>
            </a:r>
            <a:r>
              <a:rPr lang="en-US" dirty="0" smtClean="0"/>
              <a:t> lands)</a:t>
            </a:r>
            <a:endParaRPr lang="en-US" baseline="0" dirty="0" smtClean="0"/>
          </a:p>
          <a:p>
            <a:pPr marL="336550" lvl="1" indent="0">
              <a:buNone/>
            </a:pPr>
            <a:r>
              <a:rPr lang="en-US" baseline="0" dirty="0" smtClean="0"/>
              <a:t>A car passes a toll booth</a:t>
            </a:r>
          </a:p>
        </p:txBody>
      </p:sp>
    </p:spTree>
    <p:extLst>
      <p:ext uri="{BB962C8B-B14F-4D97-AF65-F5344CB8AC3E}">
        <p14:creationId xmlns:p14="http://schemas.microsoft.com/office/powerpoint/2010/main" val="3189629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5693"/>
            <a:ext cx="8229600" cy="1143000"/>
          </a:xfrm>
        </p:spPr>
        <p:txBody>
          <a:bodyPr/>
          <a:lstStyle/>
          <a:p>
            <a:r>
              <a:rPr lang="en-US" dirty="0" smtClean="0"/>
              <a:t>SQL to Generate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8880"/>
            <a:ext cx="8229600" cy="4525963"/>
          </a:xfrm>
        </p:spPr>
        <p:txBody>
          <a:bodyPr>
            <a:noAutofit/>
          </a:bodyPr>
          <a:lstStyle/>
          <a:p>
            <a:pPr lvl="1"/>
            <a:r>
              <a:rPr lang="en-US" sz="200" dirty="0"/>
              <a:t>WITH </a:t>
            </a:r>
            <a:r>
              <a:rPr lang="en-US" sz="200" dirty="0" err="1"/>
              <a:t>LoadBuilderData</a:t>
            </a:r>
            <a:r>
              <a:rPr lang="en-US" sz="200" dirty="0"/>
              <a:t>  AS</a:t>
            </a:r>
          </a:p>
          <a:p>
            <a:r>
              <a:rPr lang="en-US" sz="600" dirty="0"/>
              <a:t>(</a:t>
            </a:r>
          </a:p>
          <a:p>
            <a:r>
              <a:rPr lang="en-US" sz="600" dirty="0"/>
              <a:t>	select </a:t>
            </a:r>
          </a:p>
          <a:p>
            <a:r>
              <a:rPr lang="en-US" sz="600" dirty="0"/>
              <a:t>    count(*) over() as </a:t>
            </a:r>
            <a:r>
              <a:rPr lang="en-US" sz="600" dirty="0" err="1"/>
              <a:t>totalcount</a:t>
            </a:r>
            <a:r>
              <a:rPr lang="en-US" sz="600" dirty="0"/>
              <a:t>,</a:t>
            </a:r>
          </a:p>
          <a:p>
            <a:r>
              <a:rPr lang="en-US" sz="600" dirty="0"/>
              <a:t>	</a:t>
            </a:r>
            <a:r>
              <a:rPr lang="en-US" sz="600" dirty="0" err="1"/>
              <a:t>Row_Number</a:t>
            </a:r>
            <a:r>
              <a:rPr lang="en-US" sz="600" dirty="0"/>
              <a:t>() over (order by </a:t>
            </a:r>
            <a:r>
              <a:rPr lang="en-US" sz="600" dirty="0" err="1"/>
              <a:t>Orders.OrderId</a:t>
            </a:r>
            <a:r>
              <a:rPr lang="en-US" sz="600" dirty="0"/>
              <a:t>) as </a:t>
            </a:r>
            <a:r>
              <a:rPr lang="en-US" sz="600" dirty="0" err="1"/>
              <a:t>RowNumber</a:t>
            </a:r>
            <a:r>
              <a:rPr lang="en-US" sz="600" dirty="0"/>
              <a:t>,</a:t>
            </a:r>
          </a:p>
          <a:p>
            <a:r>
              <a:rPr lang="en-US" sz="600" dirty="0"/>
              <a:t>	</a:t>
            </a:r>
            <a:r>
              <a:rPr lang="en-US" sz="600" dirty="0" err="1"/>
              <a:t>Orders.OrderId</a:t>
            </a:r>
            <a:r>
              <a:rPr lang="en-US" sz="600" dirty="0"/>
              <a:t>, 	</a:t>
            </a:r>
          </a:p>
          <a:p>
            <a:r>
              <a:rPr lang="en-US" sz="600" dirty="0"/>
              <a:t>	</a:t>
            </a:r>
            <a:r>
              <a:rPr lang="en-US" sz="600" dirty="0" err="1"/>
              <a:t>Orders.Price</a:t>
            </a:r>
            <a:r>
              <a:rPr lang="en-US" sz="600" dirty="0"/>
              <a:t>, 	</a:t>
            </a:r>
          </a:p>
          <a:p>
            <a:r>
              <a:rPr lang="en-US" sz="600" dirty="0"/>
              <a:t>	coalesce(</a:t>
            </a:r>
            <a:r>
              <a:rPr lang="en-US" sz="600" dirty="0" err="1"/>
              <a:t>dbo.RW_OrderAgeArrived</a:t>
            </a:r>
            <a:r>
              <a:rPr lang="en-US" sz="600" dirty="0"/>
              <a:t>(</a:t>
            </a:r>
            <a:r>
              <a:rPr lang="en-US" sz="600" dirty="0" err="1"/>
              <a:t>Orders.OrderId</a:t>
            </a:r>
            <a:r>
              <a:rPr lang="en-US" sz="600" dirty="0"/>
              <a:t>),0) as Age,</a:t>
            </a:r>
          </a:p>
          <a:p>
            <a:r>
              <a:rPr lang="en-US" sz="600" dirty="0"/>
              <a:t>	Convert(decimal(18,2),Round((coalesce(Orders.Price,0) / case </a:t>
            </a:r>
            <a:r>
              <a:rPr lang="en-US" sz="600" dirty="0" err="1"/>
              <a:t>Orders.Miles</a:t>
            </a:r>
            <a:r>
              <a:rPr lang="en-US" sz="600" dirty="0"/>
              <a:t> when 0 then 1 when null then 1 else </a:t>
            </a:r>
            <a:r>
              <a:rPr lang="en-US" sz="600" dirty="0" err="1"/>
              <a:t>Orders.Miles</a:t>
            </a:r>
            <a:r>
              <a:rPr lang="en-US" sz="600" dirty="0"/>
              <a:t> end),2)) as RPM,</a:t>
            </a:r>
          </a:p>
          <a:p>
            <a:r>
              <a:rPr lang="en-US" sz="600" dirty="0"/>
              <a:t>	</a:t>
            </a:r>
            <a:r>
              <a:rPr lang="en-US" sz="600" dirty="0" err="1"/>
              <a:t>Orders.Miles</a:t>
            </a:r>
            <a:r>
              <a:rPr lang="en-US" sz="600" dirty="0"/>
              <a:t>,	</a:t>
            </a:r>
          </a:p>
          <a:p>
            <a:r>
              <a:rPr lang="en-US" sz="600" dirty="0"/>
              <a:t>	destination_address.Addr1 as </a:t>
            </a:r>
            <a:r>
              <a:rPr lang="en-US" sz="600" dirty="0" err="1"/>
              <a:t>DestinationAddress</a:t>
            </a:r>
            <a:r>
              <a:rPr lang="en-US" sz="600" dirty="0"/>
              <a:t>,	</a:t>
            </a:r>
          </a:p>
          <a:p>
            <a:r>
              <a:rPr lang="en-US" sz="600" dirty="0"/>
              <a:t>	</a:t>
            </a:r>
            <a:r>
              <a:rPr lang="en-US" sz="600" dirty="0" err="1"/>
              <a:t>destination_address.city</a:t>
            </a:r>
            <a:r>
              <a:rPr lang="en-US" sz="600" dirty="0"/>
              <a:t> as </a:t>
            </a:r>
            <a:r>
              <a:rPr lang="en-US" sz="600" dirty="0" err="1"/>
              <a:t>DestinationCity</a:t>
            </a:r>
            <a:r>
              <a:rPr lang="en-US" sz="600" dirty="0"/>
              <a:t>,	</a:t>
            </a:r>
          </a:p>
          <a:p>
            <a:r>
              <a:rPr lang="en-US" sz="600" dirty="0"/>
              <a:t>	</a:t>
            </a:r>
            <a:r>
              <a:rPr lang="en-US" sz="600" dirty="0" err="1"/>
              <a:t>destination_address.state</a:t>
            </a:r>
            <a:r>
              <a:rPr lang="en-US" sz="600" dirty="0"/>
              <a:t> as </a:t>
            </a:r>
            <a:r>
              <a:rPr lang="en-US" sz="600" dirty="0" err="1"/>
              <a:t>DestinationState</a:t>
            </a:r>
            <a:r>
              <a:rPr lang="en-US" sz="600" dirty="0"/>
              <a:t>,	</a:t>
            </a:r>
          </a:p>
          <a:p>
            <a:r>
              <a:rPr lang="en-US" sz="600" dirty="0"/>
              <a:t>	</a:t>
            </a:r>
            <a:r>
              <a:rPr lang="en-US" sz="600" dirty="0" err="1"/>
              <a:t>destination_address.Zip</a:t>
            </a:r>
            <a:r>
              <a:rPr lang="en-US" sz="600" dirty="0"/>
              <a:t> as </a:t>
            </a:r>
            <a:r>
              <a:rPr lang="en-US" sz="600" dirty="0" err="1"/>
              <a:t>DestinationZip</a:t>
            </a:r>
            <a:r>
              <a:rPr lang="en-US" sz="600" dirty="0"/>
              <a:t>,</a:t>
            </a:r>
          </a:p>
          <a:p>
            <a:r>
              <a:rPr lang="en-US" sz="600" dirty="0"/>
              <a:t>    </a:t>
            </a:r>
            <a:r>
              <a:rPr lang="en-US" sz="600" dirty="0" err="1"/>
              <a:t>Vehicles.VehicleId</a:t>
            </a:r>
            <a:r>
              <a:rPr lang="en-US" sz="600" dirty="0"/>
              <a:t>,	</a:t>
            </a:r>
          </a:p>
          <a:p>
            <a:r>
              <a:rPr lang="en-US" sz="600" dirty="0"/>
              <a:t>	</a:t>
            </a:r>
            <a:r>
              <a:rPr lang="en-US" sz="600" dirty="0" err="1"/>
              <a:t>Vehicles.Vin</a:t>
            </a:r>
            <a:r>
              <a:rPr lang="en-US" sz="600" dirty="0"/>
              <a:t>, 	</a:t>
            </a:r>
          </a:p>
          <a:p>
            <a:r>
              <a:rPr lang="en-US" sz="600" dirty="0"/>
              <a:t>	</a:t>
            </a:r>
            <a:r>
              <a:rPr lang="en-US" sz="600" dirty="0" err="1"/>
              <a:t>Vehicles.Model</a:t>
            </a:r>
            <a:r>
              <a:rPr lang="en-US" sz="600" dirty="0"/>
              <a:t>, 	</a:t>
            </a:r>
          </a:p>
          <a:p>
            <a:r>
              <a:rPr lang="en-US" sz="600" dirty="0"/>
              <a:t>	</a:t>
            </a:r>
            <a:r>
              <a:rPr lang="en-US" sz="600" dirty="0" err="1"/>
              <a:t>Vehicles.SubModel</a:t>
            </a:r>
            <a:r>
              <a:rPr lang="en-US" sz="600" dirty="0"/>
              <a:t>, </a:t>
            </a:r>
          </a:p>
          <a:p>
            <a:r>
              <a:rPr lang="en-US" sz="600" dirty="0"/>
              <a:t>	</a:t>
            </a:r>
            <a:r>
              <a:rPr lang="en-US" sz="600" dirty="0" err="1"/>
              <a:t>Vehicles.Bay</a:t>
            </a:r>
            <a:r>
              <a:rPr lang="en-US" sz="600" dirty="0"/>
              <a:t>, 	</a:t>
            </a:r>
          </a:p>
          <a:p>
            <a:r>
              <a:rPr lang="en-US" sz="600" dirty="0"/>
              <a:t>	Vehicles.[Weight], 	</a:t>
            </a:r>
          </a:p>
          <a:p>
            <a:r>
              <a:rPr lang="en-US" sz="600" dirty="0"/>
              <a:t>	</a:t>
            </a:r>
            <a:r>
              <a:rPr lang="en-US" sz="600" dirty="0" err="1"/>
              <a:t>shippers.shipperId</a:t>
            </a:r>
            <a:r>
              <a:rPr lang="en-US" sz="600" dirty="0"/>
              <a:t>,	</a:t>
            </a:r>
          </a:p>
          <a:p>
            <a:r>
              <a:rPr lang="en-US" sz="600" dirty="0"/>
              <a:t>	</a:t>
            </a:r>
            <a:r>
              <a:rPr lang="en-US" sz="600" dirty="0" err="1"/>
              <a:t>shippers.ClientName</a:t>
            </a:r>
            <a:r>
              <a:rPr lang="en-US" sz="600" dirty="0"/>
              <a:t>,</a:t>
            </a:r>
          </a:p>
          <a:p>
            <a:r>
              <a:rPr lang="en-US" sz="600" dirty="0"/>
              <a:t>	</a:t>
            </a:r>
            <a:r>
              <a:rPr lang="en-US" sz="600" dirty="0" err="1"/>
              <a:t>carriers.ClientID</a:t>
            </a:r>
            <a:r>
              <a:rPr lang="en-US" sz="600" dirty="0"/>
              <a:t> as </a:t>
            </a:r>
            <a:r>
              <a:rPr lang="en-US" sz="600" dirty="0" err="1"/>
              <a:t>carrierid</a:t>
            </a:r>
            <a:r>
              <a:rPr lang="en-US" sz="600" dirty="0"/>
              <a:t>,	</a:t>
            </a:r>
          </a:p>
          <a:p>
            <a:r>
              <a:rPr lang="en-US" sz="600" dirty="0"/>
              <a:t>	</a:t>
            </a:r>
            <a:r>
              <a:rPr lang="en-US" sz="600" dirty="0" err="1"/>
              <a:t>Orders.IsBrokered</a:t>
            </a:r>
            <a:r>
              <a:rPr lang="en-US" sz="600" dirty="0"/>
              <a:t>,</a:t>
            </a:r>
          </a:p>
          <a:p>
            <a:r>
              <a:rPr lang="en-US" sz="600" dirty="0"/>
              <a:t>    </a:t>
            </a:r>
            <a:r>
              <a:rPr lang="en-US" sz="600" dirty="0" err="1"/>
              <a:t>Orders.IsRushSold</a:t>
            </a:r>
            <a:endParaRPr lang="en-US" sz="600" dirty="0"/>
          </a:p>
          <a:p>
            <a:r>
              <a:rPr lang="en-US" sz="600" dirty="0"/>
              <a:t>	from Orders</a:t>
            </a:r>
          </a:p>
          <a:p>
            <a:r>
              <a:rPr lang="en-US" sz="600" dirty="0"/>
              <a:t>	inner join </a:t>
            </a:r>
            <a:r>
              <a:rPr lang="en-US" sz="600" dirty="0" err="1"/>
              <a:t>vOrderVehicleCount</a:t>
            </a:r>
            <a:r>
              <a:rPr lang="en-US" sz="600" dirty="0"/>
              <a:t> </a:t>
            </a:r>
          </a:p>
          <a:p>
            <a:r>
              <a:rPr lang="en-US" sz="600" dirty="0"/>
              <a:t>		  on </a:t>
            </a:r>
            <a:r>
              <a:rPr lang="en-US" sz="600" dirty="0" err="1"/>
              <a:t>Orders.OrderID</a:t>
            </a:r>
            <a:r>
              <a:rPr lang="en-US" sz="600" dirty="0"/>
              <a:t> = </a:t>
            </a:r>
            <a:r>
              <a:rPr lang="en-US" sz="600" dirty="0" err="1"/>
              <a:t>vOrderVehicleCount.OrderID</a:t>
            </a:r>
            <a:r>
              <a:rPr lang="en-US" sz="600" dirty="0"/>
              <a:t> and </a:t>
            </a:r>
            <a:r>
              <a:rPr lang="en-US" sz="600" dirty="0" err="1"/>
              <a:t>vOrderVehicleCount.NumberOfVehicles</a:t>
            </a:r>
            <a:r>
              <a:rPr lang="en-US" sz="600" dirty="0"/>
              <a:t> = 1</a:t>
            </a:r>
          </a:p>
          <a:p>
            <a:r>
              <a:rPr lang="en-US" sz="600" dirty="0"/>
              <a:t>	inner join </a:t>
            </a:r>
            <a:r>
              <a:rPr lang="en-US" sz="600" dirty="0" err="1"/>
              <a:t>OrderVehicles</a:t>
            </a:r>
            <a:r>
              <a:rPr lang="en-US" sz="600" dirty="0"/>
              <a:t> </a:t>
            </a:r>
            <a:r>
              <a:rPr lang="en-US" sz="600" dirty="0" err="1"/>
              <a:t>ov</a:t>
            </a:r>
            <a:endParaRPr lang="en-US" sz="600" dirty="0"/>
          </a:p>
          <a:p>
            <a:r>
              <a:rPr lang="en-US" sz="600" dirty="0"/>
              <a:t>		  on </a:t>
            </a:r>
            <a:r>
              <a:rPr lang="en-US" sz="600" dirty="0" err="1"/>
              <a:t>Orders.OrderID</a:t>
            </a:r>
            <a:r>
              <a:rPr lang="en-US" sz="600" dirty="0"/>
              <a:t> = </a:t>
            </a:r>
            <a:r>
              <a:rPr lang="en-US" sz="600" dirty="0" err="1"/>
              <a:t>ov.OrderID</a:t>
            </a:r>
            <a:endParaRPr lang="en-US" sz="600" dirty="0"/>
          </a:p>
          <a:p>
            <a:r>
              <a:rPr lang="en-US" sz="600" dirty="0"/>
              <a:t>	inner join Vehicles</a:t>
            </a:r>
          </a:p>
          <a:p>
            <a:r>
              <a:rPr lang="en-US" sz="600" dirty="0"/>
              <a:t>		  on </a:t>
            </a:r>
            <a:r>
              <a:rPr lang="en-US" sz="600" dirty="0" err="1"/>
              <a:t>Vehicles.VehicleID</a:t>
            </a:r>
            <a:r>
              <a:rPr lang="en-US" sz="600" dirty="0"/>
              <a:t> = </a:t>
            </a:r>
            <a:r>
              <a:rPr lang="en-US" sz="600" dirty="0" err="1"/>
              <a:t>ov.VehicleID</a:t>
            </a:r>
            <a:endParaRPr lang="en-US" sz="600" dirty="0"/>
          </a:p>
          <a:p>
            <a:r>
              <a:rPr lang="en-US" sz="600" dirty="0"/>
              <a:t>	inner join </a:t>
            </a:r>
            <a:r>
              <a:rPr lang="en-US" sz="600" dirty="0" err="1"/>
              <a:t>ClientOrders</a:t>
            </a:r>
            <a:r>
              <a:rPr lang="en-US" sz="600" dirty="0"/>
              <a:t> </a:t>
            </a:r>
            <a:r>
              <a:rPr lang="en-US" sz="600" dirty="0" err="1"/>
              <a:t>destination_client_order</a:t>
            </a:r>
            <a:endParaRPr lang="en-US" sz="600" dirty="0"/>
          </a:p>
          <a:p>
            <a:r>
              <a:rPr lang="en-US" sz="600" dirty="0"/>
              <a:t>		  on </a:t>
            </a:r>
            <a:r>
              <a:rPr lang="en-US" sz="600" dirty="0" err="1"/>
              <a:t>destination_client_order.OrderId</a:t>
            </a:r>
            <a:r>
              <a:rPr lang="en-US" sz="600" dirty="0"/>
              <a:t> = </a:t>
            </a:r>
            <a:r>
              <a:rPr lang="en-US" sz="600" dirty="0" err="1"/>
              <a:t>Orders.OrderId</a:t>
            </a:r>
            <a:r>
              <a:rPr lang="en-US" sz="600" dirty="0"/>
              <a:t> and </a:t>
            </a:r>
            <a:r>
              <a:rPr lang="en-US" sz="600" dirty="0" err="1"/>
              <a:t>destination_client_order</a:t>
            </a:r>
            <a:r>
              <a:rPr lang="en-US" sz="600" dirty="0"/>
              <a:t>.[Type] = 'Destination'</a:t>
            </a:r>
          </a:p>
          <a:p>
            <a:r>
              <a:rPr lang="en-US" sz="600" dirty="0"/>
              <a:t>	inner join Clients destination</a:t>
            </a:r>
          </a:p>
          <a:p>
            <a:r>
              <a:rPr lang="en-US" sz="600" dirty="0"/>
              <a:t>		  on </a:t>
            </a:r>
            <a:r>
              <a:rPr lang="en-US" sz="600" dirty="0" err="1"/>
              <a:t>destination.ClientID</a:t>
            </a:r>
            <a:r>
              <a:rPr lang="en-US" sz="600" dirty="0"/>
              <a:t> = </a:t>
            </a:r>
            <a:r>
              <a:rPr lang="en-US" sz="600" dirty="0" err="1"/>
              <a:t>destination_client_order.ClientID</a:t>
            </a:r>
            <a:endParaRPr lang="en-US" sz="600" dirty="0"/>
          </a:p>
          <a:p>
            <a:r>
              <a:rPr lang="en-US" sz="600" dirty="0"/>
              <a:t>	inner join </a:t>
            </a:r>
            <a:r>
              <a:rPr lang="en-US" sz="600" dirty="0" err="1"/>
              <a:t>ClientAddresses</a:t>
            </a:r>
            <a:r>
              <a:rPr lang="en-US" sz="600" dirty="0"/>
              <a:t> </a:t>
            </a:r>
            <a:r>
              <a:rPr lang="en-US" sz="600" dirty="0" err="1"/>
              <a:t>destination_address</a:t>
            </a:r>
            <a:endParaRPr lang="en-US" sz="600" dirty="0"/>
          </a:p>
          <a:p>
            <a:r>
              <a:rPr lang="en-US" sz="600" dirty="0"/>
              <a:t>		  on </a:t>
            </a:r>
            <a:r>
              <a:rPr lang="en-US" sz="600" dirty="0" err="1"/>
              <a:t>destination_address.ClientId</a:t>
            </a:r>
            <a:r>
              <a:rPr lang="en-US" sz="600" dirty="0"/>
              <a:t> = </a:t>
            </a:r>
            <a:r>
              <a:rPr lang="en-US" sz="600" dirty="0" err="1"/>
              <a:t>destination_client_order.ClientId</a:t>
            </a:r>
            <a:r>
              <a:rPr lang="en-US" sz="600" dirty="0"/>
              <a:t> and </a:t>
            </a:r>
            <a:r>
              <a:rPr lang="en-US" sz="600" dirty="0" err="1"/>
              <a:t>destination_address.AddressType</a:t>
            </a:r>
            <a:r>
              <a:rPr lang="en-US" sz="600" dirty="0"/>
              <a:t> = 'Primary'</a:t>
            </a:r>
          </a:p>
          <a:p>
            <a:r>
              <a:rPr lang="en-US" sz="600" dirty="0"/>
              <a:t>	inner join </a:t>
            </a:r>
            <a:r>
              <a:rPr lang="en-US" sz="600" dirty="0" err="1"/>
              <a:t>ClientOrders</a:t>
            </a:r>
            <a:r>
              <a:rPr lang="en-US" sz="600" dirty="0"/>
              <a:t> </a:t>
            </a:r>
            <a:r>
              <a:rPr lang="en-US" sz="600" dirty="0" err="1"/>
              <a:t>origin_client_order</a:t>
            </a:r>
            <a:endParaRPr lang="en-US" sz="600" dirty="0"/>
          </a:p>
          <a:p>
            <a:r>
              <a:rPr lang="en-US" sz="600" dirty="0"/>
              <a:t>		  on </a:t>
            </a:r>
            <a:r>
              <a:rPr lang="en-US" sz="600" dirty="0" err="1"/>
              <a:t>origin_client_order.OrderId</a:t>
            </a:r>
            <a:r>
              <a:rPr lang="en-US" sz="600" dirty="0"/>
              <a:t> = </a:t>
            </a:r>
            <a:r>
              <a:rPr lang="en-US" sz="600" dirty="0" err="1"/>
              <a:t>Orders.OrderId</a:t>
            </a:r>
            <a:r>
              <a:rPr lang="en-US" sz="600" dirty="0"/>
              <a:t> and </a:t>
            </a:r>
            <a:r>
              <a:rPr lang="en-US" sz="600" dirty="0" err="1"/>
              <a:t>origin_client_order</a:t>
            </a:r>
            <a:r>
              <a:rPr lang="en-US" sz="600" dirty="0"/>
              <a:t>.[Type] = 'Origin'</a:t>
            </a:r>
          </a:p>
          <a:p>
            <a:r>
              <a:rPr lang="en-US" sz="600" dirty="0"/>
              <a:t>	inner join Clients origin</a:t>
            </a:r>
          </a:p>
          <a:p>
            <a:r>
              <a:rPr lang="en-US" sz="600" dirty="0"/>
              <a:t>		  on </a:t>
            </a:r>
            <a:r>
              <a:rPr lang="en-US" sz="600" dirty="0" err="1"/>
              <a:t>origin.ClientID</a:t>
            </a:r>
            <a:r>
              <a:rPr lang="en-US" sz="600" dirty="0"/>
              <a:t> = </a:t>
            </a:r>
            <a:r>
              <a:rPr lang="en-US" sz="600" dirty="0" err="1"/>
              <a:t>origin_client_order.ClientID</a:t>
            </a:r>
            <a:endParaRPr lang="en-US" sz="600" dirty="0"/>
          </a:p>
          <a:p>
            <a:r>
              <a:rPr lang="en-US" sz="600" dirty="0"/>
              <a:t>	inner join </a:t>
            </a:r>
            <a:r>
              <a:rPr lang="en-US" sz="600" dirty="0" err="1"/>
              <a:t>ClientAddresses</a:t>
            </a:r>
            <a:r>
              <a:rPr lang="en-US" sz="600" dirty="0"/>
              <a:t> </a:t>
            </a:r>
            <a:r>
              <a:rPr lang="en-US" sz="600" dirty="0" err="1"/>
              <a:t>origin_address</a:t>
            </a:r>
            <a:endParaRPr lang="en-US" sz="600" dirty="0"/>
          </a:p>
          <a:p>
            <a:r>
              <a:rPr lang="en-US" sz="600" dirty="0"/>
              <a:t>		  on </a:t>
            </a:r>
            <a:r>
              <a:rPr lang="en-US" sz="600" dirty="0" err="1"/>
              <a:t>origin_address.ClientId</a:t>
            </a:r>
            <a:r>
              <a:rPr lang="en-US" sz="600" dirty="0"/>
              <a:t> = </a:t>
            </a:r>
            <a:r>
              <a:rPr lang="en-US" sz="600" dirty="0" err="1"/>
              <a:t>origin_client_order.ClientId</a:t>
            </a:r>
            <a:r>
              <a:rPr lang="en-US" sz="600" dirty="0"/>
              <a:t> and </a:t>
            </a:r>
            <a:r>
              <a:rPr lang="en-US" sz="600" dirty="0" err="1"/>
              <a:t>origin_address.AddressType</a:t>
            </a:r>
            <a:r>
              <a:rPr lang="en-US" sz="600" dirty="0"/>
              <a:t> = 'Primary'</a:t>
            </a:r>
          </a:p>
          <a:p>
            <a:r>
              <a:rPr lang="en-US" sz="600" dirty="0"/>
              <a:t>	inner join </a:t>
            </a:r>
            <a:r>
              <a:rPr lang="en-US" sz="600" dirty="0" err="1"/>
              <a:t>vOrderShippers</a:t>
            </a:r>
            <a:r>
              <a:rPr lang="en-US" sz="600" dirty="0"/>
              <a:t> shippers</a:t>
            </a:r>
          </a:p>
          <a:p>
            <a:r>
              <a:rPr lang="en-US" sz="600" dirty="0"/>
              <a:t>		  on </a:t>
            </a:r>
            <a:r>
              <a:rPr lang="en-US" sz="600" dirty="0" err="1"/>
              <a:t>Orders.OrderId</a:t>
            </a:r>
            <a:r>
              <a:rPr lang="en-US" sz="600" dirty="0"/>
              <a:t> = </a:t>
            </a:r>
            <a:r>
              <a:rPr lang="en-US" sz="600" dirty="0" err="1"/>
              <a:t>shippers.OrderID</a:t>
            </a:r>
            <a:endParaRPr lang="en-US" sz="600" dirty="0"/>
          </a:p>
          <a:p>
            <a:r>
              <a:rPr lang="en-US" sz="600" dirty="0"/>
              <a:t>    left outer join </a:t>
            </a:r>
            <a:r>
              <a:rPr lang="en-US" sz="600" dirty="0" err="1"/>
              <a:t>ClientOrders</a:t>
            </a:r>
            <a:r>
              <a:rPr lang="en-US" sz="600" dirty="0"/>
              <a:t> carriers</a:t>
            </a:r>
          </a:p>
          <a:p>
            <a:r>
              <a:rPr lang="en-US" sz="600" dirty="0"/>
              <a:t>		  on </a:t>
            </a:r>
            <a:r>
              <a:rPr lang="en-US" sz="600" dirty="0" err="1"/>
              <a:t>Orders.OrderId</a:t>
            </a:r>
            <a:r>
              <a:rPr lang="en-US" sz="600" dirty="0"/>
              <a:t> = </a:t>
            </a:r>
            <a:r>
              <a:rPr lang="en-US" sz="600" dirty="0" err="1"/>
              <a:t>carriers.OrderId</a:t>
            </a:r>
            <a:r>
              <a:rPr lang="en-US" sz="600" dirty="0"/>
              <a:t> and </a:t>
            </a:r>
            <a:r>
              <a:rPr lang="en-US" sz="600" dirty="0" err="1"/>
              <a:t>carriers.type</a:t>
            </a:r>
            <a:r>
              <a:rPr lang="en-US" sz="600" dirty="0"/>
              <a:t> = 'Carrier'</a:t>
            </a:r>
          </a:p>
          <a:p>
            <a:r>
              <a:rPr lang="en-US" sz="600" dirty="0"/>
              <a:t>	where 1=1 and </a:t>
            </a:r>
            <a:r>
              <a:rPr lang="en-US" sz="600" dirty="0" err="1"/>
              <a:t>Orders.Status</a:t>
            </a:r>
            <a:r>
              <a:rPr lang="en-US" sz="600" dirty="0"/>
              <a:t> in ('Active','</a:t>
            </a:r>
            <a:r>
              <a:rPr lang="en-US" sz="600" dirty="0" err="1"/>
              <a:t>PendingPickup</a:t>
            </a:r>
            <a:r>
              <a:rPr lang="en-US" sz="600" dirty="0"/>
              <a:t>') and </a:t>
            </a:r>
            <a:r>
              <a:rPr lang="en-US" sz="600" dirty="0" err="1"/>
              <a:t>Orders.OrderType</a:t>
            </a:r>
            <a:r>
              <a:rPr lang="en-US" sz="600" dirty="0"/>
              <a:t> in ('Individual','</a:t>
            </a:r>
            <a:r>
              <a:rPr lang="en-US" sz="600" dirty="0" err="1"/>
              <a:t>LegChild</a:t>
            </a:r>
            <a:r>
              <a:rPr lang="en-US" sz="600" dirty="0"/>
              <a:t>'))</a:t>
            </a:r>
          </a:p>
          <a:p>
            <a:r>
              <a:rPr lang="en-US" sz="600" dirty="0"/>
              <a:t>select *</a:t>
            </a:r>
          </a:p>
          <a:p>
            <a:r>
              <a:rPr lang="en-US" sz="600" dirty="0"/>
              <a:t>FROM	</a:t>
            </a:r>
            <a:r>
              <a:rPr lang="en-US" sz="600" dirty="0" err="1"/>
              <a:t>LoadBuilderData</a:t>
            </a:r>
            <a:endParaRPr lang="en-US" sz="600" dirty="0"/>
          </a:p>
          <a:p>
            <a:r>
              <a:rPr lang="en-US" sz="600" dirty="0"/>
              <a:t>WHERE	</a:t>
            </a:r>
            <a:r>
              <a:rPr lang="en-US" sz="600" dirty="0" err="1"/>
              <a:t>RowNumber</a:t>
            </a:r>
            <a:r>
              <a:rPr lang="en-US" sz="600" dirty="0"/>
              <a:t> BETWEEN 0 AND 50 ORDER BY </a:t>
            </a:r>
            <a:r>
              <a:rPr lang="en-US" sz="600" dirty="0" err="1"/>
              <a:t>RowNumber</a:t>
            </a:r>
            <a:r>
              <a:rPr lang="en-US" sz="600" dirty="0"/>
              <a:t> ASC</a:t>
            </a:r>
          </a:p>
        </p:txBody>
      </p:sp>
    </p:spTree>
    <p:extLst>
      <p:ext uri="{BB962C8B-B14F-4D97-AF65-F5344CB8AC3E}">
        <p14:creationId xmlns:p14="http://schemas.microsoft.com/office/powerpoint/2010/main" val="961517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 View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 from </a:t>
            </a:r>
            <a:r>
              <a:rPr lang="en-US" dirty="0" err="1" smtClean="0"/>
              <a:t>LoadBuilderView</a:t>
            </a:r>
            <a:r>
              <a:rPr lang="en-US" dirty="0" smtClean="0"/>
              <a:t> where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886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</a:t>
            </a:r>
            <a:r>
              <a:rPr lang="en-US" b="1" dirty="0">
                <a:solidFill>
                  <a:srgbClr val="18579B"/>
                </a:solidFill>
              </a:rPr>
              <a:t>event</a:t>
            </a:r>
            <a:r>
              <a:rPr lang="en-US" dirty="0">
                <a:solidFill>
                  <a:srgbClr val="18579B"/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an action that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occurred</a:t>
            </a:r>
          </a:p>
          <a:p>
            <a:pPr marL="0" indent="0">
              <a:buNone/>
            </a:pPr>
            <a:endParaRPr lang="en-US" baseline="0" dirty="0" smtClean="0"/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US" b="1" dirty="0">
                <a:solidFill>
                  <a:srgbClr val="18579B"/>
                </a:solidFill>
              </a:rPr>
              <a:t>command</a:t>
            </a:r>
            <a:r>
              <a:rPr lang="en-US" dirty="0">
                <a:solidFill>
                  <a:srgbClr val="18579B"/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an action you want to occur</a:t>
            </a:r>
            <a:endParaRPr lang="en-US" dirty="0"/>
          </a:p>
          <a:p>
            <a:pPr marL="0" indent="0"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127161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message channel </a:t>
            </a:r>
            <a:r>
              <a:rPr lang="en-US" dirty="0" smtClean="0"/>
              <a:t>defines where a message is sent and who is listening is for the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26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558ED5"/>
                </a:solidFill>
              </a:rPr>
              <a:t>event processor</a:t>
            </a:r>
            <a:r>
              <a:rPr lang="en-US" dirty="0" smtClean="0"/>
              <a:t> invokes all of the registered event consumers for a </a:t>
            </a:r>
            <a:r>
              <a:rPr lang="en-US" dirty="0" err="1" smtClean="0"/>
              <a:t>specfic</a:t>
            </a:r>
            <a:r>
              <a:rPr lang="en-US" dirty="0" smtClean="0"/>
              <a:t> message</a:t>
            </a:r>
          </a:p>
        </p:txBody>
      </p:sp>
    </p:spTree>
    <p:extLst>
      <p:ext uri="{BB962C8B-B14F-4D97-AF65-F5344CB8AC3E}">
        <p14:creationId xmlns:p14="http://schemas.microsoft.com/office/powerpoint/2010/main" val="4081828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</a:t>
            </a:r>
            <a:r>
              <a:rPr lang="en-US" baseline="0" dirty="0" smtClean="0"/>
              <a:t>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message bus delivers the message to all interested parties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154619" y="3081099"/>
            <a:ext cx="4840655" cy="2985311"/>
            <a:chOff x="1563075" y="3987856"/>
            <a:chExt cx="3956540" cy="2258535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1995366" y="5877059"/>
              <a:ext cx="1206500" cy="3693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Consumer</a:t>
              </a: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841500" y="3987856"/>
              <a:ext cx="1120531" cy="3693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Publisher</a:t>
              </a: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4018085" y="3997625"/>
              <a:ext cx="1206500" cy="36933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Consumer</a:t>
              </a: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4149970" y="5867290"/>
              <a:ext cx="1104900" cy="3693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Publisher</a:t>
              </a: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563075" y="4992077"/>
              <a:ext cx="3956540" cy="25009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320559" y="4925426"/>
              <a:ext cx="55586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Bus</a:t>
              </a: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2295769" y="4396264"/>
              <a:ext cx="205154" cy="595813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2500923" y="5251939"/>
              <a:ext cx="205154" cy="595813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Up Arrow 16"/>
            <p:cNvSpPr/>
            <p:nvPr/>
          </p:nvSpPr>
          <p:spPr>
            <a:xfrm>
              <a:off x="4532923" y="4396264"/>
              <a:ext cx="175846" cy="595813"/>
            </a:xfrm>
            <a:prstGeom prst="up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Up Arrow 17"/>
            <p:cNvSpPr/>
            <p:nvPr/>
          </p:nvSpPr>
          <p:spPr>
            <a:xfrm>
              <a:off x="4620846" y="5242170"/>
              <a:ext cx="175846" cy="595813"/>
            </a:xfrm>
            <a:prstGeom prst="up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0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Broker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Messages come into the broker</a:t>
            </a:r>
          </a:p>
          <a:p>
            <a:r>
              <a:rPr lang="en-US" dirty="0" smtClean="0"/>
              <a:t>Rules and Transformations applied</a:t>
            </a:r>
          </a:p>
          <a:p>
            <a:r>
              <a:rPr lang="en-US" dirty="0" smtClean="0"/>
              <a:t>Messaged directed to specific end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639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flowChartMagneticDisk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Anti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1958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sz="4000" dirty="0" smtClean="0"/>
              <a:t>Monolith</a:t>
            </a:r>
            <a:r>
              <a:rPr lang="en-US" sz="4000" baseline="0" dirty="0" smtClean="0"/>
              <a:t> </a:t>
            </a:r>
            <a:r>
              <a:rPr lang="en-US" sz="4000" baseline="0" dirty="0" smtClean="0"/>
              <a:t>Application</a:t>
            </a:r>
          </a:p>
          <a:p>
            <a:pPr lvl="0"/>
            <a:r>
              <a:rPr lang="en-US" sz="18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One System to rule them all</a:t>
            </a:r>
            <a:endParaRPr lang="en-US" sz="1800" i="1" baseline="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59626079"/>
              </p:ext>
            </p:extLst>
          </p:nvPr>
        </p:nvGraphicFramePr>
        <p:xfrm>
          <a:off x="1524000" y="227814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2794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10379</TotalTime>
  <Words>734</Words>
  <Application>Microsoft Macintosh PowerPoint</Application>
  <PresentationFormat>On-screen Show (4:3)</PresentationFormat>
  <Paragraphs>199</Paragraphs>
  <Slides>31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Black</vt:lpstr>
      <vt:lpstr>Event Driven Architecture</vt:lpstr>
      <vt:lpstr>Overview</vt:lpstr>
      <vt:lpstr> Applications Respond to External Stimuli</vt:lpstr>
      <vt:lpstr>Two Types of Messages</vt:lpstr>
      <vt:lpstr>Message Channel</vt:lpstr>
      <vt:lpstr>Event Processor</vt:lpstr>
      <vt:lpstr>Message Bus</vt:lpstr>
      <vt:lpstr>Message Broker</vt:lpstr>
      <vt:lpstr>Anti Pattern</vt:lpstr>
      <vt:lpstr>Bounded Context</vt:lpstr>
      <vt:lpstr>Loosely Connected System</vt:lpstr>
      <vt:lpstr>Eventual Consistency</vt:lpstr>
      <vt:lpstr>Your Data is already Stale!</vt:lpstr>
      <vt:lpstr>Business Decisions are Made On Stale Data</vt:lpstr>
      <vt:lpstr>Make Consistency Explicit</vt:lpstr>
      <vt:lpstr>Advantages</vt:lpstr>
      <vt:lpstr>Scalability is a Side Effect</vt:lpstr>
      <vt:lpstr>Reduces Coupling</vt:lpstr>
      <vt:lpstr>Open Closed Principle</vt:lpstr>
      <vt:lpstr>Single Responsibility Principle</vt:lpstr>
      <vt:lpstr>Disadvantages</vt:lpstr>
      <vt:lpstr>Learning Curve</vt:lpstr>
      <vt:lpstr>Complexity is the Same, just moved</vt:lpstr>
      <vt:lpstr>Deployments</vt:lpstr>
      <vt:lpstr>Operations need to be on board</vt:lpstr>
      <vt:lpstr>Domain Events</vt:lpstr>
      <vt:lpstr>CQRS</vt:lpstr>
      <vt:lpstr>Basic Architecture</vt:lpstr>
      <vt:lpstr>A Complicated View</vt:lpstr>
      <vt:lpstr>SQL to Generate View</vt:lpstr>
      <vt:lpstr>CQRS View Query</vt:lpstr>
    </vt:vector>
  </TitlesOfParts>
  <Company>Avenida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Driven Architecure</dc:title>
  <dc:creator>John Teague</dc:creator>
  <cp:lastModifiedBy>John Teague</cp:lastModifiedBy>
  <cp:revision>43</cp:revision>
  <dcterms:created xsi:type="dcterms:W3CDTF">2011-02-24T21:20:25Z</dcterms:created>
  <dcterms:modified xsi:type="dcterms:W3CDTF">2011-09-09T18:18:09Z</dcterms:modified>
</cp:coreProperties>
</file>