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96" r:id="rId15"/>
    <p:sldId id="269" r:id="rId16"/>
    <p:sldId id="268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9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86289" autoAdjust="0"/>
  </p:normalViewPr>
  <p:slideViewPr>
    <p:cSldViewPr snapToGrid="0" snapToObjects="1">
      <p:cViewPr varScale="1">
        <p:scale>
          <a:sx n="84" d="100"/>
          <a:sy n="84" d="100"/>
        </p:scale>
        <p:origin x="-1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7B5B7-5C99-5B48-ADB8-10D476BBCCAA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D053-7453-F547-A60F-B6015166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many conversations about the lack</a:t>
            </a:r>
            <a:r>
              <a:rPr lang="en-US" baseline="0" dirty="0" smtClean="0"/>
              <a:t> of OOP skills</a:t>
            </a:r>
          </a:p>
          <a:p>
            <a:r>
              <a:rPr lang="en-US" baseline="0" dirty="0" smtClean="0"/>
              <a:t>CS departments do not teach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and abstract</a:t>
            </a:r>
            <a:r>
              <a:rPr lang="en-US" baseline="0" dirty="0" smtClean="0"/>
              <a:t> classes</a:t>
            </a:r>
          </a:p>
          <a:p>
            <a:r>
              <a:rPr lang="en-US" baseline="0" dirty="0" smtClean="0"/>
              <a:t>Using new couples a class to the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IOC is a</a:t>
            </a:r>
            <a:r>
              <a:rPr lang="en-US" baseline="0" dirty="0" smtClean="0"/>
              <a:t> design concept</a:t>
            </a:r>
          </a:p>
          <a:p>
            <a:r>
              <a:rPr lang="en-US" baseline="0" dirty="0" smtClean="0"/>
              <a:t>Dependency Injection is an Implementation of IOC</a:t>
            </a:r>
          </a:p>
          <a:p>
            <a:r>
              <a:rPr lang="en-US" baseline="0" dirty="0" smtClean="0"/>
              <a:t>As an application gets more complex, the number of dependencies get larger and larger</a:t>
            </a:r>
          </a:p>
          <a:p>
            <a:r>
              <a:rPr lang="en-US" baseline="0" dirty="0" smtClean="0"/>
              <a:t>Containers track the dependencies and fill in the concrete </a:t>
            </a:r>
            <a:r>
              <a:rPr lang="en-US" baseline="0" dirty="0" err="1" smtClean="0"/>
              <a:t>implentations</a:t>
            </a:r>
            <a:r>
              <a:rPr lang="en-US" baseline="0" dirty="0" smtClean="0"/>
              <a:t>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Rigid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one point of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 If Campaign</a:t>
            </a:r>
          </a:p>
          <a:p>
            <a:r>
              <a:rPr lang="en-US" dirty="0" smtClean="0"/>
              <a:t>Nested</a:t>
            </a:r>
            <a:r>
              <a:rPr lang="en-US" baseline="0" dirty="0" smtClean="0"/>
              <a:t> ifs are just as bad</a:t>
            </a:r>
          </a:p>
          <a:p>
            <a:r>
              <a:rPr lang="en-US" baseline="0" dirty="0" smtClean="0"/>
              <a:t>Use polymorphism to replace </a:t>
            </a:r>
            <a:r>
              <a:rPr lang="en-US" baseline="0" dirty="0" err="1" smtClean="0"/>
              <a:t>conditionsl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of the variations and uncertainty, more care was take in the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MetricType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some UI information about chart title, and the Query object that knows how to build the Data Query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MetricType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some UI information about chart title, and the Query object that knows how to build the Data Query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r>
              <a:rPr lang="en-US" baseline="0" dirty="0" smtClean="0"/>
              <a:t> isn’t the only way to reuse code and can lead to problems if you go too far</a:t>
            </a:r>
          </a:p>
          <a:p>
            <a:r>
              <a:rPr lang="en-US" baseline="0" dirty="0" smtClean="0"/>
              <a:t>Encapsulation is more then just data hiding</a:t>
            </a:r>
          </a:p>
          <a:p>
            <a:r>
              <a:rPr lang="en-US" baseline="0" dirty="0" smtClean="0"/>
              <a:t>Polymorphism is the true power behind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concepts we’re talking about are the building blocks</a:t>
            </a:r>
            <a:r>
              <a:rPr lang="en-US" baseline="0" dirty="0" smtClean="0"/>
              <a:t> to using these effectively.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model the world we trying create</a:t>
            </a:r>
          </a:p>
          <a:p>
            <a:r>
              <a:rPr lang="en-US" dirty="0" smtClean="0"/>
              <a:t>Higher levels of expression</a:t>
            </a:r>
          </a:p>
          <a:p>
            <a:r>
              <a:rPr lang="en-US" dirty="0" smtClean="0"/>
              <a:t>Proper</a:t>
            </a:r>
            <a:r>
              <a:rPr lang="en-US" baseline="0" dirty="0" smtClean="0"/>
              <a:t>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Abstractions are a level of indirection,</a:t>
            </a:r>
            <a:r>
              <a:rPr lang="en-US" baseline="0" dirty="0" smtClean="0"/>
              <a:t> make sure they add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Data Hiding</a:t>
            </a:r>
          </a:p>
          <a:p>
            <a:r>
              <a:rPr lang="en-US" dirty="0" smtClean="0"/>
              <a:t>Encapsulating the correct</a:t>
            </a:r>
            <a:r>
              <a:rPr lang="en-US" baseline="0" dirty="0" smtClean="0"/>
              <a:t> state of an object</a:t>
            </a:r>
          </a:p>
          <a:p>
            <a:r>
              <a:rPr lang="en-US" baseline="0" dirty="0" smtClean="0"/>
              <a:t>Internal representation</a:t>
            </a:r>
          </a:p>
          <a:p>
            <a:r>
              <a:rPr lang="en-US" baseline="0" dirty="0" smtClean="0"/>
              <a:t>Properties setters make it difficult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User of primitive</a:t>
            </a:r>
            <a:r>
              <a:rPr lang="en-US" baseline="0" dirty="0" smtClean="0"/>
              <a:t> types</a:t>
            </a:r>
            <a:endParaRPr lang="en-US" dirty="0" smtClean="0"/>
          </a:p>
          <a:p>
            <a:r>
              <a:rPr lang="en-US" dirty="0" smtClean="0"/>
              <a:t>Encapsulate</a:t>
            </a:r>
            <a:r>
              <a:rPr lang="en-US" baseline="0" dirty="0" smtClean="0"/>
              <a:t> primitives in an object that describes what it is used for in your application</a:t>
            </a:r>
          </a:p>
          <a:p>
            <a:r>
              <a:rPr lang="en-US" baseline="0" dirty="0" err="1" smtClean="0"/>
              <a:t>ZipCode</a:t>
            </a:r>
            <a:r>
              <a:rPr lang="en-US" baseline="0" dirty="0" smtClean="0"/>
              <a:t>, Money, </a:t>
            </a:r>
            <a:r>
              <a:rPr lang="en-US" baseline="0" dirty="0" err="1" smtClean="0"/>
              <a:t>TimePeriod</a:t>
            </a:r>
            <a:r>
              <a:rPr lang="en-US" baseline="0" dirty="0" smtClean="0"/>
              <a:t>, Address, </a:t>
            </a:r>
            <a:r>
              <a:rPr lang="en-US" baseline="0" dirty="0" err="1" smtClean="0"/>
              <a:t>ZipCode</a:t>
            </a:r>
            <a:r>
              <a:rPr lang="en-US" baseline="0" dirty="0" smtClean="0"/>
              <a:t>, Age</a:t>
            </a:r>
          </a:p>
          <a:p>
            <a:r>
              <a:rPr lang="en-US" baseline="0" dirty="0" smtClean="0"/>
              <a:t>Too Many Parameters, use a </a:t>
            </a:r>
            <a:r>
              <a:rPr lang="en-US" baseline="0" dirty="0" err="1" smtClean="0"/>
              <a:t>ParameterObject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D053-7453-F547-A60F-B6015166CC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0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8A79-054B-7046-9BE9-49DDBCF335B3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8032-A826-F846-9BED-A5D9FFB4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263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Programming 2.5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Abstractions, Abstractions,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Not</a:t>
            </a:r>
            <a:r>
              <a:rPr lang="en-US" baseline="0" dirty="0" smtClean="0"/>
              <a:t> the Only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Clean</a:t>
            </a:r>
            <a:r>
              <a:rPr lang="en-US" baseline="0" dirty="0" smtClean="0"/>
              <a:t> Code</a:t>
            </a:r>
          </a:p>
          <a:p>
            <a:r>
              <a:rPr lang="en-US" dirty="0"/>
              <a:t>“</a:t>
            </a:r>
            <a:r>
              <a:rPr lang="en-US" i="1" dirty="0"/>
              <a:t>... Clean code never obscures the designer’s intent but rather is full of crisp </a:t>
            </a:r>
            <a:r>
              <a:rPr lang="en-US" i="1" dirty="0">
                <a:solidFill>
                  <a:srgbClr val="4F81BD"/>
                </a:solidFill>
              </a:rPr>
              <a:t>abstractions</a:t>
            </a:r>
            <a:r>
              <a:rPr lang="en-US" i="1" dirty="0"/>
              <a:t> and straightforward lines of control</a:t>
            </a:r>
            <a:r>
              <a:rPr lang="en-US" dirty="0"/>
              <a:t>.” -- Grady </a:t>
            </a:r>
            <a:r>
              <a:rPr lang="en-US" dirty="0" err="1" smtClean="0"/>
              <a:t>Booch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Reduced duplication, high expressiveness, and early building of simple </a:t>
            </a:r>
            <a:r>
              <a:rPr lang="en-US" i="1" dirty="0">
                <a:solidFill>
                  <a:srgbClr val="4F81BD"/>
                </a:solidFill>
              </a:rPr>
              <a:t>abstractions</a:t>
            </a:r>
            <a:r>
              <a:rPr lang="en-US" i="1" dirty="0"/>
              <a:t>.  That’s what makes clean code for me</a:t>
            </a:r>
            <a:r>
              <a:rPr lang="en-US" dirty="0"/>
              <a:t>” -- Ron </a:t>
            </a:r>
            <a:r>
              <a:rPr lang="en-US" dirty="0" smtClean="0"/>
              <a:t>Jeffries</a:t>
            </a:r>
          </a:p>
        </p:txBody>
      </p:sp>
    </p:spTree>
    <p:extLst>
      <p:ext uri="{BB962C8B-B14F-4D97-AF65-F5344CB8AC3E}">
        <p14:creationId xmlns:p14="http://schemas.microsoft.com/office/powerpoint/2010/main" val="13048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95" y="2856473"/>
            <a:ext cx="8229600" cy="1143000"/>
          </a:xfrm>
        </p:spPr>
        <p:txBody>
          <a:bodyPr/>
          <a:lstStyle/>
          <a:p>
            <a:r>
              <a:rPr lang="en-US" dirty="0" smtClean="0"/>
              <a:t>Watch Out for Over Abstracting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GetRegistrationDocumentsWithActivity</a:t>
            </a:r>
            <a:r>
              <a:rPr lang="en-US" sz="1400" dirty="0">
                <a:latin typeface="Consolas"/>
                <a:cs typeface="Consolas"/>
              </a:rPr>
              <a:t> : </a:t>
            </a:r>
            <a:r>
              <a:rPr lang="en-US" sz="1400" dirty="0" err="1" smtClean="0">
                <a:latin typeface="Consolas"/>
                <a:cs typeface="Consolas"/>
              </a:rPr>
              <a:t>IGetRegistrationDocumentsWithActivity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readonly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ISessionFactory</a:t>
            </a:r>
            <a:r>
              <a:rPr lang="en-US" sz="1400" dirty="0">
                <a:latin typeface="Consolas"/>
                <a:cs typeface="Consolas"/>
              </a:rPr>
              <a:t> _</a:t>
            </a:r>
            <a:r>
              <a:rPr lang="en-US" sz="1400" dirty="0" err="1">
                <a:latin typeface="Consolas"/>
                <a:cs typeface="Consolas"/>
              </a:rPr>
              <a:t>sessionFactory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200" dirty="0">
                <a:latin typeface="Consolas"/>
                <a:cs typeface="Consolas"/>
              </a:rPr>
              <a:t>public </a:t>
            </a:r>
            <a:r>
              <a:rPr lang="en-US" sz="1200" dirty="0" err="1">
                <a:latin typeface="Consolas"/>
                <a:cs typeface="Consolas"/>
              </a:rPr>
              <a:t>GetRegistrationDocumentsWithActivity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ISessionFactory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sessionFactory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    _</a:t>
            </a:r>
            <a:r>
              <a:rPr lang="en-US" sz="1400" dirty="0" err="1">
                <a:latin typeface="Consolas"/>
                <a:cs typeface="Consolas"/>
              </a:rPr>
              <a:t>sessionFactory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sessionFactory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public </a:t>
            </a:r>
            <a:r>
              <a:rPr lang="en-US" sz="1400" dirty="0" err="1">
                <a:latin typeface="Consolas"/>
                <a:cs typeface="Consolas"/>
              </a:rPr>
              <a:t>IEnumerable</a:t>
            </a:r>
            <a:r>
              <a:rPr lang="en-US" sz="1400" dirty="0">
                <a:latin typeface="Consolas"/>
                <a:cs typeface="Consolas"/>
              </a:rPr>
              <a:t>&lt;Document&gt; Execute(</a:t>
            </a:r>
            <a:r>
              <a:rPr lang="en-US" sz="1400" dirty="0" smtClean="0">
                <a:latin typeface="Consolas"/>
                <a:cs typeface="Consolas"/>
              </a:rPr>
              <a:t>){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    return _</a:t>
            </a:r>
            <a:r>
              <a:rPr lang="en-US" sz="1400" dirty="0" err="1">
                <a:latin typeface="Consolas"/>
                <a:cs typeface="Consolas"/>
              </a:rPr>
              <a:t>sessionFactory.GetCurrentSession</a:t>
            </a:r>
            <a:r>
              <a:rPr lang="en-US" sz="1400" dirty="0">
                <a:latin typeface="Consolas"/>
                <a:cs typeface="Consolas"/>
              </a:rPr>
              <a:t>().</a:t>
            </a:r>
            <a:r>
              <a:rPr lang="en-US" sz="1400" dirty="0" err="1">
                <a:latin typeface="Consolas"/>
                <a:cs typeface="Consolas"/>
              </a:rPr>
              <a:t>QueryOver</a:t>
            </a:r>
            <a:r>
              <a:rPr lang="en-US" sz="1400" dirty="0">
                <a:latin typeface="Consolas"/>
                <a:cs typeface="Consolas"/>
              </a:rPr>
              <a:t>&lt;Document&gt;()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.Where(d =&gt; </a:t>
            </a:r>
            <a:r>
              <a:rPr lang="en-US" sz="1400" dirty="0" err="1">
                <a:latin typeface="Consolas"/>
                <a:cs typeface="Consolas"/>
              </a:rPr>
              <a:t>d.PropertyRegistrationDomainId</a:t>
            </a:r>
            <a:r>
              <a:rPr lang="en-US" sz="1400" dirty="0">
                <a:latin typeface="Consolas"/>
                <a:cs typeface="Consolas"/>
              </a:rPr>
              <a:t> == </a:t>
            </a:r>
            <a:r>
              <a:rPr lang="en-US" sz="1400" dirty="0" err="1">
                <a:latin typeface="Consolas"/>
                <a:cs typeface="Consolas"/>
              </a:rPr>
              <a:t>RegistrationId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.Where(d =&gt; </a:t>
            </a:r>
            <a:r>
              <a:rPr lang="en-US" sz="1400" dirty="0" err="1">
                <a:latin typeface="Consolas"/>
                <a:cs typeface="Consolas"/>
              </a:rPr>
              <a:t>d.RequiresRetrieval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                .Fetch(d =&gt; </a:t>
            </a:r>
            <a:r>
              <a:rPr lang="en-US" sz="1400" dirty="0" err="1">
                <a:latin typeface="Consolas"/>
                <a:cs typeface="Consolas"/>
              </a:rPr>
              <a:t>d.Activity</a:t>
            </a:r>
            <a:r>
              <a:rPr lang="en-US" sz="1400" dirty="0">
                <a:latin typeface="Consolas"/>
                <a:cs typeface="Consolas"/>
              </a:rPr>
              <a:t>).Eager</a:t>
            </a:r>
          </a:p>
          <a:p>
            <a:r>
              <a:rPr lang="en-US" sz="1400" dirty="0">
                <a:latin typeface="Consolas"/>
                <a:cs typeface="Consolas"/>
              </a:rPr>
              <a:t>	 </a:t>
            </a:r>
            <a:r>
              <a:rPr lang="en-US" sz="1400" dirty="0" smtClean="0">
                <a:latin typeface="Consolas"/>
                <a:cs typeface="Consolas"/>
              </a:rPr>
              <a:t>     .</a:t>
            </a:r>
            <a:r>
              <a:rPr lang="en-US" sz="1400" dirty="0">
                <a:latin typeface="Consolas"/>
                <a:cs typeface="Consolas"/>
              </a:rPr>
              <a:t>List().Distinct();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public </a:t>
            </a:r>
            <a:r>
              <a:rPr lang="en-US" sz="1400" dirty="0" err="1">
                <a:latin typeface="Consolas"/>
                <a:cs typeface="Consolas"/>
              </a:rPr>
              <a:t>Guid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RegistrationId</a:t>
            </a:r>
            <a:r>
              <a:rPr lang="en-US" sz="1400" dirty="0">
                <a:latin typeface="Consolas"/>
                <a:cs typeface="Consolas"/>
              </a:rPr>
              <a:t> { get; set; }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84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Object Over Abstracted?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latin typeface="Consolas"/>
                <a:cs typeface="Consolas"/>
              </a:rPr>
              <a:t>namespace </a:t>
            </a:r>
            <a:r>
              <a:rPr lang="en-US" sz="1400" dirty="0" err="1" smtClean="0">
                <a:latin typeface="Consolas"/>
                <a:cs typeface="Consolas"/>
              </a:rPr>
              <a:t>PropertyRegistration.Common.Data.Query.PropertyRegistration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public class </a:t>
            </a:r>
            <a:r>
              <a:rPr lang="en-US" sz="1400" dirty="0" err="1">
                <a:latin typeface="Consolas"/>
                <a:cs typeface="Consolas"/>
              </a:rPr>
              <a:t>CurrentRegistrationByDomainIdQuery</a:t>
            </a:r>
            <a:r>
              <a:rPr lang="en-US" sz="1400" dirty="0">
                <a:latin typeface="Consolas"/>
                <a:cs typeface="Consolas"/>
              </a:rPr>
              <a:t> : </a:t>
            </a:r>
            <a:r>
              <a:rPr lang="en-US" sz="1400" dirty="0" err="1" smtClean="0">
                <a:latin typeface="Consolas"/>
                <a:cs typeface="Consolas"/>
              </a:rPr>
              <a:t>ICurrentRegistrationByDomainIdQuery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readonly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IRepository</a:t>
            </a:r>
            <a:r>
              <a:rPr lang="en-US" sz="1400" dirty="0">
                <a:latin typeface="Consolas"/>
                <a:cs typeface="Consolas"/>
              </a:rPr>
              <a:t> _repository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public </a:t>
            </a:r>
            <a:r>
              <a:rPr lang="en-US" sz="1400" dirty="0" err="1">
                <a:latin typeface="Consolas"/>
                <a:cs typeface="Consolas"/>
              </a:rPr>
              <a:t>CurrentRegistrationByDomainIdQuery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IRepository</a:t>
            </a:r>
            <a:r>
              <a:rPr lang="en-US" sz="1400" dirty="0">
                <a:latin typeface="Consolas"/>
                <a:cs typeface="Consolas"/>
              </a:rPr>
              <a:t> repository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    _repository = repository;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public </a:t>
            </a:r>
            <a:r>
              <a:rPr lang="en-US" sz="1400" dirty="0" err="1">
                <a:latin typeface="Consolas"/>
                <a:cs typeface="Consolas"/>
              </a:rPr>
              <a:t>CurrentRegistration</a:t>
            </a:r>
            <a:r>
              <a:rPr lang="en-US" sz="1400" dirty="0">
                <a:latin typeface="Consolas"/>
                <a:cs typeface="Consolas"/>
              </a:rPr>
              <a:t> Execute(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    return _</a:t>
            </a:r>
            <a:r>
              <a:rPr lang="en-US" sz="1400" dirty="0" err="1">
                <a:latin typeface="Consolas"/>
                <a:cs typeface="Consolas"/>
              </a:rPr>
              <a:t>repository.FindById</a:t>
            </a:r>
            <a:r>
              <a:rPr lang="en-US" sz="1400" dirty="0">
                <a:latin typeface="Consolas"/>
                <a:cs typeface="Consolas"/>
              </a:rPr>
              <a:t>&lt;</a:t>
            </a:r>
            <a:r>
              <a:rPr lang="en-US" sz="1400" dirty="0" err="1">
                <a:latin typeface="Consolas"/>
                <a:cs typeface="Consolas"/>
              </a:rPr>
              <a:t>CurrentRegistration</a:t>
            </a:r>
            <a:r>
              <a:rPr lang="en-US" sz="1400" dirty="0">
                <a:latin typeface="Consolas"/>
                <a:cs typeface="Consolas"/>
              </a:rPr>
              <a:t>&gt;(Id);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public </a:t>
            </a:r>
            <a:r>
              <a:rPr lang="en-US" sz="1400" dirty="0" err="1">
                <a:latin typeface="Consolas"/>
                <a:cs typeface="Consolas"/>
              </a:rPr>
              <a:t>Guid</a:t>
            </a:r>
            <a:r>
              <a:rPr lang="en-US" sz="1400" dirty="0">
                <a:latin typeface="Consolas"/>
                <a:cs typeface="Consolas"/>
              </a:rPr>
              <a:t>? Id { get; set; }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57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Obsession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0" dirty="0" smtClean="0"/>
              <a:t> only have access to members of </a:t>
            </a:r>
            <a:r>
              <a:rPr lang="en-US" dirty="0" smtClean="0"/>
              <a:t>the </a:t>
            </a:r>
            <a:r>
              <a:rPr lang="en-US" baseline="0" dirty="0" smtClean="0"/>
              <a:t> object, parameters passed in, and any objects it creates</a:t>
            </a:r>
          </a:p>
        </p:txBody>
      </p:sp>
    </p:spTree>
    <p:extLst>
      <p:ext uri="{BB962C8B-B14F-4D97-AF65-F5344CB8AC3E}">
        <p14:creationId xmlns:p14="http://schemas.microsoft.com/office/powerpoint/2010/main" val="13605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Paperboy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>
                <a:latin typeface="Consolas"/>
                <a:cs typeface="Consolas"/>
              </a:rPr>
              <a:t>public class Paperboy</a:t>
            </a: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public </a:t>
            </a:r>
            <a:r>
              <a:rPr lang="en-US" sz="1800" dirty="0">
                <a:latin typeface="Consolas"/>
                <a:cs typeface="Consolas"/>
              </a:rPr>
              <a:t>double </a:t>
            </a:r>
            <a:r>
              <a:rPr lang="en-US" sz="1800" dirty="0" err="1">
                <a:latin typeface="Consolas"/>
                <a:cs typeface="Consolas"/>
              </a:rPr>
              <a:t>AmountCollected</a:t>
            </a:r>
            <a:r>
              <a:rPr lang="en-US" sz="1800" dirty="0">
                <a:latin typeface="Consolas"/>
                <a:cs typeface="Consolas"/>
              </a:rPr>
              <a:t>{</a:t>
            </a:r>
            <a:r>
              <a:rPr lang="en-US" sz="1800" dirty="0" err="1">
                <a:latin typeface="Consolas"/>
                <a:cs typeface="Consolas"/>
              </a:rPr>
              <a:t>get;set</a:t>
            </a: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public </a:t>
            </a:r>
            <a:r>
              <a:rPr lang="en-US" sz="1800" dirty="0">
                <a:latin typeface="Consolas"/>
                <a:cs typeface="Consolas"/>
              </a:rPr>
              <a:t>void </a:t>
            </a:r>
            <a:r>
              <a:rPr lang="en-US" sz="1800" dirty="0" err="1">
                <a:latin typeface="Consolas"/>
                <a:cs typeface="Consolas"/>
              </a:rPr>
              <a:t>CollectMoney</a:t>
            </a:r>
            <a:r>
              <a:rPr lang="en-US" sz="1800" dirty="0">
                <a:latin typeface="Consolas"/>
                <a:cs typeface="Consolas"/>
              </a:rPr>
              <a:t>(Customer customer, double amount){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if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customer.Wallet</a:t>
            </a:r>
            <a:r>
              <a:rPr lang="en-US" sz="1800" dirty="0">
                <a:latin typeface="Consolas"/>
                <a:cs typeface="Consolas"/>
              </a:rPr>
              <a:t> != null){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if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customer.Wallet.Cash</a:t>
            </a:r>
            <a:r>
              <a:rPr lang="en-US" sz="1800" dirty="0">
                <a:latin typeface="Consolas"/>
                <a:cs typeface="Consolas"/>
              </a:rPr>
              <a:t> &lt; amount)</a:t>
            </a:r>
          </a:p>
          <a:p>
            <a:r>
              <a:rPr lang="en-US" sz="1800" dirty="0">
                <a:latin typeface="Consolas"/>
                <a:cs typeface="Consolas"/>
              </a:rPr>
              <a:t>	 </a:t>
            </a:r>
            <a:r>
              <a:rPr lang="en-US" sz="1800" dirty="0" smtClean="0">
                <a:latin typeface="Consolas"/>
                <a:cs typeface="Consolas"/>
              </a:rPr>
              <a:t> throw </a:t>
            </a:r>
            <a:r>
              <a:rPr lang="en-US" sz="1800" dirty="0">
                <a:latin typeface="Consolas"/>
                <a:cs typeface="Consolas"/>
              </a:rPr>
              <a:t>new </a:t>
            </a:r>
            <a:r>
              <a:rPr lang="en-US" sz="1800" dirty="0" err="1">
                <a:latin typeface="Consolas"/>
                <a:cs typeface="Consolas"/>
              </a:rPr>
              <a:t>InsufficientFundsException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customer.Wallet.Cash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-= amount;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AmountCollected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+= </a:t>
            </a:r>
            <a:r>
              <a:rPr lang="en-US" sz="1800" dirty="0" err="1">
                <a:latin typeface="Consolas"/>
                <a:cs typeface="Consolas"/>
              </a:rPr>
              <a:t>customer.Wallet.Cash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r>
              <a:rPr lang="en-US" sz="1800" dirty="0">
                <a:latin typeface="Consolas"/>
                <a:cs typeface="Consolas"/>
              </a:rPr>
              <a:t>		}</a:t>
            </a:r>
          </a:p>
          <a:p>
            <a:r>
              <a:rPr lang="en-US" sz="1800" dirty="0">
                <a:latin typeface="Consolas"/>
                <a:cs typeface="Consolas"/>
              </a:rPr>
              <a:t>	}</a:t>
            </a:r>
          </a:p>
          <a:p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4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Paperboy</a:t>
            </a:r>
            <a:r>
              <a:rPr lang="en-US" baseline="0" dirty="0" smtClean="0"/>
              <a:t> Refactored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676"/>
            <a:ext cx="8229600" cy="39745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>
                <a:latin typeface="Consolas"/>
                <a:cs typeface="Consolas"/>
              </a:rPr>
              <a:t>class Paperboy</a:t>
            </a: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/</a:t>
            </a:r>
            <a:r>
              <a:rPr lang="en-US" sz="1800" dirty="0">
                <a:latin typeface="Consolas"/>
                <a:cs typeface="Consolas"/>
              </a:rPr>
              <a:t>/setting the value is encapsulated</a:t>
            </a:r>
          </a:p>
          <a:p>
            <a:r>
              <a:rPr lang="en-US" sz="1800" dirty="0">
                <a:latin typeface="Consolas"/>
                <a:cs typeface="Consolas"/>
              </a:rPr>
              <a:t>    public double </a:t>
            </a:r>
            <a:r>
              <a:rPr lang="en-US" sz="1800" dirty="0" err="1">
                <a:latin typeface="Consolas"/>
                <a:cs typeface="Consolas"/>
              </a:rPr>
              <a:t>AmountCollected</a:t>
            </a:r>
            <a:r>
              <a:rPr lang="en-US" sz="1800" dirty="0">
                <a:latin typeface="Consolas"/>
                <a:cs typeface="Consolas"/>
              </a:rPr>
              <a:t>{get; private set}</a:t>
            </a:r>
          </a:p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public </a:t>
            </a:r>
            <a:r>
              <a:rPr lang="en-US" sz="1800" dirty="0">
                <a:latin typeface="Consolas"/>
                <a:cs typeface="Consolas"/>
              </a:rPr>
              <a:t>double </a:t>
            </a:r>
            <a:r>
              <a:rPr lang="en-US" sz="1800" dirty="0" err="1" smtClean="0">
                <a:latin typeface="Consolas"/>
                <a:cs typeface="Consolas"/>
              </a:rPr>
              <a:t>GetPayment</a:t>
            </a:r>
            <a:r>
              <a:rPr lang="en-US" sz="1800" dirty="0" smtClean="0">
                <a:latin typeface="Consolas"/>
                <a:cs typeface="Consolas"/>
              </a:rPr>
              <a:t>(Customer customer, double </a:t>
            </a:r>
            <a:r>
              <a:rPr lang="en-US" sz="1800" dirty="0">
                <a:latin typeface="Consolas"/>
                <a:cs typeface="Consolas"/>
              </a:rPr>
              <a:t>amount)</a:t>
            </a:r>
          </a:p>
          <a:p>
            <a:r>
              <a:rPr lang="en-US" sz="1800" dirty="0" smtClean="0">
                <a:latin typeface="Consolas"/>
                <a:cs typeface="Consolas"/>
              </a:rPr>
              <a:t>    {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smtClean="0">
                <a:latin typeface="Consolas"/>
                <a:cs typeface="Consolas"/>
              </a:rPr>
              <a:t>     return </a:t>
            </a:r>
            <a:r>
              <a:rPr lang="en-US" sz="1800" dirty="0" err="1" smtClean="0">
                <a:latin typeface="Consolas"/>
                <a:cs typeface="Consolas"/>
              </a:rPr>
              <a:t>customer.Pay</a:t>
            </a:r>
            <a:r>
              <a:rPr lang="en-US" sz="1800" dirty="0" smtClean="0">
                <a:latin typeface="Consolas"/>
                <a:cs typeface="Consolas"/>
              </a:rPr>
              <a:t>(amount);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smtClean="0"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6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Possible Names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you should have learned about Object Oriented Programming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I think you should be building applications with Objected Oriented Software</a:t>
            </a:r>
          </a:p>
        </p:txBody>
      </p:sp>
    </p:spTree>
    <p:extLst>
      <p:ext uri="{BB962C8B-B14F-4D97-AF65-F5344CB8AC3E}">
        <p14:creationId xmlns:p14="http://schemas.microsoft.com/office/powerpoint/2010/main" val="27814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Paperboy</a:t>
            </a:r>
            <a:r>
              <a:rPr lang="en-US" baseline="0" dirty="0" smtClean="0"/>
              <a:t> Refactored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676"/>
            <a:ext cx="8229600" cy="548088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>
                <a:latin typeface="Consolas"/>
                <a:cs typeface="Consolas"/>
              </a:rPr>
              <a:t>public class Wallet 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 err="1" smtClean="0">
                <a:latin typeface="Consolas"/>
                <a:cs typeface="Consolas"/>
              </a:rPr>
              <a:t>IPaymentMethod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double </a:t>
            </a:r>
            <a:r>
              <a:rPr lang="en-US" sz="1600" dirty="0">
                <a:latin typeface="Consolas"/>
                <a:cs typeface="Consolas"/>
              </a:rPr>
              <a:t>Cash{</a:t>
            </a:r>
            <a:r>
              <a:rPr lang="en-US" sz="1600" dirty="0" err="1">
                <a:latin typeface="Consolas"/>
                <a:cs typeface="Consolas"/>
              </a:rPr>
              <a:t>get;private</a:t>
            </a:r>
            <a:r>
              <a:rPr lang="en-US" sz="1600" dirty="0">
                <a:latin typeface="Consolas"/>
                <a:cs typeface="Consolas"/>
              </a:rPr>
              <a:t> set;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public </a:t>
            </a:r>
            <a:r>
              <a:rPr lang="en-US" sz="1600" dirty="0">
                <a:latin typeface="Consolas"/>
                <a:cs typeface="Consolas"/>
              </a:rPr>
              <a:t>double Withdraw(double amount){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if</a:t>
            </a:r>
            <a:r>
              <a:rPr lang="en-US" sz="1600" dirty="0">
                <a:latin typeface="Consolas"/>
                <a:cs typeface="Consolas"/>
              </a:rPr>
              <a:t>(Cash &lt; amount)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throw </a:t>
            </a:r>
            <a:r>
              <a:rPr lang="en-US" sz="1600" dirty="0">
                <a:latin typeface="Consolas"/>
                <a:cs typeface="Consolas"/>
              </a:rPr>
              <a:t>new </a:t>
            </a:r>
            <a:r>
              <a:rPr lang="en-US" sz="1600" dirty="0" err="1">
                <a:latin typeface="Consolas"/>
                <a:cs typeface="Consolas"/>
              </a:rPr>
              <a:t>InsufficientFundsException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Cash </a:t>
            </a:r>
            <a:r>
              <a:rPr lang="en-US" sz="1600" dirty="0">
                <a:latin typeface="Consolas"/>
                <a:cs typeface="Consolas"/>
              </a:rPr>
              <a:t>-= amount;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return </a:t>
            </a:r>
            <a:r>
              <a:rPr lang="en-US" sz="1600" dirty="0">
                <a:latin typeface="Consolas"/>
                <a:cs typeface="Consolas"/>
              </a:rPr>
              <a:t>amount;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public class Customer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IPaymentMethod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payment_method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r>
              <a:rPr lang="en-US" sz="1600" dirty="0" err="1">
                <a:latin typeface="Consolas"/>
                <a:cs typeface="Consolas"/>
              </a:rPr>
              <a:t>get;private</a:t>
            </a:r>
            <a:r>
              <a:rPr lang="en-US" sz="1600" dirty="0">
                <a:latin typeface="Consolas"/>
                <a:cs typeface="Consolas"/>
              </a:rPr>
              <a:t> set;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public </a:t>
            </a:r>
            <a:r>
              <a:rPr lang="en-US" sz="1600" dirty="0">
                <a:latin typeface="Consolas"/>
                <a:cs typeface="Consolas"/>
              </a:rPr>
              <a:t>double Pay(double amount)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Wallet.Withdraw</a:t>
            </a:r>
            <a:r>
              <a:rPr lang="en-US" sz="1600" dirty="0">
                <a:latin typeface="Consolas"/>
                <a:cs typeface="Consolas"/>
              </a:rPr>
              <a:t>(amount);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}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6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</a:t>
            </a:r>
            <a:r>
              <a:rPr lang="en-US" baseline="0" dirty="0" smtClean="0"/>
              <a:t>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r>
              <a:rPr lang="en-US" baseline="0" dirty="0" smtClean="0"/>
              <a:t> should be defined by a contract, not by an implementation</a:t>
            </a:r>
          </a:p>
          <a:p>
            <a:r>
              <a:rPr lang="en-US" baseline="0" dirty="0" smtClean="0"/>
              <a:t>Objects that use the abstraction do not need to know about the implementation</a:t>
            </a:r>
          </a:p>
          <a:p>
            <a:r>
              <a:rPr lang="en-US" baseline="0" dirty="0" smtClean="0"/>
              <a:t>Remove the </a:t>
            </a:r>
            <a:r>
              <a:rPr lang="en-US" baseline="0" dirty="0" smtClean="0">
                <a:solidFill>
                  <a:srgbClr val="3366FF"/>
                </a:solidFill>
              </a:rPr>
              <a:t>new </a:t>
            </a:r>
            <a:r>
              <a:rPr lang="en-US" baseline="0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2728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IOC</a:t>
            </a:r>
            <a:r>
              <a:rPr lang="en-US" baseline="0" dirty="0" smtClean="0"/>
              <a:t> containers make your life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</a:t>
            </a:r>
            <a:r>
              <a:rPr lang="en-US" baseline="0" dirty="0" smtClean="0"/>
              <a:t> inheritance models not all what they’re cracked up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  <a:r>
              <a:rPr lang="en-US" baseline="0" dirty="0" smtClean="0"/>
              <a:t> statements are 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</a:t>
            </a:r>
            <a:r>
              <a:rPr lang="en-US" baseline="0" dirty="0" smtClean="0"/>
              <a:t> Building Metric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owners wanted to get various metrics on the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Didn’t know how many they would want (around 20 were discussed) and how they would </a:t>
            </a:r>
            <a:r>
              <a:rPr lang="en-US" dirty="0" smtClean="0"/>
              <a:t>vary</a:t>
            </a:r>
          </a:p>
        </p:txBody>
      </p:sp>
    </p:spTree>
    <p:extLst>
      <p:ext uri="{BB962C8B-B14F-4D97-AF65-F5344CB8AC3E}">
        <p14:creationId xmlns:p14="http://schemas.microsoft.com/office/powerpoint/2010/main" val="40752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latin typeface="Consolas"/>
                <a:cs typeface="Consolas"/>
              </a:rPr>
              <a:t> public class </a:t>
            </a:r>
            <a:r>
              <a:rPr lang="en-US" sz="1800" dirty="0" err="1">
                <a:latin typeface="Consolas"/>
                <a:cs typeface="Consolas"/>
              </a:rPr>
              <a:t>LoadsPerDayMetricChartType</a:t>
            </a:r>
            <a:r>
              <a:rPr lang="en-US" sz="1800" dirty="0">
                <a:latin typeface="Consolas"/>
                <a:cs typeface="Consolas"/>
              </a:rPr>
              <a:t> : </a:t>
            </a:r>
            <a:r>
              <a:rPr lang="en-US" sz="1800" dirty="0" err="1">
                <a:latin typeface="Consolas"/>
                <a:cs typeface="Consolas"/>
              </a:rPr>
              <a:t>MetricType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 err="1">
                <a:latin typeface="Consolas"/>
                <a:cs typeface="Consolas"/>
              </a:rPr>
              <a:t>LoadsPerDayMetricChartType</a:t>
            </a:r>
            <a:r>
              <a:rPr lang="en-US" sz="1800" dirty="0">
                <a:latin typeface="Consolas"/>
                <a:cs typeface="Consolas"/>
              </a:rPr>
              <a:t>() {</a:t>
            </a:r>
          </a:p>
          <a:p>
            <a:r>
              <a:rPr lang="fi-FI" sz="1800" dirty="0">
                <a:latin typeface="Consolas"/>
                <a:cs typeface="Consolas"/>
              </a:rPr>
              <a:t>     </a:t>
            </a:r>
            <a:r>
              <a:rPr lang="fi-FI" sz="1800" dirty="0" smtClean="0">
                <a:latin typeface="Consolas"/>
                <a:cs typeface="Consolas"/>
              </a:rPr>
              <a:t>Value </a:t>
            </a:r>
            <a:r>
              <a:rPr lang="fi-FI" sz="1800" dirty="0">
                <a:latin typeface="Consolas"/>
                <a:cs typeface="Consolas"/>
              </a:rPr>
              <a:t>= "</a:t>
            </a:r>
            <a:r>
              <a:rPr lang="fi-FI" sz="1800" dirty="0" err="1">
                <a:latin typeface="Consolas"/>
                <a:cs typeface="Consolas"/>
              </a:rPr>
              <a:t>LoadsPerDay</a:t>
            </a:r>
            <a:r>
              <a:rPr lang="fi-FI" sz="1800" dirty="0">
                <a:latin typeface="Consolas"/>
                <a:cs typeface="Consolas"/>
              </a:rPr>
              <a:t>";</a:t>
            </a:r>
          </a:p>
          <a:p>
            <a:r>
              <a:rPr lang="fi-FI" sz="1800" dirty="0">
                <a:latin typeface="Consolas"/>
                <a:cs typeface="Consolas"/>
              </a:rPr>
              <a:t>   </a:t>
            </a:r>
            <a:r>
              <a:rPr lang="fi-FI" sz="1800" dirty="0" smtClean="0">
                <a:latin typeface="Consolas"/>
                <a:cs typeface="Consolas"/>
              </a:rPr>
              <a:t>}</a:t>
            </a:r>
            <a:endParaRPr lang="fi-FI" sz="1800" dirty="0">
              <a:latin typeface="Consolas"/>
              <a:cs typeface="Consolas"/>
            </a:endParaRPr>
          </a:p>
          <a:p>
            <a:r>
              <a:rPr lang="fi-FI" sz="1800" dirty="0">
                <a:latin typeface="Consolas"/>
                <a:cs typeface="Consolas"/>
              </a:rPr>
              <a:t>   </a:t>
            </a:r>
            <a:r>
              <a:rPr lang="fi-FI" sz="1800" dirty="0" err="1" smtClean="0">
                <a:latin typeface="Consolas"/>
                <a:cs typeface="Consolas"/>
              </a:rPr>
              <a:t>public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override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MetricQuery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GetQuery</a:t>
            </a:r>
            <a:r>
              <a:rPr lang="fi-FI" sz="1800" dirty="0" err="1" smtClean="0">
                <a:latin typeface="Consolas"/>
                <a:cs typeface="Consolas"/>
              </a:rPr>
              <a:t>(MetricParameters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 err="1" smtClean="0">
                <a:latin typeface="Consolas"/>
                <a:cs typeface="Consolas"/>
              </a:rPr>
              <a:t>params</a:t>
            </a:r>
            <a:r>
              <a:rPr lang="fi-FI" sz="1800" dirty="0" smtClean="0">
                <a:latin typeface="Consolas"/>
                <a:cs typeface="Consolas"/>
              </a:rPr>
              <a:t>)</a:t>
            </a:r>
          </a:p>
          <a:p>
            <a:r>
              <a:rPr lang="fi-FI" sz="1800" dirty="0" smtClean="0">
                <a:latin typeface="Consolas"/>
                <a:cs typeface="Consolas"/>
              </a:rPr>
              <a:t>   {</a:t>
            </a:r>
            <a:endParaRPr lang="fi-FI" sz="1800" dirty="0">
              <a:latin typeface="Consolas"/>
              <a:cs typeface="Consolas"/>
            </a:endParaRPr>
          </a:p>
          <a:p>
            <a:r>
              <a:rPr lang="fi-FI" sz="1800" dirty="0">
                <a:latin typeface="Consolas"/>
                <a:cs typeface="Consolas"/>
              </a:rPr>
              <a:t>    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 err="1" smtClean="0">
                <a:latin typeface="Consolas"/>
                <a:cs typeface="Consolas"/>
              </a:rPr>
              <a:t>return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>
                <a:latin typeface="Consolas"/>
                <a:cs typeface="Consolas"/>
              </a:rPr>
              <a:t>new </a:t>
            </a:r>
            <a:r>
              <a:rPr lang="fi-FI" sz="1800" dirty="0" err="1">
                <a:latin typeface="Consolas"/>
                <a:cs typeface="Consolas"/>
              </a:rPr>
              <a:t>LoadsPerDayMetricQuery</a:t>
            </a:r>
            <a:r>
              <a:rPr lang="fi-FI" sz="1800" dirty="0" err="1" smtClean="0">
                <a:latin typeface="Consolas"/>
                <a:cs typeface="Consolas"/>
              </a:rPr>
              <a:t>(parameters</a:t>
            </a:r>
            <a:r>
              <a:rPr lang="fi-FI" sz="1800" dirty="0">
                <a:latin typeface="Consolas"/>
                <a:cs typeface="Consolas"/>
              </a:rPr>
              <a:t>);</a:t>
            </a:r>
          </a:p>
          <a:p>
            <a:r>
              <a:rPr lang="fi-FI" sz="1800" dirty="0">
                <a:latin typeface="Consolas"/>
                <a:cs typeface="Consolas"/>
              </a:rPr>
              <a:t>   </a:t>
            </a:r>
            <a:r>
              <a:rPr lang="fi-FI" sz="1800" dirty="0" smtClean="0">
                <a:latin typeface="Consolas"/>
                <a:cs typeface="Consolas"/>
              </a:rPr>
              <a:t>}</a:t>
            </a:r>
            <a:endParaRPr lang="fi-FI" sz="1800" dirty="0">
              <a:latin typeface="Consolas"/>
              <a:cs typeface="Consolas"/>
            </a:endParaRPr>
          </a:p>
          <a:p>
            <a:r>
              <a:rPr lang="fi-FI" sz="1800" dirty="0">
                <a:latin typeface="Consolas"/>
                <a:cs typeface="Consolas"/>
              </a:rPr>
              <a:t>  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 err="1" smtClean="0">
                <a:latin typeface="Consolas"/>
                <a:cs typeface="Consolas"/>
              </a:rPr>
              <a:t>public</a:t>
            </a:r>
            <a:r>
              <a:rPr lang="fi-FI" sz="1800" dirty="0" smtClean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override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string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ChartTitle</a:t>
            </a:r>
            <a:r>
              <a:rPr lang="fi-FI" sz="1800" dirty="0">
                <a:latin typeface="Consolas"/>
                <a:cs typeface="Consolas"/>
              </a:rPr>
              <a:t>() {</a:t>
            </a:r>
          </a:p>
          <a:p>
            <a:r>
              <a:rPr lang="it-IT" sz="1800" dirty="0">
                <a:latin typeface="Consolas"/>
                <a:cs typeface="Consolas"/>
              </a:rPr>
              <a:t>    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 err="1" smtClean="0">
                <a:latin typeface="Consolas"/>
                <a:cs typeface="Consolas"/>
              </a:rPr>
              <a:t>return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>
                <a:latin typeface="Consolas"/>
                <a:cs typeface="Consolas"/>
              </a:rPr>
              <a:t>"</a:t>
            </a:r>
            <a:r>
              <a:rPr lang="it-IT" sz="1800" dirty="0" err="1">
                <a:latin typeface="Consolas"/>
                <a:cs typeface="Consolas"/>
              </a:rPr>
              <a:t>Loads</a:t>
            </a:r>
            <a:r>
              <a:rPr lang="it-IT" sz="1800" dirty="0">
                <a:latin typeface="Consolas"/>
                <a:cs typeface="Consolas"/>
              </a:rPr>
              <a:t> Per </a:t>
            </a:r>
            <a:r>
              <a:rPr lang="it-IT" sz="1800" dirty="0" err="1">
                <a:latin typeface="Consolas"/>
                <a:cs typeface="Consolas"/>
              </a:rPr>
              <a:t>Day</a:t>
            </a:r>
            <a:r>
              <a:rPr lang="it-IT" sz="1800" dirty="0">
                <a:latin typeface="Consolas"/>
                <a:cs typeface="Consolas"/>
              </a:rPr>
              <a:t>";</a:t>
            </a:r>
          </a:p>
          <a:p>
            <a:r>
              <a:rPr lang="it-IT" sz="1800" dirty="0">
                <a:latin typeface="Consolas"/>
                <a:cs typeface="Consolas"/>
              </a:rPr>
              <a:t>   </a:t>
            </a:r>
            <a:r>
              <a:rPr lang="it-IT" sz="1800" dirty="0" smtClean="0">
                <a:latin typeface="Consolas"/>
                <a:cs typeface="Consolas"/>
              </a:rPr>
              <a:t>}</a:t>
            </a:r>
            <a:endParaRPr lang="it-IT" sz="1800" dirty="0">
              <a:latin typeface="Consolas"/>
              <a:cs typeface="Consolas"/>
            </a:endParaRPr>
          </a:p>
          <a:p>
            <a:r>
              <a:rPr lang="it-IT" sz="1800" dirty="0" smtClean="0"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98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public class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LoadsPerDayMetricChartType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 :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MetricType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LoadsPerDayMetricChartType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r>
              <a:rPr lang="fi-FI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fi-FI" sz="1800" dirty="0" smtClean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Value </a:t>
            </a:r>
            <a:r>
              <a:rPr lang="fi-FI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= "</a:t>
            </a:r>
            <a:r>
              <a:rPr lang="fi-FI" sz="1800" dirty="0" err="1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LoadsPerDay</a:t>
            </a:r>
            <a:r>
              <a:rPr lang="fi-FI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";</a:t>
            </a:r>
          </a:p>
          <a:p>
            <a:r>
              <a:rPr lang="fi-FI" sz="1800" dirty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   </a:t>
            </a:r>
            <a:r>
              <a:rPr lang="fi-FI" sz="1800" dirty="0" smtClean="0">
                <a:solidFill>
                  <a:schemeClr val="tx1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endParaRPr lang="fi-FI" sz="1800" dirty="0">
              <a:solidFill>
                <a:schemeClr val="tx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fi-FI" sz="1800" dirty="0">
                <a:latin typeface="Consolas"/>
                <a:cs typeface="Consolas"/>
              </a:rPr>
              <a:t>  </a:t>
            </a:r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public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3366FF"/>
                </a:solidFill>
                <a:latin typeface="Consolas"/>
                <a:cs typeface="Consolas"/>
              </a:rPr>
              <a:t>override</a:t>
            </a:r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3366FF"/>
                </a:solidFill>
                <a:latin typeface="Consolas"/>
                <a:cs typeface="Consolas"/>
              </a:rPr>
              <a:t>MetricQuery</a:t>
            </a:r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3366FF"/>
                </a:solidFill>
                <a:latin typeface="Consolas"/>
                <a:cs typeface="Consolas"/>
              </a:rPr>
              <a:t>GetQuery</a:t>
            </a:r>
            <a:r>
              <a:rPr lang="fi-FI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(MetricParameters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params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)</a:t>
            </a:r>
          </a:p>
          <a:p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   {</a:t>
            </a:r>
            <a:endParaRPr lang="fi-FI" sz="18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    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return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new </a:t>
            </a:r>
            <a:r>
              <a:rPr lang="fi-FI" sz="1800" dirty="0" err="1">
                <a:solidFill>
                  <a:srgbClr val="3366FF"/>
                </a:solidFill>
                <a:latin typeface="Consolas"/>
                <a:cs typeface="Consolas"/>
              </a:rPr>
              <a:t>LoadsPerDayMetricQuery</a:t>
            </a:r>
            <a:r>
              <a:rPr lang="fi-FI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(parameters</a:t>
            </a:r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r>
              <a:rPr lang="fi-FI" sz="1800" dirty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fi-FI" sz="1800" dirty="0" smtClean="0">
                <a:solidFill>
                  <a:srgbClr val="3366FF"/>
                </a:solidFill>
                <a:latin typeface="Consolas"/>
                <a:cs typeface="Consolas"/>
              </a:rPr>
              <a:t>}</a:t>
            </a:r>
            <a:endParaRPr lang="fi-FI" sz="18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fi-FI" sz="1800" dirty="0">
                <a:latin typeface="Consolas"/>
                <a:cs typeface="Consolas"/>
              </a:rPr>
              <a:t>  </a:t>
            </a:r>
            <a:r>
              <a:rPr lang="fi-FI" sz="1800" dirty="0" smtClean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fi-FI" sz="1800" dirty="0" err="1" smtClean="0">
                <a:solidFill>
                  <a:srgbClr val="7F7F7F"/>
                </a:solidFill>
                <a:latin typeface="Consolas"/>
                <a:cs typeface="Consolas"/>
              </a:rPr>
              <a:t>public</a:t>
            </a:r>
            <a:r>
              <a:rPr lang="fi-FI" sz="1800" dirty="0" smtClean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7F7F7F"/>
                </a:solidFill>
                <a:latin typeface="Consolas"/>
                <a:cs typeface="Consolas"/>
              </a:rPr>
              <a:t>override</a:t>
            </a:r>
            <a:r>
              <a:rPr lang="fi-FI" sz="18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7F7F7F"/>
                </a:solidFill>
                <a:latin typeface="Consolas"/>
                <a:cs typeface="Consolas"/>
              </a:rPr>
              <a:t>string</a:t>
            </a:r>
            <a:r>
              <a:rPr lang="fi-FI" sz="18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fi-FI" sz="1800" dirty="0" err="1">
                <a:solidFill>
                  <a:srgbClr val="7F7F7F"/>
                </a:solidFill>
                <a:latin typeface="Consolas"/>
                <a:cs typeface="Consolas"/>
              </a:rPr>
              <a:t>ChartTitle</a:t>
            </a:r>
            <a:r>
              <a:rPr lang="fi-FI" sz="1800" dirty="0">
                <a:solidFill>
                  <a:srgbClr val="7F7F7F"/>
                </a:solidFill>
                <a:latin typeface="Consolas"/>
                <a:cs typeface="Consolas"/>
              </a:rPr>
              <a:t>() {</a:t>
            </a:r>
          </a:p>
          <a:p>
            <a:r>
              <a:rPr lang="it-IT" sz="18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it-IT" sz="1800" dirty="0" smtClean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it-IT" sz="1800" dirty="0" err="1" smtClean="0">
                <a:solidFill>
                  <a:srgbClr val="7F7F7F"/>
                </a:solidFill>
                <a:latin typeface="Consolas"/>
                <a:cs typeface="Consolas"/>
              </a:rPr>
              <a:t>return</a:t>
            </a:r>
            <a:r>
              <a:rPr lang="it-IT" sz="1800" dirty="0" smtClean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it-IT" sz="1800" dirty="0">
                <a:solidFill>
                  <a:srgbClr val="7F7F7F"/>
                </a:solidFill>
                <a:latin typeface="Consolas"/>
                <a:cs typeface="Consolas"/>
              </a:rPr>
              <a:t>"</a:t>
            </a:r>
            <a:r>
              <a:rPr lang="it-IT" sz="1800" dirty="0" err="1">
                <a:solidFill>
                  <a:srgbClr val="7F7F7F"/>
                </a:solidFill>
                <a:latin typeface="Consolas"/>
                <a:cs typeface="Consolas"/>
              </a:rPr>
              <a:t>Loads</a:t>
            </a:r>
            <a:r>
              <a:rPr lang="it-IT" sz="1800" dirty="0">
                <a:solidFill>
                  <a:srgbClr val="7F7F7F"/>
                </a:solidFill>
                <a:latin typeface="Consolas"/>
                <a:cs typeface="Consolas"/>
              </a:rPr>
              <a:t> Per </a:t>
            </a:r>
            <a:r>
              <a:rPr lang="it-IT" sz="1800" dirty="0" err="1">
                <a:solidFill>
                  <a:srgbClr val="7F7F7F"/>
                </a:solidFill>
                <a:latin typeface="Consolas"/>
                <a:cs typeface="Consolas"/>
              </a:rPr>
              <a:t>Day</a:t>
            </a:r>
            <a:r>
              <a:rPr lang="it-IT" sz="1800" dirty="0">
                <a:solidFill>
                  <a:srgbClr val="7F7F7F"/>
                </a:solidFill>
                <a:latin typeface="Consolas"/>
                <a:cs typeface="Consolas"/>
              </a:rPr>
              <a:t>";</a:t>
            </a:r>
          </a:p>
          <a:p>
            <a:r>
              <a:rPr lang="it-IT" sz="1800" dirty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it-IT" sz="1800" dirty="0" smtClean="0">
                <a:solidFill>
                  <a:srgbClr val="7F7F7F"/>
                </a:solidFill>
                <a:latin typeface="Consolas"/>
                <a:cs typeface="Consolas"/>
              </a:rPr>
              <a:t>}</a:t>
            </a:r>
            <a:endParaRPr lang="it-IT" sz="1800" dirty="0">
              <a:solidFill>
                <a:srgbClr val="7F7F7F"/>
              </a:solidFill>
              <a:latin typeface="Consolas"/>
              <a:cs typeface="Consolas"/>
            </a:endParaRPr>
          </a:p>
          <a:p>
            <a:r>
              <a:rPr lang="it-IT" sz="1800" dirty="0" smtClean="0">
                <a:solidFill>
                  <a:srgbClr val="7F7F7F"/>
                </a:solidFill>
                <a:latin typeface="Consolas"/>
                <a:cs typeface="Consolas"/>
              </a:rPr>
              <a:t>    }</a:t>
            </a:r>
            <a:endParaRPr lang="en-US" sz="1800" dirty="0">
              <a:solidFill>
                <a:srgbClr val="7F7F7F"/>
              </a:solidFill>
              <a:latin typeface="Consolas"/>
              <a:cs typeface="Consolas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9247" y="3455766"/>
            <a:ext cx="6497150" cy="70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that Generates the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023"/>
          </a:xfrm>
        </p:spPr>
        <p:txBody>
          <a:bodyPr/>
          <a:lstStyle/>
          <a:p>
            <a:r>
              <a:rPr lang="en-US" dirty="0" smtClean="0"/>
              <a:t>Send the Metric Type query to the repository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07222"/>
            <a:ext cx="8686800" cy="397031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//build up the </a:t>
            </a:r>
            <a:r>
              <a:rPr lang="en-US" dirty="0" err="1">
                <a:latin typeface="Consolas"/>
                <a:cs typeface="Consolas"/>
              </a:rPr>
              <a:t>paramters</a:t>
            </a:r>
            <a:r>
              <a:rPr lang="en-US" dirty="0">
                <a:latin typeface="Consolas"/>
                <a:cs typeface="Consolas"/>
              </a:rPr>
              <a:t> from the Request</a:t>
            </a: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chartParameters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BuildChartParmameters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Request.Form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//Send the Query Object from the metric type to the Reporting </a:t>
            </a:r>
            <a:r>
              <a:rPr lang="en-US" dirty="0" smtClean="0">
                <a:latin typeface="Consolas"/>
                <a:cs typeface="Consolas"/>
              </a:rPr>
              <a:t>Repository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results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repository.ReportQuery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chartParameters.MetricType.GetQuery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chartParameters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))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//use the chart title for the UI</a:t>
            </a:r>
          </a:p>
          <a:p>
            <a:r>
              <a:rPr lang="en-US" dirty="0" err="1">
                <a:latin typeface="Consolas"/>
                <a:cs typeface="Consolas"/>
              </a:rPr>
              <a:t>TitleOfChart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chartParameters.MetricType.ChartTitle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//use third party component to show the chart</a:t>
            </a:r>
          </a:p>
          <a:p>
            <a:r>
              <a:rPr lang="en-US" dirty="0" err="1">
                <a:latin typeface="Consolas"/>
                <a:cs typeface="Consolas"/>
              </a:rPr>
              <a:t>BuildPerDayChart</a:t>
            </a:r>
            <a:r>
              <a:rPr lang="en-US" dirty="0">
                <a:latin typeface="Consolas"/>
                <a:cs typeface="Consolas"/>
              </a:rPr>
              <a:t>(results, </a:t>
            </a:r>
            <a:r>
              <a:rPr lang="en-US" dirty="0" err="1">
                <a:latin typeface="Consolas"/>
                <a:cs typeface="Consolas"/>
              </a:rPr>
              <a:t>chartParameters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MetricChart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5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Build Up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561193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sz="1600" dirty="0" err="1">
                <a:latin typeface="Consolas"/>
                <a:cs typeface="Consolas"/>
              </a:rPr>
              <a:t>LoadsPerDayMetricQuery</a:t>
            </a:r>
            <a:r>
              <a:rPr lang="en-US" sz="1600" dirty="0">
                <a:latin typeface="Consolas"/>
                <a:cs typeface="Consolas"/>
              </a:rPr>
              <a:t> : </a:t>
            </a:r>
            <a:r>
              <a:rPr lang="en-US" sz="1600" dirty="0" err="1" smtClean="0">
                <a:latin typeface="Consolas"/>
                <a:cs typeface="Consolas"/>
              </a:rPr>
              <a:t>MetricQuery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 err="1">
                <a:latin typeface="Consolas"/>
                <a:cs typeface="Consolas"/>
              </a:rPr>
              <a:t>LoadsPerDayMetricQuery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MetricParametersDTO</a:t>
            </a:r>
            <a:r>
              <a:rPr lang="en-US" sz="1600" dirty="0">
                <a:latin typeface="Consolas"/>
                <a:cs typeface="Consolas"/>
              </a:rPr>
              <a:t> parameters)         : base(parameters){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protected override string </a:t>
            </a:r>
            <a:r>
              <a:rPr lang="en-US" sz="1600" dirty="0" err="1">
                <a:latin typeface="Consolas"/>
                <a:cs typeface="Consolas"/>
              </a:rPr>
              <a:t>DateFilterColumn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    return "</a:t>
            </a:r>
            <a:r>
              <a:rPr lang="en-US" sz="1600" dirty="0" err="1">
                <a:latin typeface="Consolas"/>
                <a:cs typeface="Consolas"/>
              </a:rPr>
              <a:t>LoadDeliveredDate</a:t>
            </a:r>
            <a:r>
              <a:rPr lang="en-US" sz="1600" dirty="0">
                <a:latin typeface="Consolas"/>
                <a:cs typeface="Consolas"/>
              </a:rPr>
              <a:t>";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protected override string </a:t>
            </a:r>
            <a:r>
              <a:rPr lang="en-US" sz="1600" dirty="0" err="1">
                <a:latin typeface="Consolas"/>
                <a:cs typeface="Consolas"/>
              </a:rPr>
              <a:t>TableName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    return "</a:t>
            </a:r>
            <a:r>
              <a:rPr lang="en-US" sz="1600" dirty="0" err="1">
                <a:latin typeface="Consolas"/>
                <a:cs typeface="Consolas"/>
              </a:rPr>
              <a:t>DM_LoadCountFulfillingStoresByTruckDriver</a:t>
            </a:r>
            <a:r>
              <a:rPr lang="en-US" sz="1600" dirty="0">
                <a:latin typeface="Consolas"/>
                <a:cs typeface="Consolas"/>
              </a:rPr>
              <a:t>";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protected override string </a:t>
            </a:r>
            <a:r>
              <a:rPr lang="en-US" sz="1600" dirty="0" err="1">
                <a:latin typeface="Consolas"/>
                <a:cs typeface="Consolas"/>
              </a:rPr>
              <a:t>AggregateColumn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){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    return "sum(</a:t>
            </a:r>
            <a:r>
              <a:rPr lang="en-US" sz="1600" dirty="0" err="1">
                <a:latin typeface="Consolas"/>
                <a:cs typeface="Consolas"/>
              </a:rPr>
              <a:t>loadcount</a:t>
            </a:r>
            <a:r>
              <a:rPr lang="en-US" sz="1600" dirty="0">
                <a:latin typeface="Consolas"/>
                <a:cs typeface="Consolas"/>
              </a:rPr>
              <a:t>)";</a:t>
            </a:r>
          </a:p>
          <a:p>
            <a:r>
              <a:rPr lang="en-US" sz="1600" dirty="0">
                <a:latin typeface="Consolas"/>
                <a:cs typeface="Consolas"/>
              </a:rPr>
              <a:t>        }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184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Notification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and internal users need to be notified when different events occur in the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Lots of different criteria can be used for determining if they should be notified (order id, orders in zip code, orders by customer)</a:t>
            </a:r>
          </a:p>
        </p:txBody>
      </p:sp>
    </p:spTree>
    <p:extLst>
      <p:ext uri="{BB962C8B-B14F-4D97-AF65-F5344CB8AC3E}">
        <p14:creationId xmlns:p14="http://schemas.microsoft.com/office/powerpoint/2010/main" val="29230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637"/>
            <a:ext cx="8229600" cy="11763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Created by the user to describe the criteria they want to be notified</a:t>
            </a:r>
          </a:p>
          <a:p>
            <a:r>
              <a:rPr lang="en-US" dirty="0" smtClean="0"/>
              <a:t>Persisted using </a:t>
            </a:r>
            <a:r>
              <a:rPr lang="en-US" dirty="0" err="1" smtClean="0"/>
              <a:t>Nhiberante</a:t>
            </a:r>
            <a:r>
              <a:rPr lang="en-US" dirty="0" smtClean="0"/>
              <a:t> Inheritance Mapping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325" y="2613978"/>
            <a:ext cx="8391475" cy="3293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sz="1600" dirty="0" err="1">
                <a:latin typeface="Consolas"/>
                <a:cs typeface="Consolas"/>
              </a:rPr>
              <a:t>NotificationRequestByZipCode</a:t>
            </a:r>
            <a:r>
              <a:rPr lang="en-US" sz="1600" dirty="0">
                <a:latin typeface="Consolas"/>
                <a:cs typeface="Consolas"/>
              </a:rPr>
              <a:t> : </a:t>
            </a:r>
            <a:r>
              <a:rPr lang="en-US" sz="1600" dirty="0" err="1">
                <a:latin typeface="Consolas"/>
                <a:cs typeface="Consolas"/>
              </a:rPr>
              <a:t>NotificationRequest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{</a:t>
            </a:r>
          </a:p>
          <a:p>
            <a:r>
              <a:rPr lang="en-US" sz="1600" dirty="0">
                <a:latin typeface="Consolas"/>
                <a:cs typeface="Consolas"/>
              </a:rPr>
              <a:t>        public </a:t>
            </a:r>
            <a:r>
              <a:rPr lang="en-US" sz="1600" dirty="0" err="1">
                <a:latin typeface="Consolas"/>
                <a:cs typeface="Consolas"/>
              </a:rPr>
              <a:t>NotificationRequestByZipCode</a:t>
            </a:r>
            <a:r>
              <a:rPr lang="en-US" sz="1600" dirty="0">
                <a:latin typeface="Consolas"/>
                <a:cs typeface="Consolas"/>
              </a:rPr>
              <a:t>() {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public </a:t>
            </a:r>
            <a:r>
              <a:rPr lang="en-US" sz="1600" dirty="0" err="1">
                <a:latin typeface="Consolas"/>
                <a:cs typeface="Consolas"/>
              </a:rPr>
              <a:t>NotificationRequestByZipCode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CustomerAgent</a:t>
            </a:r>
            <a:r>
              <a:rPr lang="en-US" sz="1600" dirty="0">
                <a:latin typeface="Consolas"/>
                <a:cs typeface="Consolas"/>
              </a:rPr>
              <a:t> agent, string </a:t>
            </a:r>
            <a:r>
              <a:rPr lang="en-US" sz="1600" dirty="0" err="1">
                <a:latin typeface="Consolas"/>
                <a:cs typeface="Consolas"/>
              </a:rPr>
              <a:t>zipCode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{</a:t>
            </a:r>
          </a:p>
          <a:p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dirty="0" err="1">
                <a:latin typeface="Consolas"/>
                <a:cs typeface="Consolas"/>
              </a:rPr>
              <a:t>customerAgent</a:t>
            </a:r>
            <a:r>
              <a:rPr lang="en-US" sz="1600" dirty="0">
                <a:latin typeface="Consolas"/>
                <a:cs typeface="Consolas"/>
              </a:rPr>
              <a:t> = agent;</a:t>
            </a:r>
          </a:p>
          <a:p>
            <a:r>
              <a:rPr lang="nl-NL" sz="1600" dirty="0">
                <a:latin typeface="Consolas"/>
                <a:cs typeface="Consolas"/>
              </a:rPr>
              <a:t>            </a:t>
            </a:r>
            <a:r>
              <a:rPr lang="nl-NL" sz="1600" dirty="0" err="1">
                <a:latin typeface="Consolas"/>
                <a:cs typeface="Consolas"/>
              </a:rPr>
              <a:t>ZipCode</a:t>
            </a:r>
            <a:r>
              <a:rPr lang="nl-NL" sz="1600" dirty="0">
                <a:latin typeface="Consolas"/>
                <a:cs typeface="Consolas"/>
              </a:rPr>
              <a:t> = </a:t>
            </a:r>
            <a:r>
              <a:rPr lang="nl-NL" sz="1600" dirty="0" err="1">
                <a:latin typeface="Consolas"/>
                <a:cs typeface="Consolas"/>
              </a:rPr>
              <a:t>zipCode</a:t>
            </a:r>
            <a:r>
              <a:rPr lang="nl-NL" sz="1600" dirty="0">
                <a:latin typeface="Consolas"/>
                <a:cs typeface="Consolas"/>
              </a:rPr>
              <a:t>;</a:t>
            </a:r>
          </a:p>
          <a:p>
            <a:r>
              <a:rPr lang="nl-NL" sz="1600" dirty="0">
                <a:latin typeface="Consolas"/>
                <a:cs typeface="Consolas"/>
              </a:rPr>
              <a:t>        }</a:t>
            </a:r>
          </a:p>
          <a:p>
            <a:endParaRPr lang="nl-NL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        public virtual string </a:t>
            </a:r>
            <a:r>
              <a:rPr lang="nl-NL" sz="1600" dirty="0" err="1">
                <a:latin typeface="Consolas"/>
                <a:cs typeface="Consolas"/>
              </a:rPr>
              <a:t>ZipCode</a:t>
            </a:r>
            <a:r>
              <a:rPr lang="nl-NL" sz="1600" dirty="0">
                <a:latin typeface="Consolas"/>
                <a:cs typeface="Consolas"/>
              </a:rPr>
              <a:t> { get; private set; }</a:t>
            </a:r>
          </a:p>
          <a:p>
            <a:r>
              <a:rPr lang="nl-NL" sz="1600" dirty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077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Request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865"/>
            <a:ext cx="8229600" cy="246185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ZipCodeNotificationRequestCriterion</a:t>
            </a:r>
            <a:r>
              <a:rPr lang="en-US" sz="1600" dirty="0"/>
              <a:t> : </a:t>
            </a:r>
            <a:r>
              <a:rPr lang="en-US" sz="1600" dirty="0" err="1"/>
              <a:t>INotificationRequestCriterion</a:t>
            </a:r>
            <a:endParaRPr lang="en-US" sz="1600" dirty="0"/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ICriterion</a:t>
            </a:r>
            <a:r>
              <a:rPr lang="en-US" sz="1600" dirty="0"/>
              <a:t> </a:t>
            </a:r>
            <a:r>
              <a:rPr lang="en-US" sz="1600" dirty="0" err="1"/>
              <a:t>BuildCriteria</a:t>
            </a:r>
            <a:r>
              <a:rPr lang="en-US" sz="1600" dirty="0"/>
              <a:t>(</a:t>
            </a:r>
            <a:r>
              <a:rPr lang="en-US" sz="1600" dirty="0" err="1"/>
              <a:t>OrderTicket</a:t>
            </a:r>
            <a:r>
              <a:rPr lang="en-US" sz="1600" dirty="0"/>
              <a:t> ticket)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Restrictions.Eq</a:t>
            </a:r>
            <a:r>
              <a:rPr lang="en-US" sz="1600" dirty="0"/>
              <a:t>("</a:t>
            </a:r>
            <a:r>
              <a:rPr lang="en-US" sz="1600" dirty="0" err="1"/>
              <a:t>ZipCode</a:t>
            </a:r>
            <a:r>
              <a:rPr lang="en-US" sz="1600" dirty="0"/>
              <a:t>", </a:t>
            </a:r>
            <a:r>
              <a:rPr lang="en-US" sz="1600" dirty="0" err="1"/>
              <a:t>ticket.Destination.Zip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101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Specifies part of the the </a:t>
            </a:r>
            <a:r>
              <a:rPr lang="en-US" dirty="0" err="1" smtClean="0"/>
              <a:t>Nhibernate</a:t>
            </a:r>
            <a:r>
              <a:rPr lang="en-US" dirty="0" smtClean="0"/>
              <a:t> Criterion to get all of the notification requests for an </a:t>
            </a:r>
            <a:r>
              <a:rPr lang="en-US" dirty="0" err="1" smtClean="0"/>
              <a:t>OrderTicket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Request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lists of criterion objects to build up the request</a:t>
            </a:r>
          </a:p>
          <a:p>
            <a:r>
              <a:rPr lang="en-US" dirty="0" smtClean="0"/>
              <a:t>An order ticket is passed in by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5961"/>
            <a:ext cx="8229600" cy="605497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latin typeface="+mj-lt"/>
                <a:cs typeface="Consolas"/>
              </a:rPr>
              <a:t>public interface </a:t>
            </a:r>
            <a:r>
              <a:rPr lang="en-US" sz="1400" dirty="0" err="1" smtClean="0">
                <a:latin typeface="+mj-lt"/>
                <a:cs typeface="Consolas"/>
              </a:rPr>
              <a:t>INotificationRequestFinder</a:t>
            </a:r>
            <a:r>
              <a:rPr lang="en-US" sz="1400" dirty="0" smtClean="0">
                <a:latin typeface="+mj-lt"/>
                <a:cs typeface="Consolas"/>
              </a:rPr>
              <a:t> {</a:t>
            </a:r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onsolas"/>
              </a:rPr>
              <a:t>   </a:t>
            </a:r>
            <a:r>
              <a:rPr lang="en-US" sz="1400" dirty="0" err="1" smtClean="0">
                <a:latin typeface="+mj-lt"/>
                <a:cs typeface="Consolas"/>
              </a:rPr>
              <a:t>IEnumerable</a:t>
            </a:r>
            <a:r>
              <a:rPr lang="en-US" sz="1400" dirty="0">
                <a:latin typeface="+mj-lt"/>
                <a:cs typeface="Consolas"/>
              </a:rPr>
              <a:t>&lt;</a:t>
            </a:r>
            <a:r>
              <a:rPr lang="en-US" sz="1400" dirty="0" err="1">
                <a:latin typeface="+mj-lt"/>
                <a:cs typeface="Consolas"/>
              </a:rPr>
              <a:t>NotificationRequest</a:t>
            </a:r>
            <a:r>
              <a:rPr lang="en-US" sz="1400" dirty="0">
                <a:latin typeface="+mj-lt"/>
                <a:cs typeface="Consolas"/>
              </a:rPr>
              <a:t>&gt; </a:t>
            </a:r>
            <a:r>
              <a:rPr lang="en-US" sz="1400" dirty="0" err="1">
                <a:latin typeface="+mj-lt"/>
                <a:cs typeface="Consolas"/>
              </a:rPr>
              <a:t>FindNotificationRequestsFor</a:t>
            </a:r>
            <a:r>
              <a:rPr lang="en-US" sz="1400" dirty="0">
                <a:latin typeface="+mj-lt"/>
                <a:cs typeface="Consolas"/>
              </a:rPr>
              <a:t>(</a:t>
            </a:r>
            <a:r>
              <a:rPr lang="en-US" sz="1400" dirty="0" err="1">
                <a:latin typeface="+mj-lt"/>
                <a:cs typeface="Consolas"/>
              </a:rPr>
              <a:t>OrderTicket</a:t>
            </a:r>
            <a:r>
              <a:rPr lang="en-US" sz="1400" dirty="0">
                <a:latin typeface="+mj-lt"/>
                <a:cs typeface="Consolas"/>
              </a:rPr>
              <a:t> ticket);</a:t>
            </a:r>
          </a:p>
          <a:p>
            <a:r>
              <a:rPr lang="en-US" sz="1400" dirty="0">
                <a:latin typeface="+mj-lt"/>
                <a:cs typeface="Consolas"/>
              </a:rPr>
              <a:t>    }</a:t>
            </a:r>
          </a:p>
          <a:p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onsolas"/>
              </a:rPr>
              <a:t>public class </a:t>
            </a:r>
            <a:r>
              <a:rPr lang="en-US" sz="1400" dirty="0" err="1">
                <a:latin typeface="+mj-lt"/>
                <a:cs typeface="Consolas"/>
              </a:rPr>
              <a:t>NotificationRequestFinder</a:t>
            </a:r>
            <a:r>
              <a:rPr lang="en-US" sz="1400" dirty="0">
                <a:latin typeface="+mj-lt"/>
                <a:cs typeface="Consolas"/>
              </a:rPr>
              <a:t> : </a:t>
            </a:r>
            <a:r>
              <a:rPr lang="en-US" sz="1400" dirty="0" err="1">
                <a:latin typeface="+mj-lt"/>
                <a:cs typeface="Consolas"/>
              </a:rPr>
              <a:t>INotificationRequestFinder</a:t>
            </a:r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onsolas"/>
              </a:rPr>
              <a:t>    {</a:t>
            </a:r>
          </a:p>
          <a:p>
            <a:r>
              <a:rPr lang="en-US" sz="1400" dirty="0">
                <a:latin typeface="+mj-lt"/>
                <a:cs typeface="Consolas"/>
              </a:rPr>
              <a:t>        </a:t>
            </a:r>
            <a:r>
              <a:rPr lang="en-US" sz="1400" dirty="0" err="1">
                <a:latin typeface="+mj-lt"/>
                <a:cs typeface="Consolas"/>
              </a:rPr>
              <a:t>readonly</a:t>
            </a:r>
            <a:r>
              <a:rPr lang="en-US" sz="1400" dirty="0">
                <a:latin typeface="+mj-lt"/>
                <a:cs typeface="Consolas"/>
              </a:rPr>
              <a:t> </a:t>
            </a:r>
            <a:r>
              <a:rPr lang="en-US" sz="1400" dirty="0" err="1">
                <a:latin typeface="+mj-lt"/>
                <a:cs typeface="Consolas"/>
              </a:rPr>
              <a:t>IRepository</a:t>
            </a:r>
            <a:r>
              <a:rPr lang="en-US" sz="1400" dirty="0">
                <a:latin typeface="+mj-lt"/>
                <a:cs typeface="Consolas"/>
              </a:rPr>
              <a:t> repository;</a:t>
            </a:r>
          </a:p>
          <a:p>
            <a:r>
              <a:rPr lang="en-US" sz="1400" dirty="0">
                <a:latin typeface="+mj-lt"/>
                <a:cs typeface="Consolas"/>
              </a:rPr>
              <a:t>        </a:t>
            </a:r>
            <a:r>
              <a:rPr lang="en-US" sz="1400" dirty="0" err="1">
                <a:latin typeface="+mj-lt"/>
                <a:cs typeface="Consolas"/>
              </a:rPr>
              <a:t>readonly</a:t>
            </a:r>
            <a:r>
              <a:rPr lang="en-US" sz="1400" dirty="0">
                <a:latin typeface="+mj-lt"/>
                <a:cs typeface="Consolas"/>
              </a:rPr>
              <a:t> </a:t>
            </a:r>
            <a:r>
              <a:rPr lang="en-US" sz="1400" dirty="0" err="1"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latin typeface="+mj-lt"/>
                <a:cs typeface="Consolas"/>
              </a:rPr>
              <a:t>[] criteria;</a:t>
            </a:r>
          </a:p>
          <a:p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onsolas"/>
              </a:rPr>
              <a:t>        public </a:t>
            </a:r>
            <a:r>
              <a:rPr lang="en-US" sz="1400" dirty="0" err="1">
                <a:latin typeface="+mj-lt"/>
                <a:cs typeface="Consolas"/>
              </a:rPr>
              <a:t>NotificationRequestFinder</a:t>
            </a:r>
            <a:r>
              <a:rPr lang="en-US" sz="1400" dirty="0">
                <a:latin typeface="+mj-lt"/>
                <a:cs typeface="Consolas"/>
              </a:rPr>
              <a:t>(</a:t>
            </a:r>
            <a:r>
              <a:rPr lang="en-US" sz="1400" dirty="0" err="1">
                <a:latin typeface="+mj-lt"/>
                <a:cs typeface="Consolas"/>
              </a:rPr>
              <a:t>IRepository</a:t>
            </a:r>
            <a:r>
              <a:rPr lang="en-US" sz="1400" dirty="0">
                <a:latin typeface="+mj-lt"/>
                <a:cs typeface="Consolas"/>
              </a:rPr>
              <a:t> repository, </a:t>
            </a:r>
            <a:r>
              <a:rPr lang="en-US" sz="1400" dirty="0" err="1"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latin typeface="+mj-lt"/>
                <a:cs typeface="Consolas"/>
              </a:rPr>
              <a:t>[] criteria)</a:t>
            </a:r>
          </a:p>
          <a:p>
            <a:r>
              <a:rPr lang="en-US" sz="1400" dirty="0"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latin typeface="+mj-lt"/>
                <a:cs typeface="Consolas"/>
              </a:rPr>
              <a:t>            </a:t>
            </a:r>
            <a:r>
              <a:rPr lang="en-US" sz="1400" dirty="0" err="1">
                <a:latin typeface="+mj-lt"/>
                <a:cs typeface="Consolas"/>
              </a:rPr>
              <a:t>this.repository</a:t>
            </a:r>
            <a:r>
              <a:rPr lang="en-US" sz="1400" dirty="0">
                <a:latin typeface="+mj-lt"/>
                <a:cs typeface="Consolas"/>
              </a:rPr>
              <a:t> = repository;</a:t>
            </a:r>
          </a:p>
          <a:p>
            <a:r>
              <a:rPr lang="en-US" sz="1400" dirty="0">
                <a:latin typeface="+mj-lt"/>
                <a:cs typeface="Consolas"/>
              </a:rPr>
              <a:t>            </a:t>
            </a:r>
            <a:r>
              <a:rPr lang="en-US" sz="1400" dirty="0" err="1">
                <a:latin typeface="+mj-lt"/>
                <a:cs typeface="Consolas"/>
              </a:rPr>
              <a:t>this.criteria</a:t>
            </a:r>
            <a:r>
              <a:rPr lang="en-US" sz="1400" dirty="0">
                <a:latin typeface="+mj-lt"/>
                <a:cs typeface="Consolas"/>
              </a:rPr>
              <a:t> = criteria;</a:t>
            </a:r>
          </a:p>
          <a:p>
            <a:r>
              <a:rPr lang="en-US" sz="1400" dirty="0"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latin typeface="+mj-lt"/>
                <a:cs typeface="Consolas"/>
              </a:rPr>
              <a:t>        </a:t>
            </a:r>
          </a:p>
          <a:p>
            <a:r>
              <a:rPr lang="en-US" sz="1400" dirty="0">
                <a:latin typeface="+mj-lt"/>
                <a:cs typeface="Consolas"/>
              </a:rPr>
              <a:t>        public </a:t>
            </a:r>
            <a:r>
              <a:rPr lang="en-US" sz="1400" dirty="0" err="1">
                <a:latin typeface="+mj-lt"/>
                <a:cs typeface="Consolas"/>
              </a:rPr>
              <a:t>IEnumerable</a:t>
            </a:r>
            <a:r>
              <a:rPr lang="en-US" sz="1400" dirty="0">
                <a:latin typeface="+mj-lt"/>
                <a:cs typeface="Consolas"/>
              </a:rPr>
              <a:t>&lt;</a:t>
            </a:r>
            <a:r>
              <a:rPr lang="en-US" sz="1400" dirty="0" err="1">
                <a:latin typeface="+mj-lt"/>
                <a:cs typeface="Consolas"/>
              </a:rPr>
              <a:t>NotificationRequest</a:t>
            </a:r>
            <a:r>
              <a:rPr lang="en-US" sz="1400" dirty="0">
                <a:latin typeface="+mj-lt"/>
                <a:cs typeface="Consolas"/>
              </a:rPr>
              <a:t>&gt; </a:t>
            </a:r>
            <a:r>
              <a:rPr lang="en-US" sz="1400" dirty="0" err="1">
                <a:latin typeface="+mj-lt"/>
                <a:cs typeface="Consolas"/>
              </a:rPr>
              <a:t>FindNotificationRequestsFor</a:t>
            </a:r>
            <a:r>
              <a:rPr lang="en-US" sz="1400" dirty="0">
                <a:latin typeface="+mj-lt"/>
                <a:cs typeface="Consolas"/>
              </a:rPr>
              <a:t>(</a:t>
            </a:r>
            <a:r>
              <a:rPr lang="en-US" sz="1400" dirty="0" err="1">
                <a:latin typeface="+mj-lt"/>
                <a:cs typeface="Consolas"/>
              </a:rPr>
              <a:t>OrderTicket</a:t>
            </a:r>
            <a:r>
              <a:rPr lang="en-US" sz="1400" dirty="0">
                <a:latin typeface="+mj-lt"/>
                <a:cs typeface="Consolas"/>
              </a:rPr>
              <a:t> ticket)</a:t>
            </a:r>
          </a:p>
          <a:p>
            <a:r>
              <a:rPr lang="en-US" sz="1400" dirty="0"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latin typeface="+mj-lt"/>
                <a:cs typeface="Consolas"/>
              </a:rPr>
              <a:t>            return </a:t>
            </a:r>
            <a:r>
              <a:rPr lang="en-US" sz="1400" dirty="0" err="1">
                <a:latin typeface="+mj-lt"/>
                <a:cs typeface="Consolas"/>
              </a:rPr>
              <a:t>repository.Query</a:t>
            </a:r>
            <a:r>
              <a:rPr lang="en-US" sz="1400" dirty="0">
                <a:latin typeface="+mj-lt"/>
                <a:cs typeface="Consolas"/>
              </a:rPr>
              <a:t>(new </a:t>
            </a:r>
            <a:r>
              <a:rPr lang="en-US" sz="1400" dirty="0" err="1">
                <a:latin typeface="+mj-lt"/>
                <a:cs typeface="Consolas"/>
              </a:rPr>
              <a:t>GetNotificationsQuery</a:t>
            </a:r>
            <a:r>
              <a:rPr lang="en-US" sz="1400" dirty="0">
                <a:latin typeface="+mj-lt"/>
                <a:cs typeface="Consolas"/>
              </a:rPr>
              <a:t>(ticket, criteria));</a:t>
            </a:r>
          </a:p>
          <a:p>
            <a:r>
              <a:rPr lang="en-US" sz="1400" dirty="0"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latin typeface="+mj-lt"/>
                <a:cs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340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5961"/>
            <a:ext cx="8229600" cy="605497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public interface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INotificationRequestFinder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{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IEnumerable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&lt;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NotificationRequest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&gt;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FindNotificationRequestsFor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OrderTicket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ticket);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   }</a:t>
            </a:r>
          </a:p>
          <a:p>
            <a:endParaRPr lang="en-US" sz="1400" dirty="0">
              <a:solidFill>
                <a:schemeClr val="tx1">
                  <a:lumMod val="75000"/>
                </a:schemeClr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public class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NotificationRequestFinder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: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INotificationRequestFinder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  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      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readonly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IRepository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repository;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      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readonly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j-lt"/>
                <a:cs typeface="Consolas"/>
              </a:rPr>
              <a:t>[] criteria;</a:t>
            </a:r>
          </a:p>
          <a:p>
            <a:endParaRPr lang="en-US" sz="1400" dirty="0">
              <a:latin typeface="+mj-lt"/>
              <a:cs typeface="Consolas"/>
            </a:endParaRPr>
          </a:p>
          <a:p>
            <a:r>
              <a:rPr lang="en-US" sz="1400" dirty="0">
                <a:latin typeface="+mj-lt"/>
                <a:cs typeface="Consolas"/>
              </a:rPr>
              <a:t>        public </a:t>
            </a:r>
            <a:r>
              <a:rPr lang="en-US" sz="1400" dirty="0" err="1">
                <a:latin typeface="+mj-lt"/>
                <a:cs typeface="Consolas"/>
              </a:rPr>
              <a:t>NotificationRequestFinder</a:t>
            </a:r>
            <a:r>
              <a:rPr lang="en-US" sz="1400" dirty="0">
                <a:latin typeface="+mj-lt"/>
                <a:cs typeface="Consolas"/>
              </a:rPr>
              <a:t>(</a:t>
            </a:r>
            <a:r>
              <a:rPr lang="en-US" sz="1400" dirty="0" err="1">
                <a:latin typeface="+mj-lt"/>
                <a:cs typeface="Consolas"/>
              </a:rPr>
              <a:t>IRepository</a:t>
            </a:r>
            <a:r>
              <a:rPr lang="en-US" sz="1400" dirty="0">
                <a:latin typeface="+mj-lt"/>
                <a:cs typeface="Consolas"/>
              </a:rPr>
              <a:t> repository</a:t>
            </a:r>
            <a:r>
              <a:rPr lang="en-US" sz="1400" dirty="0">
                <a:solidFill>
                  <a:srgbClr val="3366FF"/>
                </a:solidFill>
                <a:latin typeface="+mj-lt"/>
                <a:cs typeface="Consolas"/>
              </a:rPr>
              <a:t>, </a:t>
            </a:r>
            <a:r>
              <a:rPr lang="en-US" sz="1400" dirty="0" err="1">
                <a:solidFill>
                  <a:srgbClr val="3366FF"/>
                </a:solidFill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solidFill>
                  <a:srgbClr val="3366FF"/>
                </a:solidFill>
                <a:latin typeface="+mj-lt"/>
                <a:cs typeface="Consolas"/>
              </a:rPr>
              <a:t>[] criteria</a:t>
            </a:r>
            <a:r>
              <a:rPr lang="en-US" sz="1400" dirty="0">
                <a:latin typeface="+mj-lt"/>
                <a:cs typeface="Consolas"/>
              </a:rPr>
              <a:t>)</a:t>
            </a:r>
          </a:p>
          <a:p>
            <a:r>
              <a:rPr lang="en-US" sz="1400" dirty="0"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latin typeface="+mj-lt"/>
                <a:cs typeface="Consolas"/>
              </a:rPr>
              <a:t>            </a:t>
            </a:r>
            <a:r>
              <a:rPr lang="en-US" sz="1400" dirty="0" err="1">
                <a:latin typeface="+mj-lt"/>
                <a:cs typeface="Consolas"/>
              </a:rPr>
              <a:t>this.repository</a:t>
            </a:r>
            <a:r>
              <a:rPr lang="en-US" sz="1400" dirty="0">
                <a:latin typeface="+mj-lt"/>
                <a:cs typeface="Consolas"/>
              </a:rPr>
              <a:t> = repository;</a:t>
            </a:r>
          </a:p>
          <a:p>
            <a:r>
              <a:rPr lang="en-US" sz="1400" dirty="0">
                <a:latin typeface="+mj-lt"/>
                <a:cs typeface="Consolas"/>
              </a:rPr>
              <a:t>            </a:t>
            </a:r>
            <a:r>
              <a:rPr lang="en-US" sz="1400" dirty="0" err="1">
                <a:latin typeface="+mj-lt"/>
                <a:cs typeface="Consolas"/>
              </a:rPr>
              <a:t>this.criteria</a:t>
            </a:r>
            <a:r>
              <a:rPr lang="en-US" sz="1400" dirty="0">
                <a:latin typeface="+mj-lt"/>
                <a:cs typeface="Consolas"/>
              </a:rPr>
              <a:t> = criteria;</a:t>
            </a:r>
          </a:p>
          <a:p>
            <a:r>
              <a:rPr lang="en-US" sz="1400" dirty="0"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latin typeface="+mj-lt"/>
                <a:cs typeface="Consolas"/>
              </a:rPr>
              <a:t>        </a:t>
            </a:r>
          </a:p>
          <a:p>
            <a:r>
              <a:rPr lang="en-US" sz="1400" dirty="0">
                <a:latin typeface="+mj-lt"/>
                <a:cs typeface="Consolas"/>
              </a:rPr>
              <a:t>  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public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IEnumerable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&lt;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NotificationRequest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&gt;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FindNotificationRequestsFor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(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OrderTicket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ticket)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    return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repository.Query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(new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GetNotificationsQuery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(ticket, criteria));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709424" y="1920817"/>
            <a:ext cx="2686787" cy="87505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passed in by IOC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5961"/>
            <a:ext cx="8229600" cy="605497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public interface </a:t>
            </a:r>
            <a:r>
              <a:rPr lang="en-US" sz="1400" dirty="0" err="1" smtClean="0">
                <a:solidFill>
                  <a:srgbClr val="BFBFBF"/>
                </a:solidFill>
                <a:latin typeface="+mj-lt"/>
                <a:cs typeface="Consolas"/>
              </a:rPr>
              <a:t>INotificationRequestFinder</a:t>
            </a:r>
            <a:r>
              <a:rPr lang="en-US" sz="1400" dirty="0" smtClean="0">
                <a:solidFill>
                  <a:srgbClr val="BFBFBF"/>
                </a:solidFill>
                <a:latin typeface="+mj-lt"/>
                <a:cs typeface="Consolas"/>
              </a:rPr>
              <a:t> {</a:t>
            </a:r>
            <a:endParaRPr lang="en-US" sz="1400" dirty="0">
              <a:solidFill>
                <a:srgbClr val="BFBFBF"/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</a:t>
            </a:r>
            <a:r>
              <a:rPr lang="en-US" sz="1400" dirty="0" err="1" smtClean="0">
                <a:solidFill>
                  <a:srgbClr val="BFBFBF"/>
                </a:solidFill>
                <a:latin typeface="+mj-lt"/>
                <a:cs typeface="Consolas"/>
              </a:rPr>
              <a:t>IEnumerable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&lt;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NotificationRequest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&gt;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FindNotificationRequestsFor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(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OrderTicket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ticket);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}</a:t>
            </a:r>
          </a:p>
          <a:p>
            <a:endParaRPr lang="en-US" sz="1400" dirty="0">
              <a:solidFill>
                <a:srgbClr val="BFBFBF"/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public class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NotificationRequestFinder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: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INotificationRequestFinder</a:t>
            </a:r>
            <a:endParaRPr lang="en-US" sz="1400" dirty="0">
              <a:solidFill>
                <a:srgbClr val="BFBFBF"/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{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readonly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IRepository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repository;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readonly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[] criteria;</a:t>
            </a:r>
          </a:p>
          <a:p>
            <a:endParaRPr lang="en-US" sz="1400" dirty="0">
              <a:solidFill>
                <a:srgbClr val="BFBFBF"/>
              </a:solidFill>
              <a:latin typeface="+mj-lt"/>
              <a:cs typeface="Consolas"/>
            </a:endParaRP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public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NotificationRequestFinder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(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IRepository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repository,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INotificationRequestCriterion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[] criteria)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   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this.repository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= repository;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    </a:t>
            </a:r>
            <a:r>
              <a:rPr lang="en-US" sz="1400" dirty="0" err="1">
                <a:solidFill>
                  <a:srgbClr val="BFBFBF"/>
                </a:solidFill>
                <a:latin typeface="+mj-lt"/>
                <a:cs typeface="Consolas"/>
              </a:rPr>
              <a:t>this.criteria</a:t>
            </a:r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= criteria;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solidFill>
                  <a:srgbClr val="BFBFBF"/>
                </a:solidFill>
                <a:latin typeface="+mj-lt"/>
                <a:cs typeface="Consolas"/>
              </a:rPr>
              <a:t>        </a:t>
            </a:r>
          </a:p>
          <a:p>
            <a:r>
              <a:rPr lang="en-US" sz="1400" dirty="0">
                <a:latin typeface="+mj-lt"/>
                <a:cs typeface="Consolas"/>
              </a:rPr>
              <a:t>        public </a:t>
            </a:r>
            <a:r>
              <a:rPr lang="en-US" sz="1400" dirty="0" err="1">
                <a:latin typeface="+mj-lt"/>
                <a:cs typeface="Consolas"/>
              </a:rPr>
              <a:t>IEnumerable</a:t>
            </a:r>
            <a:r>
              <a:rPr lang="en-US" sz="1400" dirty="0">
                <a:latin typeface="+mj-lt"/>
                <a:cs typeface="Consolas"/>
              </a:rPr>
              <a:t>&lt;</a:t>
            </a:r>
            <a:r>
              <a:rPr lang="en-US" sz="1400" dirty="0" err="1">
                <a:latin typeface="+mj-lt"/>
                <a:cs typeface="Consolas"/>
              </a:rPr>
              <a:t>NotificationRequest</a:t>
            </a:r>
            <a:r>
              <a:rPr lang="en-US" sz="1400" dirty="0">
                <a:latin typeface="+mj-lt"/>
                <a:cs typeface="Consolas"/>
              </a:rPr>
              <a:t>&gt; </a:t>
            </a:r>
            <a:r>
              <a:rPr lang="en-US" sz="1400" dirty="0" err="1">
                <a:latin typeface="+mj-lt"/>
                <a:cs typeface="Consolas"/>
              </a:rPr>
              <a:t>FindNotificationRequestsFor</a:t>
            </a:r>
            <a:r>
              <a:rPr lang="en-US" sz="1400" dirty="0">
                <a:latin typeface="+mj-lt"/>
                <a:cs typeface="Consolas"/>
              </a:rPr>
              <a:t>(</a:t>
            </a:r>
            <a:r>
              <a:rPr lang="en-US" sz="1400" dirty="0" err="1">
                <a:latin typeface="+mj-lt"/>
                <a:cs typeface="Consolas"/>
              </a:rPr>
              <a:t>OrderTicket</a:t>
            </a:r>
            <a:r>
              <a:rPr lang="en-US" sz="1400" dirty="0">
                <a:latin typeface="+mj-lt"/>
                <a:cs typeface="Consolas"/>
              </a:rPr>
              <a:t> ticket)</a:t>
            </a:r>
          </a:p>
          <a:p>
            <a:r>
              <a:rPr lang="en-US" sz="1400" dirty="0">
                <a:latin typeface="+mj-lt"/>
                <a:cs typeface="Consolas"/>
              </a:rPr>
              <a:t>        {</a:t>
            </a:r>
          </a:p>
          <a:p>
            <a:r>
              <a:rPr lang="en-US" sz="1400" dirty="0">
                <a:latin typeface="+mj-lt"/>
                <a:cs typeface="Consolas"/>
              </a:rPr>
              <a:t>            </a:t>
            </a:r>
            <a:r>
              <a:rPr lang="en-US" sz="1400" dirty="0">
                <a:solidFill>
                  <a:srgbClr val="3366FF"/>
                </a:solidFill>
                <a:latin typeface="+mj-lt"/>
                <a:cs typeface="Consolas"/>
              </a:rPr>
              <a:t>return </a:t>
            </a:r>
            <a:r>
              <a:rPr lang="en-US" sz="1400" dirty="0" err="1">
                <a:solidFill>
                  <a:srgbClr val="3366FF"/>
                </a:solidFill>
                <a:latin typeface="+mj-lt"/>
                <a:cs typeface="Consolas"/>
              </a:rPr>
              <a:t>repository.Query</a:t>
            </a:r>
            <a:r>
              <a:rPr lang="en-US" sz="1400" dirty="0">
                <a:solidFill>
                  <a:srgbClr val="3366FF"/>
                </a:solidFill>
                <a:latin typeface="+mj-lt"/>
                <a:cs typeface="Consolas"/>
              </a:rPr>
              <a:t>(new </a:t>
            </a:r>
            <a:r>
              <a:rPr lang="en-US" sz="1400" dirty="0" err="1">
                <a:solidFill>
                  <a:srgbClr val="3366FF"/>
                </a:solidFill>
                <a:latin typeface="+mj-lt"/>
                <a:cs typeface="Consolas"/>
              </a:rPr>
              <a:t>GetNotificationsQuery</a:t>
            </a:r>
            <a:r>
              <a:rPr lang="en-US" sz="1400" dirty="0">
                <a:solidFill>
                  <a:srgbClr val="3366FF"/>
                </a:solidFill>
                <a:latin typeface="+mj-lt"/>
                <a:cs typeface="Consolas"/>
              </a:rPr>
              <a:t>(ticket, criteria));</a:t>
            </a:r>
          </a:p>
          <a:p>
            <a:r>
              <a:rPr lang="en-US" sz="1400" dirty="0">
                <a:latin typeface="+mj-lt"/>
                <a:cs typeface="Consolas"/>
              </a:rPr>
              <a:t>        }</a:t>
            </a:r>
          </a:p>
          <a:p>
            <a:r>
              <a:rPr lang="en-US" sz="1400" dirty="0">
                <a:latin typeface="+mj-lt"/>
                <a:cs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236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Notifications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47" y="1631688"/>
            <a:ext cx="8648099" cy="452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 smtClean="0"/>
              <a:t>GetNotificationsQuery</a:t>
            </a:r>
            <a:r>
              <a:rPr lang="en-US" sz="1600" dirty="0" smtClean="0"/>
              <a:t> :</a:t>
            </a:r>
            <a:r>
              <a:rPr lang="en-US" sz="1600" dirty="0" err="1" smtClean="0"/>
              <a:t>CriteriaDomainQuery</a:t>
            </a:r>
            <a:r>
              <a:rPr lang="en-US" sz="1600" dirty="0" smtClean="0"/>
              <a:t> 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OrderTicket</a:t>
            </a:r>
            <a:r>
              <a:rPr lang="en-US" sz="1600" dirty="0"/>
              <a:t> ticket;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INotificationRequestCriterion</a:t>
            </a:r>
            <a:r>
              <a:rPr lang="en-US" sz="1600" dirty="0"/>
              <a:t>[] </a:t>
            </a:r>
            <a:r>
              <a:rPr lang="en-US" sz="1600" dirty="0" err="1"/>
              <a:t>requestCriteria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public </a:t>
            </a:r>
            <a:r>
              <a:rPr lang="en-US" sz="1600" dirty="0" err="1"/>
              <a:t>GetNotificationsQuery</a:t>
            </a:r>
            <a:r>
              <a:rPr lang="en-US" sz="1600" dirty="0"/>
              <a:t>(</a:t>
            </a:r>
            <a:r>
              <a:rPr lang="en-US" sz="1600" dirty="0" err="1"/>
              <a:t>OrderTicket</a:t>
            </a:r>
            <a:r>
              <a:rPr lang="en-US" sz="1600" dirty="0"/>
              <a:t> ticket, </a:t>
            </a:r>
            <a:r>
              <a:rPr lang="en-US" sz="1600" dirty="0" err="1"/>
              <a:t>INotificationRequestCriterion</a:t>
            </a:r>
            <a:r>
              <a:rPr lang="en-US" sz="1600" dirty="0"/>
              <a:t>[] </a:t>
            </a:r>
            <a:r>
              <a:rPr lang="en-US" sz="1600" dirty="0" err="1"/>
              <a:t>requestCriteria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this.ticket</a:t>
            </a:r>
            <a:r>
              <a:rPr lang="en-US" sz="1600" dirty="0"/>
              <a:t> = ticket;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this.requestCriteria</a:t>
            </a:r>
            <a:r>
              <a:rPr lang="en-US" sz="1600" dirty="0"/>
              <a:t> = </a:t>
            </a:r>
            <a:r>
              <a:rPr lang="en-US" sz="1600" dirty="0" err="1"/>
              <a:t>requestCriteria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public override void Finish</a:t>
            </a:r>
            <a:r>
              <a:rPr lang="en-US" sz="1600" dirty="0" smtClean="0"/>
              <a:t>(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var</a:t>
            </a:r>
            <a:r>
              <a:rPr lang="en-US" sz="1600" dirty="0"/>
              <a:t> conditions = new Disjunction();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var</a:t>
            </a:r>
            <a:r>
              <a:rPr lang="en-US" sz="1600" dirty="0"/>
              <a:t> criterion in </a:t>
            </a:r>
            <a:r>
              <a:rPr lang="en-US" sz="1600" dirty="0" err="1"/>
              <a:t>requestCriteria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err="1"/>
              <a:t>conditions.Add</a:t>
            </a:r>
            <a:r>
              <a:rPr lang="en-US" sz="1600" dirty="0"/>
              <a:t>(</a:t>
            </a:r>
            <a:r>
              <a:rPr lang="en-US" sz="1600" dirty="0" err="1"/>
              <a:t>criterion.BuildCriteria</a:t>
            </a:r>
            <a:r>
              <a:rPr lang="en-US" sz="1600" dirty="0"/>
              <a:t>(ticket));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criteria.Add</a:t>
            </a:r>
            <a:r>
              <a:rPr lang="en-US" sz="1600" dirty="0"/>
              <a:t>(conditions);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2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9594"/>
            <a:ext cx="8229600" cy="848463"/>
          </a:xfrm>
        </p:spPr>
        <p:txBody>
          <a:bodyPr/>
          <a:lstStyle/>
          <a:p>
            <a:r>
              <a:rPr lang="en-US" dirty="0" smtClean="0"/>
              <a:t>Notification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8710"/>
            <a:ext cx="8229600" cy="431396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NotificationService</a:t>
            </a:r>
            <a:r>
              <a:rPr lang="en-US" sz="1400" dirty="0"/>
              <a:t> : </a:t>
            </a:r>
            <a:r>
              <a:rPr lang="en-US" sz="1400" dirty="0" err="1"/>
              <a:t>INotificationService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 smtClean="0"/>
              <a:t>        public void </a:t>
            </a:r>
            <a:r>
              <a:rPr lang="en-US" sz="1400" dirty="0" err="1" smtClean="0"/>
              <a:t>NotifyTicketStatusChanged</a:t>
            </a:r>
            <a:r>
              <a:rPr lang="en-US" sz="1400" dirty="0" smtClean="0"/>
              <a:t>(</a:t>
            </a:r>
            <a:r>
              <a:rPr lang="en-US" sz="1400" dirty="0" err="1" smtClean="0"/>
              <a:t>OrderTicket</a:t>
            </a:r>
            <a:r>
              <a:rPr lang="en-US" sz="1400" dirty="0" smtClean="0"/>
              <a:t> ticket)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requests = </a:t>
            </a:r>
            <a:r>
              <a:rPr lang="en-US" sz="1400" dirty="0" err="1"/>
              <a:t>requestFinder.FindNotificationRequestsFor</a:t>
            </a:r>
            <a:r>
              <a:rPr lang="en-US" sz="1400" dirty="0"/>
              <a:t>(ticket);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SendNotifications</a:t>
            </a:r>
            <a:r>
              <a:rPr lang="en-US" sz="1400" dirty="0"/>
              <a:t>(requests, ticket);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private void </a:t>
            </a:r>
            <a:r>
              <a:rPr lang="en-US" sz="1400" dirty="0" err="1"/>
              <a:t>SendNotifications</a:t>
            </a:r>
            <a:r>
              <a:rPr lang="en-US" sz="1400" dirty="0"/>
              <a:t>(</a:t>
            </a:r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NotificationRequest</a:t>
            </a:r>
            <a:r>
              <a:rPr lang="en-US" sz="1400" dirty="0"/>
              <a:t>&gt; </a:t>
            </a:r>
            <a:r>
              <a:rPr lang="en-US" sz="1400" dirty="0" err="1"/>
              <a:t>notifationRequests</a:t>
            </a:r>
            <a:r>
              <a:rPr lang="en-US" sz="1400" dirty="0"/>
              <a:t>, </a:t>
            </a:r>
            <a:r>
              <a:rPr lang="en-US" sz="1400" dirty="0" err="1"/>
              <a:t>OrderTicket</a:t>
            </a:r>
            <a:r>
              <a:rPr lang="en-US" sz="1400" dirty="0"/>
              <a:t> ticket)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customerAgent</a:t>
            </a:r>
            <a:r>
              <a:rPr lang="en-US" sz="1400" dirty="0"/>
              <a:t> in </a:t>
            </a:r>
            <a:r>
              <a:rPr lang="en-US" sz="1400" dirty="0" err="1"/>
              <a:t>notifationRequests.Select</a:t>
            </a:r>
            <a:r>
              <a:rPr lang="en-US" sz="1400" dirty="0"/>
              <a:t>(x =&gt; </a:t>
            </a:r>
            <a:r>
              <a:rPr lang="en-US" sz="1400" dirty="0" err="1"/>
              <a:t>x.CustomerAgent</a:t>
            </a:r>
            <a:r>
              <a:rPr lang="en-US" sz="1400" dirty="0"/>
              <a:t>).Distinct())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sender.SendTicketStatusChangeMessage</a:t>
            </a:r>
            <a:r>
              <a:rPr lang="en-US" sz="1400" dirty="0"/>
              <a:t>(</a:t>
            </a:r>
            <a:r>
              <a:rPr lang="en-US" sz="1400" dirty="0" err="1"/>
              <a:t>customerAgent</a:t>
            </a:r>
            <a:r>
              <a:rPr lang="en-US" sz="1400" dirty="0"/>
              <a:t>, ticket);</a:t>
            </a:r>
          </a:p>
          <a:p>
            <a:r>
              <a:rPr lang="en-US" sz="1400" dirty="0"/>
              <a:t>            }   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64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9594"/>
            <a:ext cx="8229600" cy="848463"/>
          </a:xfrm>
        </p:spPr>
        <p:txBody>
          <a:bodyPr/>
          <a:lstStyle/>
          <a:p>
            <a:r>
              <a:rPr lang="en-US" dirty="0" smtClean="0"/>
              <a:t>Notification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8710"/>
            <a:ext cx="8229600" cy="431396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NotificationService</a:t>
            </a:r>
            <a:r>
              <a:rPr lang="en-US" sz="1400" dirty="0"/>
              <a:t> : </a:t>
            </a:r>
            <a:r>
              <a:rPr lang="en-US" sz="1400" dirty="0" err="1"/>
              <a:t>INotificationService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 smtClean="0"/>
              <a:t>        public void </a:t>
            </a:r>
            <a:r>
              <a:rPr lang="en-US" sz="1400" dirty="0" err="1" smtClean="0"/>
              <a:t>NotifyTicketStatusChanged</a:t>
            </a:r>
            <a:r>
              <a:rPr lang="en-US" sz="1400" dirty="0" smtClean="0"/>
              <a:t>(</a:t>
            </a:r>
            <a:r>
              <a:rPr lang="en-US" sz="1400" dirty="0" err="1" smtClean="0"/>
              <a:t>OrderTicket</a:t>
            </a:r>
            <a:r>
              <a:rPr lang="en-US" sz="1400" dirty="0" smtClean="0"/>
              <a:t> ticket)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  </a:t>
            </a:r>
            <a:r>
              <a:rPr lang="en-US" sz="1400" dirty="0">
                <a:solidFill>
                  <a:srgbClr val="3366FF"/>
                </a:solidFill>
              </a:rPr>
              <a:t>  </a:t>
            </a:r>
            <a:r>
              <a:rPr lang="en-US" sz="1400" dirty="0" err="1">
                <a:solidFill>
                  <a:srgbClr val="3366FF"/>
                </a:solidFill>
              </a:rPr>
              <a:t>var</a:t>
            </a:r>
            <a:r>
              <a:rPr lang="en-US" sz="1400" dirty="0">
                <a:solidFill>
                  <a:srgbClr val="3366FF"/>
                </a:solidFill>
              </a:rPr>
              <a:t> requests = </a:t>
            </a:r>
            <a:r>
              <a:rPr lang="en-US" sz="1400" dirty="0" err="1">
                <a:solidFill>
                  <a:srgbClr val="3366FF"/>
                </a:solidFill>
              </a:rPr>
              <a:t>requestFinder.FindNotificationRequestsFor</a:t>
            </a:r>
            <a:r>
              <a:rPr lang="en-US" sz="1400" dirty="0">
                <a:solidFill>
                  <a:srgbClr val="3366FF"/>
                </a:solidFill>
              </a:rPr>
              <a:t>(ticket);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SendNotifications</a:t>
            </a:r>
            <a:r>
              <a:rPr lang="en-US" sz="1400" dirty="0"/>
              <a:t>(requests, ticket);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private void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SendNotifications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IEnumerable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NotificationRequest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&gt;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notifationRequests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OrderTicket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ticket)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foreach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customerAgent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notifationRequests.Select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(x =&gt;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x.CustomerAgent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).Distinct())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sender.SendTicketStatusChangeMessage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customerAgent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, ticket);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    }   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054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Were Taught about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The road to reuse</a:t>
            </a:r>
          </a:p>
          <a:p>
            <a:pPr lvl="0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Hide those fields</a:t>
            </a:r>
          </a:p>
          <a:p>
            <a:pPr lvl="0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Animals Speak</a:t>
            </a:r>
          </a:p>
        </p:txBody>
      </p:sp>
    </p:spTree>
    <p:extLst>
      <p:ext uri="{BB962C8B-B14F-4D97-AF65-F5344CB8AC3E}">
        <p14:creationId xmlns:p14="http://schemas.microsoft.com/office/powerpoint/2010/main" val="27529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Composition and small classes with one purpose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complicated switch statements to vary the behavior at multiple points</a:t>
            </a:r>
          </a:p>
          <a:p>
            <a:r>
              <a:rPr lang="en-US" dirty="0"/>
              <a:t>Simple inheritance to reduce the complexity of the query builder objects</a:t>
            </a:r>
          </a:p>
          <a:p>
            <a:r>
              <a:rPr lang="en-US" dirty="0"/>
              <a:t>Easy to </a:t>
            </a:r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metrics and different types of requests. </a:t>
            </a:r>
            <a:endParaRPr lang="en-US" dirty="0"/>
          </a:p>
          <a:p>
            <a:r>
              <a:rPr lang="en-US" dirty="0"/>
              <a:t>Very little modification of existing classes to add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0076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True</a:t>
            </a:r>
            <a:r>
              <a:rPr lang="en-US" baseline="0" dirty="0" smtClean="0"/>
              <a:t> understanding of polymorphism</a:t>
            </a:r>
          </a:p>
          <a:p>
            <a:r>
              <a:rPr lang="en-US" baseline="0" dirty="0" smtClean="0"/>
              <a:t>What Should Really be Encapsulated</a:t>
            </a:r>
          </a:p>
          <a:p>
            <a:r>
              <a:rPr lang="en-US" baseline="0" dirty="0" smtClean="0"/>
              <a:t>The Evils of Coupling</a:t>
            </a:r>
          </a:p>
        </p:txBody>
      </p:sp>
    </p:spTree>
    <p:extLst>
      <p:ext uri="{BB962C8B-B14F-4D97-AF65-F5344CB8AC3E}">
        <p14:creationId xmlns:p14="http://schemas.microsoft.com/office/powerpoint/2010/main" val="42081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&amp;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u="none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Cohesion</a:t>
            </a:r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components that are self-contained, independent and with a single, independent purpose</a:t>
            </a:r>
          </a:p>
          <a:p>
            <a:r>
              <a:rPr lang="en-US" sz="3200" b="0" u="none" kern="1200" baseline="0" dirty="0" smtClean="0">
                <a:solidFill>
                  <a:srgbClr val="4F81BD"/>
                </a:solidFill>
                <a:latin typeface="+mn-lt"/>
                <a:ea typeface="+mn-ea"/>
                <a:cs typeface="+mn-cs"/>
              </a:rPr>
              <a:t>Coupling</a:t>
            </a:r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measurement of the effect of changing a component in your system.</a:t>
            </a:r>
          </a:p>
          <a:p>
            <a:pPr lvl="1"/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on component of system requires changing the elements that utilize the </a:t>
            </a:r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9006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SOLID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Responsibility Principle</a:t>
            </a:r>
          </a:p>
          <a:p>
            <a:pPr lvl="1"/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“One Reason To Change”</a:t>
            </a:r>
          </a:p>
          <a:p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Closed Principle</a:t>
            </a:r>
          </a:p>
          <a:p>
            <a:pPr lvl="1"/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“Open for </a:t>
            </a:r>
            <a:r>
              <a:rPr lang="en-US" sz="28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Extensiblity</a:t>
            </a:r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Closed for </a:t>
            </a:r>
            <a:r>
              <a:rPr lang="en-US" sz="28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Modfication</a:t>
            </a:r>
            <a:endParaRPr lang="en-US" sz="28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Liskov</a:t>
            </a:r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Substitution Principle</a:t>
            </a:r>
          </a:p>
          <a:p>
            <a:pPr lvl="1"/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 Types should be  substitutable for their base types</a:t>
            </a:r>
          </a:p>
          <a:p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Segregation Principle</a:t>
            </a:r>
          </a:p>
          <a:p>
            <a:pPr lvl="1"/>
            <a:r>
              <a:rPr lang="en-US" sz="28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“Clients should not be forced to implement methods they do not use”</a:t>
            </a:r>
            <a:r>
              <a:rPr lang="en-US" sz="3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rtl="0" eaLnBrk="1" latinLnBrk="0" hangingPunct="1"/>
            <a:r>
              <a:rPr lang="en-US" sz="3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Inversion Principle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“Don’t Call Me I’ll Call You”</a:t>
            </a:r>
          </a:p>
        </p:txBody>
      </p:sp>
    </p:spTree>
    <p:extLst>
      <p:ext uri="{BB962C8B-B14F-4D97-AF65-F5344CB8AC3E}">
        <p14:creationId xmlns:p14="http://schemas.microsoft.com/office/powerpoint/2010/main" val="1843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“the code is more what you’d call “guidelines” than actual rules”</a:t>
            </a:r>
            <a:endParaRPr lang="en-US" dirty="0"/>
          </a:p>
        </p:txBody>
      </p:sp>
      <p:pic>
        <p:nvPicPr>
          <p:cNvPr id="6" name="Content Placeholder 5" descr="pirates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0" b="9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8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You</a:t>
            </a:r>
            <a:r>
              <a:rPr lang="en-US" baseline="0" dirty="0" smtClean="0"/>
              <a:t> Can Break The Rules, You Have to </a:t>
            </a:r>
            <a:r>
              <a:rPr lang="en-US" baseline="0" dirty="0" smtClean="0">
                <a:solidFill>
                  <a:srgbClr val="4F81BD"/>
                </a:solidFill>
              </a:rPr>
              <a:t>Know</a:t>
            </a:r>
            <a:r>
              <a:rPr lang="en-US" baseline="0" dirty="0" smtClean="0"/>
              <a:t>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black.thmx</Template>
  <TotalTime>1410</TotalTime>
  <Words>2100</Words>
  <Application>Microsoft Macintosh PowerPoint</Application>
  <PresentationFormat>On-screen Show (4:3)</PresentationFormat>
  <Paragraphs>380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black</vt:lpstr>
      <vt:lpstr>Object Oriented Programming 2.5</vt:lpstr>
      <vt:lpstr>Other Possible Names</vt:lpstr>
      <vt:lpstr>Why This Topic</vt:lpstr>
      <vt:lpstr>What You Were Taught about OOP</vt:lpstr>
      <vt:lpstr>What is Not Covered</vt:lpstr>
      <vt:lpstr>Coupling &amp; Cohesion</vt:lpstr>
      <vt:lpstr> SOLID Design Principles</vt:lpstr>
      <vt:lpstr>“the code is more what you’d call “guidelines” than actual rules”</vt:lpstr>
      <vt:lpstr>Before You Can Break The Rules, You Have to Know the Rules</vt:lpstr>
      <vt:lpstr>Abstractions, Abstractions, Abstractions</vt:lpstr>
      <vt:lpstr>I’m Not the Only One</vt:lpstr>
      <vt:lpstr>Watch Out for Over Abstracting</vt:lpstr>
      <vt:lpstr>Query Object</vt:lpstr>
      <vt:lpstr>Query Object Over Abstracted?</vt:lpstr>
      <vt:lpstr>Encapsulation</vt:lpstr>
      <vt:lpstr>Primitive Obsession</vt:lpstr>
      <vt:lpstr>Law of Demeter</vt:lpstr>
      <vt:lpstr>Paperboy</vt:lpstr>
      <vt:lpstr>Paperboy Refactored</vt:lpstr>
      <vt:lpstr>Paperboy Refactored</vt:lpstr>
      <vt:lpstr>Inversion of Control</vt:lpstr>
      <vt:lpstr>IOC containers make your life easier</vt:lpstr>
      <vt:lpstr>Deep inheritance models not all what they’re cracked up to be</vt:lpstr>
      <vt:lpstr>Switch statements are evil</vt:lpstr>
      <vt:lpstr>Case Study: Building Metric Reports</vt:lpstr>
      <vt:lpstr>MetricType</vt:lpstr>
      <vt:lpstr>MetricType</vt:lpstr>
      <vt:lpstr>View that Generates the chart</vt:lpstr>
      <vt:lpstr>Build Up the Query</vt:lpstr>
      <vt:lpstr>Case Study: Notification Requests</vt:lpstr>
      <vt:lpstr>Notification Requests</vt:lpstr>
      <vt:lpstr>Notification Request Criteria</vt:lpstr>
      <vt:lpstr>Notification Request Finder</vt:lpstr>
      <vt:lpstr>PowerPoint Presentation</vt:lpstr>
      <vt:lpstr>PowerPoint Presentation</vt:lpstr>
      <vt:lpstr>PowerPoint Presentation</vt:lpstr>
      <vt:lpstr>Get Notifications Query</vt:lpstr>
      <vt:lpstr>Notification Service</vt:lpstr>
      <vt:lpstr>Notification Service</vt:lpstr>
      <vt:lpstr>Results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2.5</dc:title>
  <dc:creator>John Teague</dc:creator>
  <cp:lastModifiedBy>John Teague</cp:lastModifiedBy>
  <cp:revision>31</cp:revision>
  <dcterms:created xsi:type="dcterms:W3CDTF">2011-04-14T17:23:40Z</dcterms:created>
  <dcterms:modified xsi:type="dcterms:W3CDTF">2013-03-22T17:19:32Z</dcterms:modified>
</cp:coreProperties>
</file>