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4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3" autoAdjust="0"/>
    <p:restoredTop sz="86381" autoAdjust="0"/>
  </p:normalViewPr>
  <p:slideViewPr>
    <p:cSldViewPr snapToGrid="0" snapToObjects="1">
      <p:cViewPr varScale="1">
        <p:scale>
          <a:sx n="81" d="100"/>
          <a:sy n="81" d="100"/>
        </p:scale>
        <p:origin x="-128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F385B-D973-3345-840C-78800F85F538}" type="datetimeFigureOut">
              <a:rPr lang="en-US" smtClean="0"/>
              <a:t>1/16/13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22108-12E2-D44C-9DF0-7DD61E4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0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dynamic</a:t>
            </a:r>
            <a:r>
              <a:rPr lang="en-US" baseline="0" dirty="0" smtClean="0"/>
              <a:t> type is created, compiler generates code to create the expression tree that represents the usage of the dynamic type</a:t>
            </a:r>
          </a:p>
          <a:p>
            <a:r>
              <a:rPr lang="en-US" baseline="0" dirty="0" smtClean="0"/>
              <a:t>It then Creates a </a:t>
            </a:r>
            <a:r>
              <a:rPr lang="en-US" baseline="0" dirty="0" err="1" smtClean="0"/>
              <a:t>CallSite</a:t>
            </a:r>
            <a:r>
              <a:rPr lang="en-US" baseline="0" dirty="0" smtClean="0"/>
              <a:t> with the expression tree and and dispatches the statement to the binder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CallSite</a:t>
            </a:r>
            <a:r>
              <a:rPr lang="en-US" baseline="0" dirty="0" smtClean="0"/>
              <a:t> cache is called a Polymorphic Inline Cache.  When the same expression is used again, but with different parameters, it adds the new expression  meta data to the existing expression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22108-12E2-D44C-9DF0-7DD61E4FDC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3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E775-587C-2641-A38C-49B019D7CEBD}" type="datetimeFigureOut">
              <a:rPr lang="en-US" smtClean="0"/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A477-63D9-9D44-B36D-06DB19E1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E775-587C-2641-A38C-49B019D7CEBD}" type="datetimeFigureOut">
              <a:rPr lang="en-US" smtClean="0"/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A477-63D9-9D44-B36D-06DB19E1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4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E775-587C-2641-A38C-49B019D7CEBD}" type="datetimeFigureOut">
              <a:rPr lang="en-US" smtClean="0"/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A477-63D9-9D44-B36D-06DB19E1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E775-587C-2641-A38C-49B019D7CEBD}" type="datetimeFigureOut">
              <a:rPr lang="en-US" smtClean="0"/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A477-63D9-9D44-B36D-06DB19E1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E775-587C-2641-A38C-49B019D7CEBD}" type="datetimeFigureOut">
              <a:rPr lang="en-US" smtClean="0"/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A477-63D9-9D44-B36D-06DB19E1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1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E775-587C-2641-A38C-49B019D7CEBD}" type="datetimeFigureOut">
              <a:rPr lang="en-US" smtClean="0"/>
              <a:t>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A477-63D9-9D44-B36D-06DB19E1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7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E775-587C-2641-A38C-49B019D7CEBD}" type="datetimeFigureOut">
              <a:rPr lang="en-US" smtClean="0"/>
              <a:t>1/15/13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A477-63D9-9D44-B36D-06DB19E1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E775-587C-2641-A38C-49B019D7CEBD}" type="datetimeFigureOut">
              <a:rPr lang="en-US" smtClean="0"/>
              <a:t>1/15/13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A477-63D9-9D44-B36D-06DB19E1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5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E775-587C-2641-A38C-49B019D7CEBD}" type="datetimeFigureOut">
              <a:rPr lang="en-US" smtClean="0"/>
              <a:t>1/15/13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A477-63D9-9D44-B36D-06DB19E1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1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E775-587C-2641-A38C-49B019D7CEBD}" type="datetimeFigureOut">
              <a:rPr lang="en-US" smtClean="0"/>
              <a:t>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A477-63D9-9D44-B36D-06DB19E1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2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E775-587C-2641-A38C-49B019D7CEBD}" type="datetimeFigureOut">
              <a:rPr lang="en-US" smtClean="0"/>
              <a:t>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A477-63D9-9D44-B36D-06DB19E1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E775-587C-2641-A38C-49B019D7CEBD}" type="datetimeFigureOut">
              <a:rPr lang="en-US" smtClean="0"/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A477-63D9-9D44-B36D-06DB19E1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0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en-US" baseline="0" dirty="0" smtClean="0"/>
              <a:t> dynamic in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17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3733800" y="4087191"/>
            <a:ext cx="1600200" cy="1143000"/>
          </a:xfrm>
          <a:prstGeom prst="downArrow">
            <a:avLst>
              <a:gd name="adj1" fmla="val 67511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b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Binder</a:t>
            </a:r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5410200" y="4087191"/>
            <a:ext cx="1600200" cy="1143000"/>
          </a:xfrm>
          <a:prstGeom prst="downArrow">
            <a:avLst>
              <a:gd name="adj1" fmla="val 67511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</a:t>
            </a:r>
            <a:b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Binder</a:t>
            </a:r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7086600" y="4087191"/>
            <a:ext cx="1600200" cy="1143000"/>
          </a:xfrm>
          <a:prstGeom prst="downArrow">
            <a:avLst>
              <a:gd name="adj1" fmla="val 67511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</a:t>
            </a:r>
            <a:b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Binder</a:t>
            </a:r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2057400" y="4087191"/>
            <a:ext cx="1600200" cy="1143000"/>
          </a:xfrm>
          <a:prstGeom prst="downArrow">
            <a:avLst>
              <a:gd name="adj1" fmla="val 73041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b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Binder</a:t>
            </a:r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auto">
          <a:xfrm>
            <a:off x="381000" y="4087191"/>
            <a:ext cx="1600200" cy="1143000"/>
          </a:xfrm>
          <a:prstGeom prst="downArrow">
            <a:avLst>
              <a:gd name="adj1" fmla="val 67511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b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Binder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87054" y="796884"/>
            <a:ext cx="8375946" cy="609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.NET Dynamic Programming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81000" y="5257800"/>
            <a:ext cx="1600200" cy="1295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innerShdw blurRad="114300">
              <a:prstClr val="black"/>
            </a:inn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057400" y="5257800"/>
            <a:ext cx="1600200" cy="1295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innerShdw blurRad="114300">
              <a:prstClr val="black"/>
            </a:inn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33800" y="5257800"/>
            <a:ext cx="1600200" cy="1295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innerShdw blurRad="114300">
              <a:prstClr val="black"/>
            </a:inn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410200" y="5257800"/>
            <a:ext cx="1600200" cy="1295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innerShdw blurRad="114300">
              <a:prstClr val="black"/>
            </a:inn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086600" y="5257800"/>
            <a:ext cx="1600200" cy="1295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innerShdw blurRad="114300">
              <a:prstClr val="black"/>
            </a:inn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pic>
        <p:nvPicPr>
          <p:cNvPr id="16" name="Picture 15" descr="image002_thum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5354066"/>
            <a:ext cx="990600" cy="1102868"/>
          </a:xfrm>
          <a:prstGeom prst="rect">
            <a:avLst/>
          </a:prstGeom>
        </p:spPr>
      </p:pic>
      <p:pic>
        <p:nvPicPr>
          <p:cNvPr id="17" name="Picture 2" descr="C:\Users\jimhug.REDMOND\Pictures\python-logo-master-v3-TM.png"/>
          <p:cNvPicPr>
            <a:picLocks noChangeAspect="1" noChangeArrowheads="1"/>
          </p:cNvPicPr>
          <p:nvPr/>
        </p:nvPicPr>
        <p:blipFill>
          <a:blip r:embed="rId4" cstate="print"/>
          <a:srcRect l="12006" r="6533"/>
          <a:stretch>
            <a:fillRect/>
          </a:stretch>
        </p:blipFill>
        <p:spPr bwMode="auto">
          <a:xfrm>
            <a:off x="3848100" y="5621220"/>
            <a:ext cx="1371600" cy="56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 descr="C:\Users\jimhug.REDMOND\Pictures\599px-Ruby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4548" y="5619748"/>
            <a:ext cx="57150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6634" y="5507658"/>
            <a:ext cx="1000132" cy="7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ounded Rectangle 19"/>
          <p:cNvSpPr/>
          <p:nvPr/>
        </p:nvSpPr>
        <p:spPr bwMode="auto">
          <a:xfrm>
            <a:off x="381000" y="2571008"/>
            <a:ext cx="83058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Dynamic Language Runtime</a:t>
            </a:r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554061" y="3180608"/>
            <a:ext cx="2514600" cy="5334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 Trees</a:t>
            </a: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3257150" y="3180608"/>
            <a:ext cx="2514600" cy="5334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Dispatch</a:t>
            </a: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5943600" y="3180608"/>
            <a:ext cx="2514600" cy="5334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Site Caching</a:t>
            </a: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457200" y="1674194"/>
            <a:ext cx="1524000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IronPython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18"/>
          <p:cNvSpPr>
            <a:spLocks noChangeArrowheads="1"/>
          </p:cNvSpPr>
          <p:nvPr/>
        </p:nvSpPr>
        <p:spPr bwMode="auto">
          <a:xfrm>
            <a:off x="2133600" y="1674194"/>
            <a:ext cx="1524000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IronRuby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18"/>
          <p:cNvSpPr>
            <a:spLocks noChangeArrowheads="1"/>
          </p:cNvSpPr>
          <p:nvPr/>
        </p:nvSpPr>
        <p:spPr bwMode="auto">
          <a:xfrm>
            <a:off x="3810000" y="1674194"/>
            <a:ext cx="1447800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5410200" y="1674194"/>
            <a:ext cx="1524000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VB.NET</a:t>
            </a:r>
          </a:p>
        </p:txBody>
      </p:sp>
      <p:sp>
        <p:nvSpPr>
          <p:cNvPr id="28" name="AutoShape 18"/>
          <p:cNvSpPr>
            <a:spLocks noChangeArrowheads="1"/>
          </p:cNvSpPr>
          <p:nvPr/>
        </p:nvSpPr>
        <p:spPr bwMode="auto">
          <a:xfrm>
            <a:off x="7086600" y="1674194"/>
            <a:ext cx="1524000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Others…</a:t>
            </a:r>
          </a:p>
        </p:txBody>
      </p:sp>
      <p:pic>
        <p:nvPicPr>
          <p:cNvPr id="29" name="Picture 28" descr="NET_v_rgb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2767" y="5422584"/>
            <a:ext cx="1016667" cy="965833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244230" y="2491154"/>
            <a:ext cx="8567615" cy="15240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  <a:r>
              <a:rPr lang="en-US" baseline="0" dirty="0" smtClean="0"/>
              <a:t> dynamic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Representing Information that is itself dynamic (XML, JSON, Anything else that’s been serialized)</a:t>
            </a:r>
          </a:p>
          <a:p>
            <a:r>
              <a:rPr lang="en-US" dirty="0" smtClean="0"/>
              <a:t>When You can express what you want your application to do with the Expression Tree </a:t>
            </a:r>
            <a:r>
              <a:rPr lang="en-US" dirty="0" err="1" smtClean="0"/>
              <a:t>MetaData</a:t>
            </a:r>
            <a:r>
              <a:rPr lang="en-US" dirty="0" smtClean="0"/>
              <a:t> (database operations)</a:t>
            </a:r>
          </a:p>
          <a:p>
            <a:r>
              <a:rPr lang="en-US" dirty="0" smtClean="0"/>
              <a:t>When Representing Data with little to no preprocessing (web site views)</a:t>
            </a:r>
          </a:p>
          <a:p>
            <a:r>
              <a:rPr lang="en-US" dirty="0" smtClean="0"/>
              <a:t>Reduce Reflection and Generic Noise</a:t>
            </a:r>
          </a:p>
          <a:p>
            <a:r>
              <a:rPr lang="en-US" dirty="0" smtClean="0"/>
              <a:t>Get the Compiler out of your way</a:t>
            </a:r>
          </a:p>
        </p:txBody>
      </p:sp>
    </p:spTree>
    <p:extLst>
      <p:ext uri="{BB962C8B-B14F-4D97-AF65-F5344CB8AC3E}">
        <p14:creationId xmlns:p14="http://schemas.microsoft.com/office/powerpoint/2010/main" val="110928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Simple.Data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7964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Uses Method </a:t>
            </a:r>
            <a:r>
              <a:rPr lang="en-US" dirty="0" err="1" smtClean="0"/>
              <a:t>MetaData</a:t>
            </a:r>
            <a:r>
              <a:rPr lang="en-US" dirty="0" smtClean="0"/>
              <a:t> To Construct SQL statements</a:t>
            </a:r>
          </a:p>
          <a:p>
            <a:r>
              <a:rPr lang="en-US" dirty="0" err="1" smtClean="0"/>
              <a:t>FindBy</a:t>
            </a:r>
            <a:r>
              <a:rPr lang="en-US" baseline="0" dirty="0" smtClean="0"/>
              <a:t> Column</a:t>
            </a:r>
          </a:p>
          <a:p>
            <a:pPr marL="457200" lvl="1" indent="0">
              <a:buNone/>
            </a:pPr>
            <a:r>
              <a:rPr lang="en-US" sz="2600" dirty="0" err="1" smtClean="0"/>
              <a:t>var</a:t>
            </a:r>
            <a:r>
              <a:rPr lang="en-US" sz="2600" dirty="0" smtClean="0"/>
              <a:t> album = </a:t>
            </a:r>
            <a:r>
              <a:rPr lang="en-US" sz="2600" dirty="0" err="1" smtClean="0"/>
              <a:t>Database.Open</a:t>
            </a:r>
            <a:r>
              <a:rPr lang="en-US" sz="2600" dirty="0" smtClean="0"/>
              <a:t>().</a:t>
            </a:r>
            <a:r>
              <a:rPr lang="en-US" sz="2600" dirty="0" err="1" smtClean="0"/>
              <a:t>Albums.FindByGenreId</a:t>
            </a:r>
            <a:r>
              <a:rPr lang="en-US" sz="2600" dirty="0" smtClean="0"/>
              <a:t>(1);</a:t>
            </a:r>
          </a:p>
          <a:p>
            <a:pPr marL="457200" lvl="1" indent="0">
              <a:buNone/>
            </a:pPr>
            <a:r>
              <a:rPr lang="en-US" sz="2600" dirty="0" err="1" smtClean="0"/>
              <a:t>var</a:t>
            </a:r>
            <a:r>
              <a:rPr lang="en-US" sz="2600" dirty="0" smtClean="0"/>
              <a:t> album = </a:t>
            </a:r>
            <a:r>
              <a:rPr lang="en-US" sz="2600" dirty="0" err="1" smtClean="0"/>
              <a:t>Database.Open</a:t>
            </a:r>
            <a:r>
              <a:rPr lang="en-US" sz="2600" dirty="0" smtClean="0"/>
              <a:t>().</a:t>
            </a:r>
            <a:r>
              <a:rPr lang="en-US" sz="2600" dirty="0" err="1" smtClean="0"/>
              <a:t>Albums.FindByGenreIdAndArtistId</a:t>
            </a:r>
            <a:r>
              <a:rPr lang="en-US" sz="2600" dirty="0" smtClean="0"/>
              <a:t>(1,120)</a:t>
            </a:r>
            <a:r>
              <a:rPr lang="en-US" dirty="0" smtClean="0"/>
              <a:t>;</a:t>
            </a:r>
          </a:p>
          <a:p>
            <a:r>
              <a:rPr lang="en-US" dirty="0" smtClean="0"/>
              <a:t>Passing Criteria</a:t>
            </a:r>
          </a:p>
          <a:p>
            <a:pPr marL="457200" lvl="1" indent="0">
              <a:buNone/>
            </a:pPr>
            <a:r>
              <a:rPr lang="en-US" sz="2600" dirty="0" err="1" smtClean="0"/>
              <a:t>var</a:t>
            </a:r>
            <a:r>
              <a:rPr lang="en-US" sz="2600" dirty="0" smtClean="0"/>
              <a:t> album = </a:t>
            </a:r>
            <a:r>
              <a:rPr lang="en-US" sz="2600" dirty="0" err="1" smtClean="0"/>
              <a:t>Database.Open</a:t>
            </a:r>
            <a:r>
              <a:rPr lang="en-US" sz="2600" dirty="0" smtClean="0"/>
              <a:t>().</a:t>
            </a:r>
            <a:r>
              <a:rPr lang="en-US" sz="2600" dirty="0" err="1" smtClean="0"/>
              <a:t>Albums.FindAll</a:t>
            </a:r>
            <a:r>
              <a:rPr lang="en-US" sz="2600" dirty="0" smtClean="0"/>
              <a:t>(</a:t>
            </a:r>
            <a:r>
              <a:rPr lang="en-US" sz="2600" dirty="0" err="1" smtClean="0"/>
              <a:t>db.Albums.GenreId</a:t>
            </a:r>
            <a:r>
              <a:rPr lang="en-US" sz="2600" dirty="0" smtClean="0"/>
              <a:t> == 1);</a:t>
            </a:r>
          </a:p>
        </p:txBody>
      </p:sp>
    </p:spTree>
    <p:extLst>
      <p:ext uri="{BB962C8B-B14F-4D97-AF65-F5344CB8AC3E}">
        <p14:creationId xmlns:p14="http://schemas.microsoft.com/office/powerpoint/2010/main" val="319363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5743" y="1417638"/>
            <a:ext cx="723233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 public class Chat : Hub </a:t>
            </a:r>
          </a:p>
          <a:p>
            <a:r>
              <a:rPr lang="en-US" dirty="0" smtClean="0">
                <a:latin typeface="Consolas"/>
                <a:cs typeface="Consolas"/>
              </a:rPr>
              <a:t>  {</a:t>
            </a:r>
          </a:p>
          <a:p>
            <a:r>
              <a:rPr lang="en-US" dirty="0" smtClean="0">
                <a:latin typeface="Consolas"/>
                <a:cs typeface="Consolas"/>
              </a:rPr>
              <a:t>       public void Send(string message)</a:t>
            </a:r>
          </a:p>
          <a:p>
            <a:r>
              <a:rPr lang="en-US" dirty="0" smtClean="0">
                <a:latin typeface="Consolas"/>
                <a:cs typeface="Consolas"/>
              </a:rPr>
              <a:t>      {</a:t>
            </a:r>
          </a:p>
          <a:p>
            <a:r>
              <a:rPr lang="en-US" dirty="0" smtClean="0">
                <a:latin typeface="Consolas"/>
                <a:cs typeface="Consolas"/>
              </a:rPr>
              <a:t>          // Call the </a:t>
            </a:r>
            <a:r>
              <a:rPr lang="en-US" dirty="0" err="1" smtClean="0">
                <a:latin typeface="Consolas"/>
                <a:cs typeface="Consolas"/>
              </a:rPr>
              <a:t>addMessage</a:t>
            </a:r>
            <a:r>
              <a:rPr lang="en-US" dirty="0" smtClean="0">
                <a:latin typeface="Consolas"/>
                <a:cs typeface="Consolas"/>
              </a:rPr>
              <a:t> method on all clients            </a:t>
            </a:r>
          </a:p>
          <a:p>
            <a:r>
              <a:rPr lang="en-US" dirty="0" smtClean="0">
                <a:latin typeface="Consolas"/>
                <a:cs typeface="Consolas"/>
              </a:rPr>
              <a:t>          </a:t>
            </a:r>
            <a:r>
              <a:rPr lang="en-US" dirty="0" err="1" smtClean="0">
                <a:latin typeface="Consolas"/>
                <a:cs typeface="Consolas"/>
              </a:rPr>
              <a:t>Clients.All.addMessage</a:t>
            </a:r>
            <a:r>
              <a:rPr lang="en-US" dirty="0" smtClean="0">
                <a:latin typeface="Consolas"/>
                <a:cs typeface="Consolas"/>
              </a:rPr>
              <a:t>(message);</a:t>
            </a:r>
          </a:p>
          <a:p>
            <a:r>
              <a:rPr lang="en-US" dirty="0" smtClean="0">
                <a:latin typeface="Consolas"/>
                <a:cs typeface="Consolas"/>
              </a:rPr>
              <a:t>      }</a:t>
            </a:r>
          </a:p>
          <a:p>
            <a:r>
              <a:rPr lang="en-US" dirty="0" smtClean="0">
                <a:latin typeface="Consolas"/>
                <a:cs typeface="Consolas"/>
              </a:rPr>
              <a:t>  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377586" y="2755038"/>
            <a:ext cx="5585683" cy="495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523558" y="3456915"/>
            <a:ext cx="2496876" cy="1259138"/>
          </a:xfrm>
          <a:prstGeom prst="wedgeRoundRectCallout">
            <a:avLst>
              <a:gd name="adj1" fmla="val -44108"/>
              <a:gd name="adj2" fmla="val -7852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addMessage</a:t>
            </a:r>
            <a:r>
              <a:rPr lang="en-US" dirty="0" smtClean="0"/>
              <a:t> is a dynamic method that is transformed to a JavaScript method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5743" y="4890144"/>
            <a:ext cx="6974033" cy="175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// Proxy created on the fly          </a:t>
            </a:r>
          </a:p>
          <a:p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chat = $.</a:t>
            </a:r>
            <a:r>
              <a:rPr lang="en-US" dirty="0" err="1" smtClean="0">
                <a:latin typeface="Consolas"/>
                <a:cs typeface="Consolas"/>
              </a:rPr>
              <a:t>connection.chat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chat.client.addMessage</a:t>
            </a:r>
            <a:r>
              <a:rPr lang="en-US" dirty="0" smtClean="0">
                <a:latin typeface="Consolas"/>
                <a:cs typeface="Consolas"/>
              </a:rPr>
              <a:t> = function (message) {</a:t>
            </a:r>
          </a:p>
          <a:p>
            <a:r>
              <a:rPr lang="en-US" dirty="0" smtClean="0">
                <a:latin typeface="Consolas"/>
                <a:cs typeface="Consolas"/>
              </a:rPr>
              <a:t>  $('#messages').append('&lt;li&gt;' + message + '&lt;/li&gt;');</a:t>
            </a:r>
          </a:p>
          <a:p>
            <a:r>
              <a:rPr lang="en-US" dirty="0" smtClean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0590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Interesting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Massive, Dapper,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SimpleData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PetaPoco</a:t>
            </a:r>
            <a:r>
              <a:rPr lang="en-US" baseline="0" dirty="0" smtClean="0"/>
              <a:t> (runs on 3.5)</a:t>
            </a:r>
          </a:p>
          <a:p>
            <a:r>
              <a:rPr lang="en-US" baseline="0" dirty="0" smtClean="0"/>
              <a:t>Elastic Object</a:t>
            </a:r>
          </a:p>
          <a:p>
            <a:r>
              <a:rPr lang="en-US" dirty="0" err="1" smtClean="0"/>
              <a:t>SignalR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1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31677</TotalTime>
  <Words>352</Words>
  <Application>Microsoft Macintosh PowerPoint</Application>
  <PresentationFormat>On-screen Show (4:3)</PresentationFormat>
  <Paragraphs>55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Working with dynamic in C#</vt:lpstr>
      <vt:lpstr>PowerPoint Presentation</vt:lpstr>
      <vt:lpstr>When to use dynamic</vt:lpstr>
      <vt:lpstr>When to use dynamic in C#</vt:lpstr>
      <vt:lpstr>Simple.Data</vt:lpstr>
      <vt:lpstr>SignalR</vt:lpstr>
      <vt:lpstr>Other Interesting Projects</vt:lpstr>
    </vt:vector>
  </TitlesOfParts>
  <Company>Avenida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dynamic in C#</dc:title>
  <dc:creator>John Teague</dc:creator>
  <cp:lastModifiedBy>John Teague</cp:lastModifiedBy>
  <cp:revision>14</cp:revision>
  <dcterms:created xsi:type="dcterms:W3CDTF">2013-01-15T22:42:13Z</dcterms:created>
  <dcterms:modified xsi:type="dcterms:W3CDTF">2013-02-06T22:39:22Z</dcterms:modified>
</cp:coreProperties>
</file>