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146"/>
    <p:restoredTop sz="94674"/>
  </p:normalViewPr>
  <p:slideViewPr>
    <p:cSldViewPr snapToGrid="0" snapToObjects="1">
      <p:cViewPr varScale="1">
        <p:scale>
          <a:sx n="98" d="100"/>
          <a:sy n="98" d="100"/>
        </p:scale>
        <p:origin x="216" y="8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12/16/18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12/16/18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12/16/18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12/16/18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12/16/18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12/16/18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12/16/18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12/16/18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12/16/18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12/16/18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12/16/18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a:pPr/>
              <a:t>12/16/18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a:pPr/>
              <a:t>12/16/18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a:pPr/>
              <a:t>12/16/18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a:pPr/>
              <a:t>12/16/18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12/16/18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a:pPr/>
              <a:t>12/16/18</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a:pPr/>
              <a:t>12/16/18</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ko.wikipedia.org/wiki/%EB%A1%B1%EC%95%84%EC%9D%BC%EB%9E%9C%EB%93%9C%EC%8B%9C%ED%8B%B0" TargetMode="External"/><Relationship Id="rId2" Type="http://schemas.openxmlformats.org/officeDocument/2006/relationships/image" Target="../media/image2.jpg"/><Relationship Id="rId1" Type="http://schemas.openxmlformats.org/officeDocument/2006/relationships/slideLayout" Target="../slideLayouts/slideLayout5.xml"/><Relationship Id="rId6" Type="http://schemas.openxmlformats.org/officeDocument/2006/relationships/hyperlink" Target="https://creativecommons.org/licenses/by-sa/3.0/" TargetMode="External"/><Relationship Id="rId5" Type="http://schemas.openxmlformats.org/officeDocument/2006/relationships/hyperlink" Target="https://en.wikipedia.org/wiki/Harbourfront_(Toronto)" TargetMode="Externa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9D329-F611-B34A-A30D-ED36A6115AF2}"/>
              </a:ext>
            </a:extLst>
          </p:cNvPr>
          <p:cNvSpPr>
            <a:spLocks noGrp="1"/>
          </p:cNvSpPr>
          <p:nvPr>
            <p:ph type="ctrTitle"/>
          </p:nvPr>
        </p:nvSpPr>
        <p:spPr/>
        <p:txBody>
          <a:bodyPr/>
          <a:lstStyle/>
          <a:p>
            <a:r>
              <a:rPr lang="en-US" dirty="0"/>
              <a:t>Battle of the Neighborhoods</a:t>
            </a:r>
          </a:p>
        </p:txBody>
      </p:sp>
      <p:sp>
        <p:nvSpPr>
          <p:cNvPr id="3" name="Subtitle 2">
            <a:extLst>
              <a:ext uri="{FF2B5EF4-FFF2-40B4-BE49-F238E27FC236}">
                <a16:creationId xmlns:a16="http://schemas.microsoft.com/office/drawing/2014/main" id="{B40EFDC0-6672-CA43-917F-8431F03ACA5B}"/>
              </a:ext>
            </a:extLst>
          </p:cNvPr>
          <p:cNvSpPr>
            <a:spLocks noGrp="1"/>
          </p:cNvSpPr>
          <p:nvPr>
            <p:ph type="subTitle" idx="1"/>
          </p:nvPr>
        </p:nvSpPr>
        <p:spPr/>
        <p:txBody>
          <a:bodyPr/>
          <a:lstStyle/>
          <a:p>
            <a:r>
              <a:rPr lang="en-US" dirty="0"/>
              <a:t>Long Island City vs. Harbourfront East</a:t>
            </a:r>
          </a:p>
        </p:txBody>
      </p:sp>
    </p:spTree>
    <p:extLst>
      <p:ext uri="{BB962C8B-B14F-4D97-AF65-F5344CB8AC3E}">
        <p14:creationId xmlns:p14="http://schemas.microsoft.com/office/powerpoint/2010/main" val="1950674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FB0F2-8941-5A4F-9713-F690B7C73C3B}"/>
              </a:ext>
            </a:extLst>
          </p:cNvPr>
          <p:cNvSpPr>
            <a:spLocks noGrp="1"/>
          </p:cNvSpPr>
          <p:nvPr>
            <p:ph type="title"/>
          </p:nvPr>
        </p:nvSpPr>
        <p:spPr>
          <a:xfrm>
            <a:off x="1141413" y="609600"/>
            <a:ext cx="9905998" cy="905691"/>
          </a:xfrm>
        </p:spPr>
        <p:txBody>
          <a:bodyPr/>
          <a:lstStyle/>
          <a:p>
            <a:r>
              <a:rPr lang="en-US" dirty="0"/>
              <a:t>Conclusion</a:t>
            </a:r>
          </a:p>
        </p:txBody>
      </p:sp>
      <p:sp>
        <p:nvSpPr>
          <p:cNvPr id="3" name="Content Placeholder 2">
            <a:extLst>
              <a:ext uri="{FF2B5EF4-FFF2-40B4-BE49-F238E27FC236}">
                <a16:creationId xmlns:a16="http://schemas.microsoft.com/office/drawing/2014/main" id="{7A461FCA-4FB4-DE4D-AA0B-554F2837A626}"/>
              </a:ext>
            </a:extLst>
          </p:cNvPr>
          <p:cNvSpPr>
            <a:spLocks noGrp="1"/>
          </p:cNvSpPr>
          <p:nvPr>
            <p:ph idx="1"/>
          </p:nvPr>
        </p:nvSpPr>
        <p:spPr>
          <a:xfrm>
            <a:off x="1141413" y="1946367"/>
            <a:ext cx="9905998" cy="3844834"/>
          </a:xfrm>
        </p:spPr>
        <p:txBody>
          <a:bodyPr/>
          <a:lstStyle/>
          <a:p>
            <a:r>
              <a:rPr lang="en-US" dirty="0">
                <a:effectLst/>
              </a:rPr>
              <a:t>it does appear that Harbourfront East and Long Island City are very similar, but with some unique differences in regard to the concentration of aquariums and scenic lookouts in Harbourfront East. </a:t>
            </a:r>
          </a:p>
          <a:p>
            <a:r>
              <a:rPr lang="en-US" dirty="0">
                <a:effectLst/>
              </a:rPr>
              <a:t>It would be worth further exploration to determine if these venues provide inflexible real estate constraints when considering the placement of a large corporate headquarters within the same vicinity. </a:t>
            </a:r>
          </a:p>
          <a:p>
            <a:r>
              <a:rPr lang="en-US" dirty="0">
                <a:effectLst/>
              </a:rPr>
              <a:t>it would be worth further investigation to classify the general restaurants listed within Harbourfront East to better determine the diversity of cuisine in the area. If a real estate developer were looking to emulate similar business found in Long Island City, they may consider investigating whether opening a convenience store or a donut/pastry shop would be worthwhile.</a:t>
            </a:r>
            <a:endParaRPr lang="en-US" dirty="0"/>
          </a:p>
        </p:txBody>
      </p:sp>
    </p:spTree>
    <p:extLst>
      <p:ext uri="{BB962C8B-B14F-4D97-AF65-F5344CB8AC3E}">
        <p14:creationId xmlns:p14="http://schemas.microsoft.com/office/powerpoint/2010/main" val="1105601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17D04-A3DE-454B-A0D3-29F1F8FCC4DF}"/>
              </a:ext>
            </a:extLst>
          </p:cNvPr>
          <p:cNvSpPr>
            <a:spLocks noGrp="1"/>
          </p:cNvSpPr>
          <p:nvPr>
            <p:ph type="title"/>
          </p:nvPr>
        </p:nvSpPr>
        <p:spPr/>
        <p:txBody>
          <a:bodyPr>
            <a:normAutofit/>
          </a:bodyPr>
          <a:lstStyle/>
          <a:p>
            <a:r>
              <a:rPr lang="en-US" sz="2800" dirty="0"/>
              <a:t>Comparing two contestants for Amazon’s HQ2</a:t>
            </a:r>
          </a:p>
        </p:txBody>
      </p:sp>
      <p:sp>
        <p:nvSpPr>
          <p:cNvPr id="3" name="Text Placeholder 2">
            <a:extLst>
              <a:ext uri="{FF2B5EF4-FFF2-40B4-BE49-F238E27FC236}">
                <a16:creationId xmlns:a16="http://schemas.microsoft.com/office/drawing/2014/main" id="{1C52D204-994D-D042-BCA5-08131A4EB891}"/>
              </a:ext>
            </a:extLst>
          </p:cNvPr>
          <p:cNvSpPr>
            <a:spLocks noGrp="1"/>
          </p:cNvSpPr>
          <p:nvPr>
            <p:ph type="body" idx="1"/>
          </p:nvPr>
        </p:nvSpPr>
        <p:spPr/>
        <p:txBody>
          <a:bodyPr/>
          <a:lstStyle/>
          <a:p>
            <a:r>
              <a:rPr lang="en-US" dirty="0"/>
              <a:t>Long Island City, NY</a:t>
            </a:r>
          </a:p>
        </p:txBody>
      </p:sp>
      <p:pic>
        <p:nvPicPr>
          <p:cNvPr id="19" name="Content Placeholder 18" descr="롱아일랜드시티 - 위키백과, 우리 모두의 백과사전">
            <a:extLst>
              <a:ext uri="{FF2B5EF4-FFF2-40B4-BE49-F238E27FC236}">
                <a16:creationId xmlns:a16="http://schemas.microsoft.com/office/drawing/2014/main" id="{8B44B4F7-C80F-7345-BE21-CF0169849C53}"/>
              </a:ext>
            </a:extLst>
          </p:cNvPr>
          <p:cNvPicPr>
            <a:picLocks noGrp="1" noChangeAspect="1"/>
          </p:cNvPicPr>
          <p:nvPr>
            <p:ph sz="half" idx="2"/>
          </p:nvPr>
        </p:nvPicPr>
        <p:blipFill>
          <a:blip r:embed="rId2">
            <a:extLst>
              <a:ext uri="{837473B0-CC2E-450A-ABE3-18F120FF3D39}">
                <a1611:picAttrSrcUrl xmlns:a1611="http://schemas.microsoft.com/office/drawing/2016/11/main" r:id="rId3"/>
              </a:ext>
            </a:extLst>
          </a:blip>
          <a:stretch>
            <a:fillRect/>
          </a:stretch>
        </p:blipFill>
        <p:spPr>
          <a:xfrm>
            <a:off x="1429280" y="3234795"/>
            <a:ext cx="3821905" cy="2547937"/>
          </a:xfrm>
        </p:spPr>
      </p:pic>
      <p:sp>
        <p:nvSpPr>
          <p:cNvPr id="5" name="Text Placeholder 4">
            <a:extLst>
              <a:ext uri="{FF2B5EF4-FFF2-40B4-BE49-F238E27FC236}">
                <a16:creationId xmlns:a16="http://schemas.microsoft.com/office/drawing/2014/main" id="{9F8BB0D7-80A4-0A46-BA55-1BD49F96B7BD}"/>
              </a:ext>
            </a:extLst>
          </p:cNvPr>
          <p:cNvSpPr>
            <a:spLocks noGrp="1"/>
          </p:cNvSpPr>
          <p:nvPr>
            <p:ph type="body" sz="quarter" idx="3"/>
          </p:nvPr>
        </p:nvSpPr>
        <p:spPr>
          <a:xfrm>
            <a:off x="6443133" y="2667000"/>
            <a:ext cx="4604280" cy="576262"/>
          </a:xfrm>
        </p:spPr>
        <p:txBody>
          <a:bodyPr/>
          <a:lstStyle/>
          <a:p>
            <a:r>
              <a:rPr lang="en-US" dirty="0"/>
              <a:t>Harbourfront East, ON</a:t>
            </a:r>
          </a:p>
        </p:txBody>
      </p:sp>
      <p:pic>
        <p:nvPicPr>
          <p:cNvPr id="16" name="Content Placeholder 15" descr="Harbourfront (Toronto) - Wikipedia">
            <a:extLst>
              <a:ext uri="{FF2B5EF4-FFF2-40B4-BE49-F238E27FC236}">
                <a16:creationId xmlns:a16="http://schemas.microsoft.com/office/drawing/2014/main" id="{0C1E274D-EE25-5D48-8A98-D898E1B3576C}"/>
              </a:ext>
            </a:extLst>
          </p:cNvPr>
          <p:cNvPicPr>
            <a:picLocks noGrp="1" noChangeAspect="1"/>
          </p:cNvPicPr>
          <p:nvPr>
            <p:ph sz="quarter" idx="4"/>
          </p:nvPr>
        </p:nvPicPr>
        <p:blipFill>
          <a:blip r:embed="rId4">
            <a:extLst>
              <a:ext uri="{837473B0-CC2E-450A-ABE3-18F120FF3D39}">
                <a1611:picAttrSrcUrl xmlns:a1611="http://schemas.microsoft.com/office/drawing/2016/11/main" r:id="rId5"/>
              </a:ext>
            </a:extLst>
          </a:blip>
          <a:stretch>
            <a:fillRect/>
          </a:stretch>
        </p:blipFill>
        <p:spPr>
          <a:xfrm>
            <a:off x="6420892" y="3240554"/>
            <a:ext cx="4057638" cy="2542177"/>
          </a:xfrm>
        </p:spPr>
      </p:pic>
      <p:sp>
        <p:nvSpPr>
          <p:cNvPr id="7" name="TextBox 6">
            <a:extLst>
              <a:ext uri="{FF2B5EF4-FFF2-40B4-BE49-F238E27FC236}">
                <a16:creationId xmlns:a16="http://schemas.microsoft.com/office/drawing/2014/main" id="{7AF933A7-C62D-6F40-B5BF-1A160847797D}"/>
              </a:ext>
            </a:extLst>
          </p:cNvPr>
          <p:cNvSpPr txBox="1"/>
          <p:nvPr/>
        </p:nvSpPr>
        <p:spPr>
          <a:xfrm>
            <a:off x="4542817" y="3025302"/>
            <a:ext cx="184731" cy="369332"/>
          </a:xfrm>
          <a:prstGeom prst="rect">
            <a:avLst/>
          </a:prstGeom>
          <a:noFill/>
        </p:spPr>
        <p:txBody>
          <a:bodyPr wrap="none" rtlCol="0">
            <a:spAutoFit/>
          </a:bodyPr>
          <a:lstStyle/>
          <a:p>
            <a:endParaRPr lang="en-US" dirty="0"/>
          </a:p>
        </p:txBody>
      </p:sp>
      <p:sp>
        <p:nvSpPr>
          <p:cNvPr id="17" name="TextBox 16">
            <a:extLst>
              <a:ext uri="{FF2B5EF4-FFF2-40B4-BE49-F238E27FC236}">
                <a16:creationId xmlns:a16="http://schemas.microsoft.com/office/drawing/2014/main" id="{F67C48EB-A0F0-3945-8336-9E5EF73A74FA}"/>
              </a:ext>
            </a:extLst>
          </p:cNvPr>
          <p:cNvSpPr txBox="1"/>
          <p:nvPr/>
        </p:nvSpPr>
        <p:spPr>
          <a:xfrm>
            <a:off x="7187299" y="5713482"/>
            <a:ext cx="2794000" cy="369332"/>
          </a:xfrm>
          <a:prstGeom prst="rect">
            <a:avLst/>
          </a:prstGeom>
          <a:noFill/>
        </p:spPr>
        <p:txBody>
          <a:bodyPr wrap="square" rtlCol="0">
            <a:spAutoFit/>
          </a:bodyPr>
          <a:lstStyle/>
          <a:p>
            <a:r>
              <a:rPr lang="en-US" sz="900" dirty="0">
                <a:hlinkClick r:id="rId5" tooltip="https://en.wikipedia.org/wiki/Harbourfront_(Toronto)"/>
              </a:rPr>
              <a:t>This Photo</a:t>
            </a:r>
            <a:r>
              <a:rPr lang="en-US" sz="900" dirty="0"/>
              <a:t> by Unknown Author is licensed under </a:t>
            </a:r>
            <a:r>
              <a:rPr lang="en-US" sz="900" dirty="0">
                <a:hlinkClick r:id="rId6" tooltip="https://creativecommons.org/licenses/by-sa/3.0/"/>
              </a:rPr>
              <a:t>CC BY-SA</a:t>
            </a:r>
            <a:endParaRPr lang="en-US" sz="900" dirty="0"/>
          </a:p>
        </p:txBody>
      </p:sp>
      <p:sp>
        <p:nvSpPr>
          <p:cNvPr id="20" name="TextBox 19">
            <a:extLst>
              <a:ext uri="{FF2B5EF4-FFF2-40B4-BE49-F238E27FC236}">
                <a16:creationId xmlns:a16="http://schemas.microsoft.com/office/drawing/2014/main" id="{4695BA15-279F-FB4F-9660-801DFF9944F0}"/>
              </a:ext>
            </a:extLst>
          </p:cNvPr>
          <p:cNvSpPr txBox="1"/>
          <p:nvPr/>
        </p:nvSpPr>
        <p:spPr>
          <a:xfrm>
            <a:off x="1429280" y="5782732"/>
            <a:ext cx="3821905" cy="230832"/>
          </a:xfrm>
          <a:prstGeom prst="rect">
            <a:avLst/>
          </a:prstGeom>
          <a:noFill/>
        </p:spPr>
        <p:txBody>
          <a:bodyPr wrap="square" rtlCol="0">
            <a:spAutoFit/>
          </a:bodyPr>
          <a:lstStyle/>
          <a:p>
            <a:r>
              <a:rPr lang="en-US" sz="900" dirty="0">
                <a:hlinkClick r:id="rId3" tooltip="https://ko.wikipedia.org/wiki/%EB%A1%B1%EC%95%84%EC%9D%BC%EB%9E%9C%EB%93%9C%EC%8B%9C%ED%8B%B0"/>
              </a:rPr>
              <a:t>This Photo</a:t>
            </a:r>
            <a:r>
              <a:rPr lang="en-US" sz="900" dirty="0"/>
              <a:t> by Unknown Author is licensed under </a:t>
            </a:r>
            <a:r>
              <a:rPr lang="en-US" sz="900" dirty="0">
                <a:hlinkClick r:id="rId6" tooltip="https://creativecommons.org/licenses/by-sa/3.0/"/>
              </a:rPr>
              <a:t>CC BY-SA</a:t>
            </a:r>
            <a:endParaRPr lang="en-US" sz="900" dirty="0"/>
          </a:p>
        </p:txBody>
      </p:sp>
    </p:spTree>
    <p:extLst>
      <p:ext uri="{BB962C8B-B14F-4D97-AF65-F5344CB8AC3E}">
        <p14:creationId xmlns:p14="http://schemas.microsoft.com/office/powerpoint/2010/main" val="1895426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9F178-8330-FA40-A9CC-26FADF19C63D}"/>
              </a:ext>
            </a:extLst>
          </p:cNvPr>
          <p:cNvSpPr>
            <a:spLocks noGrp="1"/>
          </p:cNvSpPr>
          <p:nvPr>
            <p:ph type="title"/>
          </p:nvPr>
        </p:nvSpPr>
        <p:spPr>
          <a:xfrm>
            <a:off x="1141413" y="609600"/>
            <a:ext cx="9905998" cy="762000"/>
          </a:xfrm>
        </p:spPr>
        <p:txBody>
          <a:bodyPr/>
          <a:lstStyle/>
          <a:p>
            <a:r>
              <a:rPr lang="en-US" dirty="0"/>
              <a:t>Problem statement</a:t>
            </a:r>
          </a:p>
        </p:txBody>
      </p:sp>
      <p:sp>
        <p:nvSpPr>
          <p:cNvPr id="3" name="Content Placeholder 2">
            <a:extLst>
              <a:ext uri="{FF2B5EF4-FFF2-40B4-BE49-F238E27FC236}">
                <a16:creationId xmlns:a16="http://schemas.microsoft.com/office/drawing/2014/main" id="{34E0993B-29DF-ED4D-9D9F-4D289DC91382}"/>
              </a:ext>
            </a:extLst>
          </p:cNvPr>
          <p:cNvSpPr>
            <a:spLocks noGrp="1"/>
          </p:cNvSpPr>
          <p:nvPr>
            <p:ph idx="1"/>
          </p:nvPr>
        </p:nvSpPr>
        <p:spPr>
          <a:xfrm>
            <a:off x="1141413" y="1507525"/>
            <a:ext cx="9905998" cy="4283676"/>
          </a:xfrm>
        </p:spPr>
        <p:txBody>
          <a:bodyPr>
            <a:normAutofit lnSpcReduction="10000"/>
          </a:bodyPr>
          <a:lstStyle/>
          <a:p>
            <a:r>
              <a:rPr lang="en-US" dirty="0"/>
              <a:t>2017 Amazon released a request for proposal for a second Amazon headquarters in which could hire up to 50,000 employees</a:t>
            </a:r>
          </a:p>
          <a:p>
            <a:r>
              <a:rPr lang="en-US" dirty="0"/>
              <a:t>Over 200 cities and municipalities applied. The list was eventually reduced to 20 finalists. Two of which were Toronto (Harbourfront East) and New York (Long Island City).</a:t>
            </a:r>
          </a:p>
          <a:p>
            <a:r>
              <a:rPr lang="en-US" dirty="0"/>
              <a:t>In November 2018 New York and Northern Virginia were selected. </a:t>
            </a:r>
          </a:p>
          <a:p>
            <a:r>
              <a:rPr lang="en-US" dirty="0"/>
              <a:t>Toronto remains a competitive and attractive site for a large technology company’s headquarters.</a:t>
            </a:r>
          </a:p>
          <a:p>
            <a:r>
              <a:rPr lang="en-US" dirty="0"/>
              <a:t>Many factors go into a decision like this, but what similarities are there between the venues in Harbourfront East and Long Island City? Is there potential for investment, and what type, in Harbourfront East ahead of the next potential large corporate investment? </a:t>
            </a:r>
          </a:p>
          <a:p>
            <a:endParaRPr lang="en-US" dirty="0"/>
          </a:p>
        </p:txBody>
      </p:sp>
    </p:spTree>
    <p:extLst>
      <p:ext uri="{BB962C8B-B14F-4D97-AF65-F5344CB8AC3E}">
        <p14:creationId xmlns:p14="http://schemas.microsoft.com/office/powerpoint/2010/main" val="4006625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98650-99FB-8C4A-B7BA-E330ADC0B617}"/>
              </a:ext>
            </a:extLst>
          </p:cNvPr>
          <p:cNvSpPr>
            <a:spLocks noGrp="1"/>
          </p:cNvSpPr>
          <p:nvPr>
            <p:ph type="title"/>
          </p:nvPr>
        </p:nvSpPr>
        <p:spPr>
          <a:xfrm>
            <a:off x="1141413" y="376136"/>
            <a:ext cx="9905998" cy="956553"/>
          </a:xfrm>
        </p:spPr>
        <p:txBody>
          <a:bodyPr/>
          <a:lstStyle/>
          <a:p>
            <a:r>
              <a:rPr lang="en-US" dirty="0">
                <a:effectLst/>
              </a:rPr>
              <a:t>Description of the data </a:t>
            </a:r>
            <a:endParaRPr lang="en-US" dirty="0"/>
          </a:p>
        </p:txBody>
      </p:sp>
      <p:sp>
        <p:nvSpPr>
          <p:cNvPr id="3" name="Content Placeholder 2">
            <a:extLst>
              <a:ext uri="{FF2B5EF4-FFF2-40B4-BE49-F238E27FC236}">
                <a16:creationId xmlns:a16="http://schemas.microsoft.com/office/drawing/2014/main" id="{415226C8-8EAC-DF40-ADDA-282F6283E9BC}"/>
              </a:ext>
            </a:extLst>
          </p:cNvPr>
          <p:cNvSpPr>
            <a:spLocks noGrp="1"/>
          </p:cNvSpPr>
          <p:nvPr>
            <p:ph idx="1"/>
          </p:nvPr>
        </p:nvSpPr>
        <p:spPr>
          <a:xfrm>
            <a:off x="1141413" y="1459149"/>
            <a:ext cx="9905998" cy="4332051"/>
          </a:xfrm>
        </p:spPr>
        <p:txBody>
          <a:bodyPr/>
          <a:lstStyle/>
          <a:p>
            <a:r>
              <a:rPr lang="en-US" dirty="0">
                <a:effectLst/>
              </a:rPr>
              <a:t>The data used for this project will be acquired from Wikipedia, publicly available geospatial data, as well as from </a:t>
            </a:r>
            <a:r>
              <a:rPr lang="en-US" dirty="0" err="1">
                <a:effectLst/>
              </a:rPr>
              <a:t>FourSquare</a:t>
            </a:r>
            <a:r>
              <a:rPr lang="en-US" dirty="0">
                <a:effectLst/>
              </a:rPr>
              <a:t> via their API. </a:t>
            </a:r>
          </a:p>
          <a:p>
            <a:r>
              <a:rPr lang="en-US" dirty="0">
                <a:effectLst/>
              </a:rPr>
              <a:t>First the New York data was assessed to find the specific location parameters for Long Island City. Then the Foursquare API was leveraged to bring in information pertaining to venues within Long Island City. At the end of the assessment the top ranked venue types within Long Island City were ranked utilizing k-mean clustering. </a:t>
            </a:r>
          </a:p>
          <a:p>
            <a:r>
              <a:rPr lang="en-US" dirty="0">
                <a:effectLst/>
              </a:rPr>
              <a:t>The same technique was applied to the Toronto data.</a:t>
            </a:r>
          </a:p>
          <a:p>
            <a:r>
              <a:rPr lang="en-US" dirty="0">
                <a:effectLst/>
              </a:rPr>
              <a:t>Both data sets were combined and k-mean clustering was used to find similarities and patterns</a:t>
            </a:r>
            <a:endParaRPr lang="en-US" dirty="0"/>
          </a:p>
        </p:txBody>
      </p:sp>
    </p:spTree>
    <p:extLst>
      <p:ext uri="{BB962C8B-B14F-4D97-AF65-F5344CB8AC3E}">
        <p14:creationId xmlns:p14="http://schemas.microsoft.com/office/powerpoint/2010/main" val="1704104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9FEDA-5236-414E-BEED-14A73F708539}"/>
              </a:ext>
            </a:extLst>
          </p:cNvPr>
          <p:cNvSpPr>
            <a:spLocks noGrp="1"/>
          </p:cNvSpPr>
          <p:nvPr>
            <p:ph type="title"/>
          </p:nvPr>
        </p:nvSpPr>
        <p:spPr/>
        <p:txBody>
          <a:bodyPr/>
          <a:lstStyle/>
          <a:p>
            <a:r>
              <a:rPr lang="en-US" dirty="0"/>
              <a:t>Long Island City Results</a:t>
            </a:r>
          </a:p>
        </p:txBody>
      </p:sp>
      <p:pic>
        <p:nvPicPr>
          <p:cNvPr id="5" name="Content Placeholder 4">
            <a:extLst>
              <a:ext uri="{FF2B5EF4-FFF2-40B4-BE49-F238E27FC236}">
                <a16:creationId xmlns:a16="http://schemas.microsoft.com/office/drawing/2014/main" id="{823ADBD7-6A28-6446-8455-611AB07EAED2}"/>
              </a:ext>
            </a:extLst>
          </p:cNvPr>
          <p:cNvPicPr>
            <a:picLocks noGrp="1" noChangeAspect="1"/>
          </p:cNvPicPr>
          <p:nvPr>
            <p:ph idx="1"/>
          </p:nvPr>
        </p:nvPicPr>
        <p:blipFill>
          <a:blip r:embed="rId2"/>
          <a:stretch>
            <a:fillRect/>
          </a:stretch>
        </p:blipFill>
        <p:spPr>
          <a:xfrm>
            <a:off x="23665" y="2654723"/>
            <a:ext cx="12144669" cy="1094317"/>
          </a:xfrm>
        </p:spPr>
      </p:pic>
    </p:spTree>
    <p:extLst>
      <p:ext uri="{BB962C8B-B14F-4D97-AF65-F5344CB8AC3E}">
        <p14:creationId xmlns:p14="http://schemas.microsoft.com/office/powerpoint/2010/main" val="3419642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9FEDA-5236-414E-BEED-14A73F708539}"/>
              </a:ext>
            </a:extLst>
          </p:cNvPr>
          <p:cNvSpPr>
            <a:spLocks noGrp="1"/>
          </p:cNvSpPr>
          <p:nvPr>
            <p:ph type="title"/>
          </p:nvPr>
        </p:nvSpPr>
        <p:spPr/>
        <p:txBody>
          <a:bodyPr/>
          <a:lstStyle/>
          <a:p>
            <a:r>
              <a:rPr lang="en-US" dirty="0"/>
              <a:t>Harbourfront East Results</a:t>
            </a:r>
          </a:p>
        </p:txBody>
      </p:sp>
      <p:pic>
        <p:nvPicPr>
          <p:cNvPr id="7" name="Content Placeholder 6">
            <a:extLst>
              <a:ext uri="{FF2B5EF4-FFF2-40B4-BE49-F238E27FC236}">
                <a16:creationId xmlns:a16="http://schemas.microsoft.com/office/drawing/2014/main" id="{7C52FB25-94E9-CD4F-BF0E-CCD995FAD018}"/>
              </a:ext>
            </a:extLst>
          </p:cNvPr>
          <p:cNvPicPr>
            <a:picLocks noGrp="1" noChangeAspect="1"/>
          </p:cNvPicPr>
          <p:nvPr>
            <p:ph idx="1"/>
          </p:nvPr>
        </p:nvPicPr>
        <p:blipFill>
          <a:blip r:embed="rId2"/>
          <a:stretch>
            <a:fillRect/>
          </a:stretch>
        </p:blipFill>
        <p:spPr>
          <a:xfrm>
            <a:off x="117566" y="2834640"/>
            <a:ext cx="12074434" cy="1016285"/>
          </a:xfrm>
        </p:spPr>
      </p:pic>
    </p:spTree>
    <p:extLst>
      <p:ext uri="{BB962C8B-B14F-4D97-AF65-F5344CB8AC3E}">
        <p14:creationId xmlns:p14="http://schemas.microsoft.com/office/powerpoint/2010/main" val="555651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9FEDA-5236-414E-BEED-14A73F708539}"/>
              </a:ext>
            </a:extLst>
          </p:cNvPr>
          <p:cNvSpPr>
            <a:spLocks noGrp="1"/>
          </p:cNvSpPr>
          <p:nvPr>
            <p:ph type="title"/>
          </p:nvPr>
        </p:nvSpPr>
        <p:spPr/>
        <p:txBody>
          <a:bodyPr/>
          <a:lstStyle/>
          <a:p>
            <a:r>
              <a:rPr lang="en-US" dirty="0"/>
              <a:t>Combined Results after k-Mean Clustering</a:t>
            </a:r>
          </a:p>
        </p:txBody>
      </p:sp>
      <p:pic>
        <p:nvPicPr>
          <p:cNvPr id="6" name="Content Placeholder 5">
            <a:extLst>
              <a:ext uri="{FF2B5EF4-FFF2-40B4-BE49-F238E27FC236}">
                <a16:creationId xmlns:a16="http://schemas.microsoft.com/office/drawing/2014/main" id="{10B880AD-DA83-2C47-B9C8-476EFB1DF0ED}"/>
              </a:ext>
            </a:extLst>
          </p:cNvPr>
          <p:cNvPicPr>
            <a:picLocks noGrp="1" noChangeAspect="1"/>
          </p:cNvPicPr>
          <p:nvPr>
            <p:ph idx="1"/>
          </p:nvPr>
        </p:nvPicPr>
        <p:blipFill>
          <a:blip r:embed="rId2"/>
          <a:stretch>
            <a:fillRect/>
          </a:stretch>
        </p:blipFill>
        <p:spPr>
          <a:xfrm>
            <a:off x="76095" y="2880035"/>
            <a:ext cx="12115905" cy="1097930"/>
          </a:xfrm>
        </p:spPr>
      </p:pic>
    </p:spTree>
    <p:extLst>
      <p:ext uri="{BB962C8B-B14F-4D97-AF65-F5344CB8AC3E}">
        <p14:creationId xmlns:p14="http://schemas.microsoft.com/office/powerpoint/2010/main" val="1597143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860D7-79A0-E84E-A4B7-2263CA9C486D}"/>
              </a:ext>
            </a:extLst>
          </p:cNvPr>
          <p:cNvSpPr>
            <a:spLocks noGrp="1"/>
          </p:cNvSpPr>
          <p:nvPr>
            <p:ph type="title"/>
          </p:nvPr>
        </p:nvSpPr>
        <p:spPr>
          <a:xfrm>
            <a:off x="1141413" y="609600"/>
            <a:ext cx="9905998" cy="1140823"/>
          </a:xfrm>
        </p:spPr>
        <p:txBody>
          <a:bodyPr/>
          <a:lstStyle/>
          <a:p>
            <a:r>
              <a:rPr lang="en-US" dirty="0"/>
              <a:t>Results</a:t>
            </a:r>
          </a:p>
        </p:txBody>
      </p:sp>
      <p:sp>
        <p:nvSpPr>
          <p:cNvPr id="3" name="Content Placeholder 2">
            <a:extLst>
              <a:ext uri="{FF2B5EF4-FFF2-40B4-BE49-F238E27FC236}">
                <a16:creationId xmlns:a16="http://schemas.microsoft.com/office/drawing/2014/main" id="{BEDDA02E-FD31-B941-8584-BFE296ABD3C1}"/>
              </a:ext>
            </a:extLst>
          </p:cNvPr>
          <p:cNvSpPr>
            <a:spLocks noGrp="1"/>
          </p:cNvSpPr>
          <p:nvPr>
            <p:ph idx="1"/>
          </p:nvPr>
        </p:nvSpPr>
        <p:spPr>
          <a:xfrm>
            <a:off x="1141413" y="1985555"/>
            <a:ext cx="9905998" cy="3805646"/>
          </a:xfrm>
        </p:spPr>
        <p:txBody>
          <a:bodyPr/>
          <a:lstStyle/>
          <a:p>
            <a:r>
              <a:rPr lang="en-US" dirty="0"/>
              <a:t>The most common venues located within Long Island City are Coffee Shops, Hotels, Pizza places, Cafes, Mexican restaurants, Bars, Donut Shops, Cocktail Bars, Mediterranean Restaurants, and Convenience stores. </a:t>
            </a:r>
          </a:p>
          <a:p>
            <a:endParaRPr lang="en-US" dirty="0"/>
          </a:p>
          <a:p>
            <a:r>
              <a:rPr lang="en-US" dirty="0"/>
              <a:t>The most common venues located within Harbourfront East are Coffee Shops, Hotels, Aquariums, Pizza places, Cafes, Restaurants (general), Breweries, Scenic lookouts, Italian Restaurants, and Sports Bars.</a:t>
            </a:r>
          </a:p>
          <a:p>
            <a:r>
              <a:rPr lang="en-US" dirty="0"/>
              <a:t>Long Island City and Harbourfront East appear to be similar in that they both have a similar concentration of Coffee shops, hotels, Pizza places, and Cafes.</a:t>
            </a:r>
          </a:p>
        </p:txBody>
      </p:sp>
    </p:spTree>
    <p:extLst>
      <p:ext uri="{BB962C8B-B14F-4D97-AF65-F5344CB8AC3E}">
        <p14:creationId xmlns:p14="http://schemas.microsoft.com/office/powerpoint/2010/main" val="3224746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81D70-060D-5440-8B66-3300B6958A49}"/>
              </a:ext>
            </a:extLst>
          </p:cNvPr>
          <p:cNvSpPr>
            <a:spLocks noGrp="1"/>
          </p:cNvSpPr>
          <p:nvPr>
            <p:ph type="title"/>
          </p:nvPr>
        </p:nvSpPr>
        <p:spPr>
          <a:xfrm>
            <a:off x="1141413" y="609600"/>
            <a:ext cx="9905998" cy="971006"/>
          </a:xfrm>
        </p:spPr>
        <p:txBody>
          <a:bodyPr/>
          <a:lstStyle/>
          <a:p>
            <a:r>
              <a:rPr lang="en-US" dirty="0"/>
              <a:t>Discussion</a:t>
            </a:r>
          </a:p>
        </p:txBody>
      </p:sp>
      <p:sp>
        <p:nvSpPr>
          <p:cNvPr id="3" name="Content Placeholder 2">
            <a:extLst>
              <a:ext uri="{FF2B5EF4-FFF2-40B4-BE49-F238E27FC236}">
                <a16:creationId xmlns:a16="http://schemas.microsoft.com/office/drawing/2014/main" id="{1CD3416F-5DEF-C14C-9826-07FB2359F289}"/>
              </a:ext>
            </a:extLst>
          </p:cNvPr>
          <p:cNvSpPr>
            <a:spLocks noGrp="1"/>
          </p:cNvSpPr>
          <p:nvPr>
            <p:ph idx="1"/>
          </p:nvPr>
        </p:nvSpPr>
        <p:spPr>
          <a:xfrm>
            <a:off x="1141413" y="2024743"/>
            <a:ext cx="9905998" cy="3766457"/>
          </a:xfrm>
        </p:spPr>
        <p:txBody>
          <a:bodyPr/>
          <a:lstStyle/>
          <a:p>
            <a:r>
              <a:rPr lang="en-US" dirty="0">
                <a:effectLst/>
              </a:rPr>
              <a:t>It would appear that Long Island City and Harbourfront East are not too dissimilar compared to the venue data we analyzed. </a:t>
            </a:r>
          </a:p>
          <a:p>
            <a:r>
              <a:rPr lang="en-US" dirty="0">
                <a:effectLst/>
              </a:rPr>
              <a:t>The largest difference noted was the prevalence of aquariums and scenic lookouts located within Harbourfront East. These locations by their nature may be very difficult to repurpose or otherwise utilize for retail or hotel space. </a:t>
            </a:r>
          </a:p>
          <a:p>
            <a:r>
              <a:rPr lang="en-US" dirty="0">
                <a:effectLst/>
              </a:rPr>
              <a:t>there were a larger number of unclassified restaurants listed within Harbourfront East. It may be work further investigation to determine what types of restaurants these are and what their varieties may be.</a:t>
            </a:r>
          </a:p>
          <a:p>
            <a:endParaRPr lang="en-US" dirty="0"/>
          </a:p>
        </p:txBody>
      </p:sp>
    </p:spTree>
    <p:extLst>
      <p:ext uri="{BB962C8B-B14F-4D97-AF65-F5344CB8AC3E}">
        <p14:creationId xmlns:p14="http://schemas.microsoft.com/office/powerpoint/2010/main" val="27679963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Mesh</Template>
  <TotalTime>34</TotalTime>
  <Words>623</Words>
  <Application>Microsoft Macintosh PowerPoint</Application>
  <PresentationFormat>Widescreen</PresentationFormat>
  <Paragraphs>34</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Century Gothic</vt:lpstr>
      <vt:lpstr>Mesh</vt:lpstr>
      <vt:lpstr>Battle of the Neighborhoods</vt:lpstr>
      <vt:lpstr>Comparing two contestants for Amazon’s HQ2</vt:lpstr>
      <vt:lpstr>Problem statement</vt:lpstr>
      <vt:lpstr>Description of the data </vt:lpstr>
      <vt:lpstr>Long Island City Results</vt:lpstr>
      <vt:lpstr>Harbourfront East Results</vt:lpstr>
      <vt:lpstr>Combined Results after k-Mean Clustering</vt:lpstr>
      <vt:lpstr>Results</vt:lpstr>
      <vt:lpstr>Discussion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 of the Neighborhoods</dc:title>
  <dc:creator>James Tessier</dc:creator>
  <cp:lastModifiedBy>James Tessier</cp:lastModifiedBy>
  <cp:revision>4</cp:revision>
  <dcterms:created xsi:type="dcterms:W3CDTF">2018-12-16T19:44:02Z</dcterms:created>
  <dcterms:modified xsi:type="dcterms:W3CDTF">2018-12-16T20:18:17Z</dcterms:modified>
</cp:coreProperties>
</file>