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8" r:id="rId11"/>
    <p:sldId id="261" r:id="rId12"/>
    <p:sldId id="262" r:id="rId13"/>
    <p:sldId id="269" r:id="rId14"/>
    <p:sldId id="270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64"/>
    <p:restoredTop sz="96405"/>
  </p:normalViewPr>
  <p:slideViewPr>
    <p:cSldViewPr snapToGrid="0" snapToObjects="1">
      <p:cViewPr varScale="1">
        <p:scale>
          <a:sx n="71" d="100"/>
          <a:sy n="71" d="100"/>
        </p:scale>
        <p:origin x="184" y="1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871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60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947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9616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745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17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91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201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495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757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63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784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88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8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97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9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  <p:sldLayoutId id="2147484087" r:id="rId17"/>
    <p:sldLayoutId id="214748408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eejmahal20/airline-passenger-satisfaction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086A-117C-F74B-8229-22D5ADBBB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Airline Passenger          		Satisfaction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F4E4-7487-174A-9F79-680A25183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factors lead to customer satisfaction for an Airline?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EEC4F1-D6AD-2044-B64C-A7A87009BBBB}"/>
              </a:ext>
            </a:extLst>
          </p:cNvPr>
          <p:cNvSpPr txBox="1">
            <a:spLocks/>
          </p:cNvSpPr>
          <p:nvPr/>
        </p:nvSpPr>
        <p:spPr>
          <a:xfrm rot="21420000">
            <a:off x="1296828" y="4662362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73536-E6F7-2B45-BB1A-4F835484212B}"/>
              </a:ext>
            </a:extLst>
          </p:cNvPr>
          <p:cNvSpPr/>
          <p:nvPr/>
        </p:nvSpPr>
        <p:spPr>
          <a:xfrm rot="21423106">
            <a:off x="4894730" y="4711425"/>
            <a:ext cx="3299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Data Analysis Project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Jose V. Cuan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January 30, 2022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NYC Data Science Academy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7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C1C5-6F54-3243-8C3D-0A909C1A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7853"/>
            <a:ext cx="10396882" cy="1151965"/>
          </a:xfrm>
        </p:spPr>
        <p:txBody>
          <a:bodyPr/>
          <a:lstStyle/>
          <a:p>
            <a:r>
              <a:rPr lang="en-US" dirty="0"/>
              <a:t>DATA analysis: visualization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EF0053-B735-B34E-A18B-09F2E8E6D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55132"/>
              </p:ext>
            </p:extLst>
          </p:nvPr>
        </p:nvGraphicFramePr>
        <p:xfrm>
          <a:off x="3080529" y="1124313"/>
          <a:ext cx="5607423" cy="3501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07423">
                  <a:extLst>
                    <a:ext uri="{9D8B030D-6E8A-4147-A177-3AD203B41FA5}">
                      <a16:colId xmlns:a16="http://schemas.microsoft.com/office/drawing/2014/main" val="3438678462"/>
                    </a:ext>
                  </a:extLst>
                </a:gridCol>
              </a:tblGrid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Arrival Delay in Minutes                Departure Delay in Minutes    0.965481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70228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Ease of Online booking                  Inflight wifi service                 0.715848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446228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Cleanliness                                      Inflight entertainment             0.691735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910725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                                                        Seat comfort                            0.678478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439289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Food and drink                                Cleanliness                              0.657648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160562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Baggage handling                            Inflight service                       0.628944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299651"/>
                  </a:ext>
                </a:extLst>
              </a:tr>
              <a:tr h="183568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Inflight entertainment                      Food and drink                       0.622374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585415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                                                         Seat comfort                           0.610614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720796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Seat comfort                                     Food and drink                      0.574561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059732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On-board service                              Inflight service                       0.550725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92600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Type of Travel                                    Class                                     0.545185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4933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On-board service                                Baggage handling                 0.519252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6194503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Online boarding                                  satisfaction                           0.503447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9248185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Class                                                   satisfaction                            0.494545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268686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Ease of Online booking                      Gate location                         0.458746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956153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Online boarding                                  Inflight wifi service              0.457002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4987576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Flight Distance                                    Class                                     0.451495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992162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Type of Travel                                     satisfaction                           0.448995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887913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Departure/Arrival time convenient      Gate location                        0.444601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8252304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                                                             Ease of Online booking        0.437021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10244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21A7B20-C021-6C45-ADD0-A04A17B45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3755" y="-7439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322A38-C011-BC4C-8A0F-59E00857E6A3}"/>
              </a:ext>
            </a:extLst>
          </p:cNvPr>
          <p:cNvSpPr/>
          <p:nvPr/>
        </p:nvSpPr>
        <p:spPr>
          <a:xfrm>
            <a:off x="1801906" y="4823001"/>
            <a:ext cx="76468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train_APS.corr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Rank_Corr_List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&lt;1].unstack().transpose().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(ascending=False).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drop_duplicates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Rank_Corr_List.head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2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AFD4-99E8-2343-A0E1-6D335FBA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1450"/>
            <a:ext cx="10396882" cy="1151965"/>
          </a:xfrm>
        </p:spPr>
        <p:txBody>
          <a:bodyPr/>
          <a:lstStyle/>
          <a:p>
            <a:r>
              <a:rPr lang="en-US" dirty="0"/>
              <a:t>Data analysis: drop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997AC-F891-A541-B8FC-064B81CFBF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65" y="1483415"/>
            <a:ext cx="8946776" cy="26941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45E87F-8A34-0642-8779-79ACC640F273}"/>
              </a:ext>
            </a:extLst>
          </p:cNvPr>
          <p:cNvSpPr/>
          <p:nvPr/>
        </p:nvSpPr>
        <p:spPr>
          <a:xfrm>
            <a:off x="1129553" y="4410391"/>
            <a:ext cx="9771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train_APS.drop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(['Gender', 'Age', 'Flight Distance', 'Departure/Arrival time convenient', 'Ease of Online booking', 'On-board service', 'Leg room service', 'Inflight service', 'Cleanliness', 'Departure Delay in Minutes', 'Arrival Delay in Minutes'], axis=1,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train_APS.head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9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AF78-70D2-B245-97DB-004A63C1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8" y="291353"/>
            <a:ext cx="10396882" cy="1151965"/>
          </a:xfrm>
        </p:spPr>
        <p:txBody>
          <a:bodyPr/>
          <a:lstStyle/>
          <a:p>
            <a:r>
              <a:rPr lang="en-US" dirty="0"/>
              <a:t>Prediction model: random forest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0AB33EB-8B5B-924D-B80A-BB10993F7C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1" y="1319586"/>
            <a:ext cx="5774834" cy="33115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236CA2A-8C18-0847-8BC9-399A01E66943}"/>
              </a:ext>
            </a:extLst>
          </p:cNvPr>
          <p:cNvSpPr/>
          <p:nvPr/>
        </p:nvSpPr>
        <p:spPr>
          <a:xfrm>
            <a:off x="2531268" y="4812180"/>
            <a:ext cx="79395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train_labels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train_APS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['satisfaction']) #Label or target data</a:t>
            </a: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train_APS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train_APS.drop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('satisfaction', axis = 1) #Remove label from DF, to become feature data.</a:t>
            </a: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train_APS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train_APS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4B056-87F4-DE44-A5CF-FE00A5026EA4}"/>
              </a:ext>
            </a:extLst>
          </p:cNvPr>
          <p:cNvSpPr/>
          <p:nvPr/>
        </p:nvSpPr>
        <p:spPr>
          <a:xfrm>
            <a:off x="6987640" y="1685397"/>
            <a:ext cx="42543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target data, also known as the “label”, is the value we want to predict, in this case, the “satisfaction” of APS.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features are all the variables/columns we select from the correlation heatmap (variables with high correlation).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2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AF78-70D2-B245-97DB-004A63C1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8" y="29135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model: training the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28505-C835-9546-9625-7E878ADA4F89}"/>
              </a:ext>
            </a:extLst>
          </p:cNvPr>
          <p:cNvSpPr/>
          <p:nvPr/>
        </p:nvSpPr>
        <p:spPr>
          <a:xfrm>
            <a:off x="2492189" y="1898320"/>
            <a:ext cx="82116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from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sklearn.model_selection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from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sklearn.ensemble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from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sklearn.metrics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accuracy_score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classification_report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%matplotlib inline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rf.fit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train_APS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train_labels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2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AF78-70D2-B245-97DB-004A63C1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8" y="29135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model: testing the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6EC5F3-8549-FC4C-A21A-2EAFFAC2FA32}"/>
              </a:ext>
            </a:extLst>
          </p:cNvPr>
          <p:cNvSpPr/>
          <p:nvPr/>
        </p:nvSpPr>
        <p:spPr>
          <a:xfrm>
            <a:off x="2277035" y="1470212"/>
            <a:ext cx="76917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test_APS.dropna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(subset = ['Arrival Delay in Minutes'],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test_APS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['satisfaction'].replace(['neutral or dissatisfied', 'satisfied'], [0, 1],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test_APS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['Customer Type'].replace(['disloyal Customer', 'Loyal Customer'], [0, 1],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test_APS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['Type of Travel'].replace(['Personal Travel', 'Business travel'], [0, 1],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test_APS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['Class'].replace(['Eco', 'Eco Plus', 'Business'], [0, 1, 2],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test_APS.drop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(['Gender', 'Age', 'Flight Distance', 'Departure/Arrival time convenient', 'Ease of Online booking', 'On-board service', 'Leg room service', 'Inflight service', 'Cleanliness', 'Departure Delay in Minutes', 'Arrival Delay in Minutes'], axis=1,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['satisfaction']) # Test Label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test_APS.drop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('satisfaction', axis = 1) #Remove label from DF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predictions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rf.predict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#Use RF predict on test data</a:t>
            </a:r>
          </a:p>
          <a:p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0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AF78-70D2-B245-97DB-004A63C1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8" y="147917"/>
            <a:ext cx="10396882" cy="1151965"/>
          </a:xfrm>
        </p:spPr>
        <p:txBody>
          <a:bodyPr/>
          <a:lstStyle/>
          <a:p>
            <a:r>
              <a:rPr lang="en-US" dirty="0"/>
              <a:t>Prediction model: final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08913-E120-434E-AF90-D38BAE3420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0824" y="1299883"/>
            <a:ext cx="7620000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2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AF78-70D2-B245-97DB-004A63C1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8" y="291353"/>
            <a:ext cx="10396882" cy="1151965"/>
          </a:xfrm>
        </p:spPr>
        <p:txBody>
          <a:bodyPr/>
          <a:lstStyle/>
          <a:p>
            <a:r>
              <a:rPr lang="en-US" dirty="0"/>
              <a:t>Prediction model: final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984A3-12E5-4F42-B875-79D27DC89CAB}"/>
              </a:ext>
            </a:extLst>
          </p:cNvPr>
          <p:cNvSpPr/>
          <p:nvPr/>
        </p:nvSpPr>
        <p:spPr>
          <a:xfrm>
            <a:off x="1093694" y="1443318"/>
            <a:ext cx="84626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accuracy_score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test_labels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predictions)</a:t>
            </a: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0.9578264395782644</a:t>
            </a: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matrix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predictions)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matrix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matrix.astype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('float') /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matrix.sum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(axis=1)[:,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np.newaxis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=(16,7))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font_scale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=1.4)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(matrix,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annot_kws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={'size':10},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plt.cm.Greens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linewidths=0.2)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('Predicted label')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('True label')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('Confusion Matrix for Random Forest Model')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1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C941-8BE5-304E-BF91-431E631B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731" y="2532530"/>
            <a:ext cx="4101352" cy="115196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99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58BA-6C37-A547-BCD7-6D9BE1BE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4A83-FE0E-8944-8266-1078ABB7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my Python Data Analysis Project, I decided to use the dataset “Airline Passenger Satisfaction” from Kaggle (</a:t>
            </a:r>
            <a:r>
              <a:rPr lang="en-US" u="sng" dirty="0">
                <a:hlinkClick r:id="rId2"/>
              </a:rPr>
              <a:t>https://www.kaggle.com/teejmahal20/airline-passenger-satisfaction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dataset contains an airline passenger satisfaction (APS) survey (statistical data) which we will use to apply different python commands/techniques learned in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2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82AB-68E6-C64F-AD71-801329D1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AAE4-0E1C-B845-8BB9-2601515E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factors are highly correlated to a satisfied (or dissatisfied) passenger? </a:t>
            </a:r>
          </a:p>
          <a:p>
            <a:pPr lvl="0"/>
            <a:r>
              <a:rPr lang="en-US" dirty="0"/>
              <a:t>Can you predict passenger satisfaction?</a:t>
            </a:r>
          </a:p>
          <a:p>
            <a:r>
              <a:rPr lang="en-US" dirty="0"/>
              <a:t>Which Model can you use to predict APS and Why?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7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3BFF-5992-944E-B6C0-1B0D7E35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BEEB-8D79-E54E-9459-357954CA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missingno</a:t>
            </a:r>
            <a:r>
              <a:rPr lang="en-US" dirty="0"/>
              <a:t> as </a:t>
            </a:r>
            <a:r>
              <a:rPr lang="en-US" dirty="0" err="1"/>
              <a:t>msno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pandas.plotting</a:t>
            </a:r>
            <a:r>
              <a:rPr lang="en-US" dirty="0"/>
              <a:t> import </a:t>
            </a:r>
            <a:r>
              <a:rPr lang="en-US" dirty="0" err="1"/>
              <a:t>scatter_matrix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4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2088-9CB8-0C46-8A3C-356C3656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“APS” </a:t>
            </a:r>
            <a:r>
              <a:rPr lang="en-US" dirty="0" err="1"/>
              <a:t>DataFrame</a:t>
            </a:r>
            <a:r>
              <a:rPr lang="en-US" dirty="0"/>
              <a:t>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09725-7A00-FA4E-8053-BAC157A69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2805"/>
            <a:ext cx="10396538" cy="2873415"/>
          </a:xfrm>
        </p:spPr>
      </p:pic>
    </p:spTree>
    <p:extLst>
      <p:ext uri="{BB962C8B-B14F-4D97-AF65-F5344CB8AC3E}">
        <p14:creationId xmlns:p14="http://schemas.microsoft.com/office/powerpoint/2010/main" val="271851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FB20-2B41-D44E-AA35-CA7BB051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263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Classification: type of Data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57B7-1A96-2149-8583-19F8F4A29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4598"/>
            <a:ext cx="10396883" cy="331118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Categorical: "Gender", "Customer Type", "Type of Travel", "Class" and "Satisfaction". 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Numerical: "Age", "Flight Distance", "Departure Delay" and "Arrival Delay". 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Grade (1-5): Inflight </a:t>
            </a:r>
            <a:r>
              <a:rPr lang="en-US" dirty="0" err="1"/>
              <a:t>wifi</a:t>
            </a:r>
            <a:r>
              <a:rPr lang="en-US" dirty="0"/>
              <a:t> service, Departure/Arrival time convenient, Ease of Online booking, Gate location, Food and drink, Online boarding, Seat comfort, Inflight entertainment, On-board service, Leg room service, Baggage handling, </a:t>
            </a:r>
            <a:r>
              <a:rPr lang="en-US" dirty="0" err="1"/>
              <a:t>Checkin</a:t>
            </a:r>
            <a:r>
              <a:rPr lang="en-US" dirty="0"/>
              <a:t> service, Inflight service, and Cleanliness.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F3070-E926-CF42-BB11-C5CF9D1F7EDE}"/>
              </a:ext>
            </a:extLst>
          </p:cNvPr>
          <p:cNvSpPr/>
          <p:nvPr/>
        </p:nvSpPr>
        <p:spPr>
          <a:xfrm>
            <a:off x="2352147" y="5062333"/>
            <a:ext cx="80289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train_APS.nunique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 Observation of what Type of Data (Categorical or Numerical) is in the Dataset.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6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2310-B944-C94D-93E7-2C5DFF79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1353"/>
            <a:ext cx="10396882" cy="1151965"/>
          </a:xfrm>
        </p:spPr>
        <p:txBody>
          <a:bodyPr/>
          <a:lstStyle/>
          <a:p>
            <a:r>
              <a:rPr lang="en-US" dirty="0"/>
              <a:t>Data preparation: missing values</a:t>
            </a:r>
          </a:p>
        </p:txBody>
      </p:sp>
      <p:pic>
        <p:nvPicPr>
          <p:cNvPr id="4" name="Content Placeholder 3" descr="/var/folders/1y/cny3d1jj32j3d5d0h2z7nx9r0000gn/T/com.microsoft.Word/Content.MSO/CBDB564A.tmp">
            <a:extLst>
              <a:ext uri="{FF2B5EF4-FFF2-40B4-BE49-F238E27FC236}">
                <a16:creationId xmlns:a16="http://schemas.microsoft.com/office/drawing/2014/main" id="{A4D99B68-D4EB-054E-9DA5-444ECBC347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540" y="1228165"/>
            <a:ext cx="7909401" cy="34693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ED9F42-4ACA-6E42-98D4-27F388A93B19}"/>
              </a:ext>
            </a:extLst>
          </p:cNvPr>
          <p:cNvSpPr/>
          <p:nvPr/>
        </p:nvSpPr>
        <p:spPr>
          <a:xfrm>
            <a:off x="2169458" y="4876800"/>
            <a:ext cx="8104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train_APS.isnull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().sum()*100/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train_APS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# Found less than 0.3% missing values on "Arrival Delay"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/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msno.matrix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train_APS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# heatmap to visualize missing data in a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9615-C8C6-5046-B621-717F83DD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65" y="219636"/>
            <a:ext cx="10396882" cy="1151965"/>
          </a:xfrm>
        </p:spPr>
        <p:txBody>
          <a:bodyPr/>
          <a:lstStyle/>
          <a:p>
            <a:r>
              <a:rPr lang="en-US" dirty="0"/>
              <a:t>Data analysis: encoding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043778-2E48-4948-80AF-9550B97E0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573428"/>
              </p:ext>
            </p:extLst>
          </p:nvPr>
        </p:nvGraphicFramePr>
        <p:xfrm>
          <a:off x="542364" y="1246095"/>
          <a:ext cx="5198442" cy="4132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9221">
                  <a:extLst>
                    <a:ext uri="{9D8B030D-6E8A-4147-A177-3AD203B41FA5}">
                      <a16:colId xmlns:a16="http://schemas.microsoft.com/office/drawing/2014/main" val="915318585"/>
                    </a:ext>
                  </a:extLst>
                </a:gridCol>
                <a:gridCol w="2599221">
                  <a:extLst>
                    <a:ext uri="{9D8B030D-6E8A-4147-A177-3AD203B41FA5}">
                      <a16:colId xmlns:a16="http://schemas.microsoft.com/office/drawing/2014/main" val="207076465"/>
                    </a:ext>
                  </a:extLst>
                </a:gridCol>
              </a:tblGrid>
              <a:tr h="256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Variable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Label Encoding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453045"/>
                  </a:ext>
                </a:extLst>
              </a:tr>
              <a:tr h="352377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Gender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 (Male)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340631"/>
                  </a:ext>
                </a:extLst>
              </a:tr>
              <a:tr h="352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 (Female)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1173584"/>
                  </a:ext>
                </a:extLst>
              </a:tr>
              <a:tr h="352377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Customer 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 (Loyal Customer)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072741"/>
                  </a:ext>
                </a:extLst>
              </a:tr>
              <a:tr h="352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 (Disloyal Customer)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498655"/>
                  </a:ext>
                </a:extLst>
              </a:tr>
              <a:tr h="352377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Type of Travel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 (Business travel)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389103"/>
                  </a:ext>
                </a:extLst>
              </a:tr>
              <a:tr h="352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 (Personal travel)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815059"/>
                  </a:ext>
                </a:extLst>
              </a:tr>
              <a:tr h="352377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 (Business)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849903"/>
                  </a:ext>
                </a:extLst>
              </a:tr>
              <a:tr h="352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 (Eco Plus)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111543"/>
                  </a:ext>
                </a:extLst>
              </a:tr>
              <a:tr h="352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 (Eco)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169402"/>
                  </a:ext>
                </a:extLst>
              </a:tr>
              <a:tr h="352377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Satisfaction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 (Satisfied)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833291"/>
                  </a:ext>
                </a:extLst>
              </a:tr>
              <a:tr h="352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 (dissatisfied)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116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846E03-84CB-2747-8786-B6ACF44EB384}"/>
              </a:ext>
            </a:extLst>
          </p:cNvPr>
          <p:cNvSpPr/>
          <p:nvPr/>
        </p:nvSpPr>
        <p:spPr>
          <a:xfrm>
            <a:off x="5740806" y="239806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train_APS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['Gender'].replace(['Female', 'Male'], [0, 1],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train_APS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['Customer Type'].replace(['disloyal Customer', 'Loyal Customer'], [0, 1],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 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train_APS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['Type of Travel'].replace(['Personal Travel', 'Business travel'], [0, 1],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</a:p>
          <a:p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train_APS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['Class'].replace(['Eco', 'Eco Plus', 'Business'], [0, 1, 2],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</a:p>
          <a:p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train_APS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['satisfaction'].replace(['neutral or dissatisfied', 'satisfied'], [0, 1],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4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C1C5-6F54-3243-8C3D-0A909C1A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3360"/>
            <a:ext cx="10396882" cy="1151965"/>
          </a:xfrm>
        </p:spPr>
        <p:txBody>
          <a:bodyPr/>
          <a:lstStyle/>
          <a:p>
            <a:r>
              <a:rPr lang="en-US" dirty="0"/>
              <a:t>DATA analysis: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DD00-96E8-DB4B-9D12-91A86409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/var/folders/1y/cny3d1jj32j3d5d0h2z7nx9r0000gn/T/com.microsoft.Word/Content.MSO/73FC5DBF.tmp">
            <a:extLst>
              <a:ext uri="{FF2B5EF4-FFF2-40B4-BE49-F238E27FC236}">
                <a16:creationId xmlns:a16="http://schemas.microsoft.com/office/drawing/2014/main" id="{2840CA79-579A-1440-AFA6-E7F11A874C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1" y="1192306"/>
            <a:ext cx="59182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4CC7D1-0F8C-E245-966D-A66D096BA7F4}"/>
              </a:ext>
            </a:extLst>
          </p:cNvPr>
          <p:cNvSpPr/>
          <p:nvPr/>
        </p:nvSpPr>
        <p:spPr>
          <a:xfrm>
            <a:off x="6404941" y="256795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sns.heatmap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train_APS.corr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cmap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='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YlGnBu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xticklabels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yticklabels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12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{7909EFF6-D441-164F-9592-04ADC8BFBA79}tf10001077</Template>
  <TotalTime>264</TotalTime>
  <Words>1412</Words>
  <Application>Microsoft Macintosh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Impact</vt:lpstr>
      <vt:lpstr>Times New Roman</vt:lpstr>
      <vt:lpstr>Main Event</vt:lpstr>
      <vt:lpstr> Airline Passenger            Satisfaction </vt:lpstr>
      <vt:lpstr>INTRODUCTION</vt:lpstr>
      <vt:lpstr>RESEARCH QUESTION:</vt:lpstr>
      <vt:lpstr>Python Library </vt:lpstr>
      <vt:lpstr>RAW “APS” DataFrame  </vt:lpstr>
      <vt:lpstr>Dataset Classification: type of Data  </vt:lpstr>
      <vt:lpstr>Data preparation: missing values</vt:lpstr>
      <vt:lpstr>Data analysis: encoding</vt:lpstr>
      <vt:lpstr>DATA analysis: visualization</vt:lpstr>
      <vt:lpstr>DATA analysis: visualization</vt:lpstr>
      <vt:lpstr>Data analysis: drop</vt:lpstr>
      <vt:lpstr>Prediction model: random forest</vt:lpstr>
      <vt:lpstr>Prediction model: training the model</vt:lpstr>
      <vt:lpstr>Prediction model: testing the model</vt:lpstr>
      <vt:lpstr>Prediction model: final results</vt:lpstr>
      <vt:lpstr>Prediction model: final results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Airline Passenger            Satisfaction </dc:title>
  <dc:creator>Jose Cuan</dc:creator>
  <cp:lastModifiedBy>Jose Cuan</cp:lastModifiedBy>
  <cp:revision>11</cp:revision>
  <dcterms:created xsi:type="dcterms:W3CDTF">2022-01-30T05:11:47Z</dcterms:created>
  <dcterms:modified xsi:type="dcterms:W3CDTF">2022-01-30T19:43:53Z</dcterms:modified>
</cp:coreProperties>
</file>