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9.xml" ContentType="application/vnd.openxmlformats-officedocument.themeOverrid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10.xml" ContentType="application/vnd.openxmlformats-officedocument.themeOverrid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1.xml" ContentType="application/vnd.openxmlformats-officedocument.themeOverrid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2.xml" ContentType="application/vnd.openxmlformats-officedocument.themeOverrid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3.xml" ContentType="application/vnd.openxmlformats-officedocument.themeOverrid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4.xml" ContentType="application/vnd.openxmlformats-officedocument.themeOverrid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5.xml" ContentType="application/vnd.openxmlformats-officedocument.themeOverrid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6.xml" ContentType="application/vnd.openxmlformats-officedocument.themeOverrid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7.xml" ContentType="application/vnd.openxmlformats-officedocument.themeOverrid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8.xml" ContentType="application/vnd.openxmlformats-officedocument.themeOverr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9.xml" ContentType="application/vnd.openxmlformats-officedocument.themeOverr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20.xml" ContentType="application/vnd.openxmlformats-officedocument.themeOverrid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1.xml" ContentType="application/vnd.openxmlformats-officedocument.themeOverrid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2.xml" ContentType="application/vnd.openxmlformats-officedocument.themeOverrid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23.xml" ContentType="application/vnd.openxmlformats-officedocument.themeOverride+xml"/>
  <Override PartName="/ppt/charts/chart26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2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25.xml" ContentType="application/vnd.openxmlformats-officedocument.themeOverride+xml"/>
  <Override PartName="/ppt/notesSlides/notesSlide7.xml" ContentType="application/vnd.openxmlformats-officedocument.presentationml.notesSlide+xml"/>
  <Override PartName="/ppt/charts/chart28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26.xml" ContentType="application/vnd.openxmlformats-officedocument.themeOverride+xml"/>
  <Override PartName="/ppt/charts/chart29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7.xml" ContentType="application/vnd.openxmlformats-officedocument.themeOverride+xml"/>
  <Override PartName="/ppt/charts/chart30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28.xml" ContentType="application/vnd.openxmlformats-officedocument.themeOverride+xml"/>
  <Override PartName="/ppt/charts/chart3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29.xml" ContentType="application/vnd.openxmlformats-officedocument.themeOverride+xml"/>
  <Override PartName="/ppt/notesSlides/notesSlide8.xml" ContentType="application/vnd.openxmlformats-officedocument.presentationml.notesSlide+xml"/>
  <Override PartName="/ppt/charts/chart3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30.xml" ContentType="application/vnd.openxmlformats-officedocument.themeOverride+xml"/>
  <Override PartName="/ppt/charts/chart3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31.xml" ContentType="application/vnd.openxmlformats-officedocument.themeOverride+xml"/>
  <Override PartName="/ppt/notesSlides/notesSlide9.xml" ContentType="application/vnd.openxmlformats-officedocument.presentationml.notesSlide+xml"/>
  <Override PartName="/ppt/charts/chart3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32.xml" ContentType="application/vnd.openxmlformats-officedocument.themeOverride+xml"/>
  <Override PartName="/ppt/charts/chart35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33.xml" ContentType="application/vnd.openxmlformats-officedocument.themeOverride+xml"/>
  <Override PartName="/ppt/charts/chart36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3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5"/>
    <p:sldMasterId id="2147483732" r:id="rId6"/>
  </p:sldMasterIdLst>
  <p:notesMasterIdLst>
    <p:notesMasterId r:id="rId68"/>
  </p:notesMasterIdLst>
  <p:handoutMasterIdLst>
    <p:handoutMasterId r:id="rId69"/>
  </p:handoutMasterIdLst>
  <p:sldIdLst>
    <p:sldId id="404" r:id="rId7"/>
    <p:sldId id="338" r:id="rId8"/>
    <p:sldId id="339" r:id="rId9"/>
    <p:sldId id="373" r:id="rId10"/>
    <p:sldId id="340" r:id="rId11"/>
    <p:sldId id="341" r:id="rId12"/>
    <p:sldId id="342" r:id="rId13"/>
    <p:sldId id="343" r:id="rId14"/>
    <p:sldId id="344" r:id="rId15"/>
    <p:sldId id="409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77" r:id="rId24"/>
    <p:sldId id="410" r:id="rId25"/>
    <p:sldId id="391" r:id="rId26"/>
    <p:sldId id="411" r:id="rId27"/>
    <p:sldId id="371" r:id="rId28"/>
    <p:sldId id="412" r:id="rId29"/>
    <p:sldId id="348" r:id="rId30"/>
    <p:sldId id="413" r:id="rId31"/>
    <p:sldId id="393" r:id="rId32"/>
    <p:sldId id="394" r:id="rId33"/>
    <p:sldId id="406" r:id="rId34"/>
    <p:sldId id="405" r:id="rId35"/>
    <p:sldId id="352" r:id="rId36"/>
    <p:sldId id="372" r:id="rId37"/>
    <p:sldId id="378" r:id="rId38"/>
    <p:sldId id="379" r:id="rId39"/>
    <p:sldId id="375" r:id="rId40"/>
    <p:sldId id="355" r:id="rId41"/>
    <p:sldId id="381" r:id="rId42"/>
    <p:sldId id="357" r:id="rId43"/>
    <p:sldId id="414" r:id="rId44"/>
    <p:sldId id="358" r:id="rId45"/>
    <p:sldId id="359" r:id="rId46"/>
    <p:sldId id="395" r:id="rId47"/>
    <p:sldId id="396" r:id="rId48"/>
    <p:sldId id="397" r:id="rId49"/>
    <p:sldId id="398" r:id="rId50"/>
    <p:sldId id="399" r:id="rId51"/>
    <p:sldId id="400" r:id="rId52"/>
    <p:sldId id="407" r:id="rId53"/>
    <p:sldId id="408" r:id="rId54"/>
    <p:sldId id="401" r:id="rId55"/>
    <p:sldId id="415" r:id="rId56"/>
    <p:sldId id="362" r:id="rId57"/>
    <p:sldId id="363" r:id="rId58"/>
    <p:sldId id="364" r:id="rId59"/>
    <p:sldId id="365" r:id="rId60"/>
    <p:sldId id="366" r:id="rId61"/>
    <p:sldId id="416" r:id="rId62"/>
    <p:sldId id="367" r:id="rId63"/>
    <p:sldId id="368" r:id="rId64"/>
    <p:sldId id="369" r:id="rId65"/>
    <p:sldId id="370" r:id="rId66"/>
    <p:sldId id="382" r:id="rId67"/>
  </p:sldIdLst>
  <p:sldSz cx="12192000" cy="6858000"/>
  <p:notesSz cx="70104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rdo Alfredo Rodriguez Squeo" initials="GARS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FF00"/>
    <a:srgbClr val="FF0000"/>
    <a:srgbClr val="1409E9"/>
    <a:srgbClr val="FF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844" autoAdjust="0"/>
  </p:normalViewPr>
  <p:slideViewPr>
    <p:cSldViewPr>
      <p:cViewPr varScale="1">
        <p:scale>
          <a:sx n="54" d="100"/>
          <a:sy n="54" d="100"/>
        </p:scale>
        <p:origin x="113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riabohte\Desktop\FILOSOFIA\Gr&#225;fico%20en%20Microsoft%20PowerPoint.xlsx" TargetMode="External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riabohte\Desktop\FILOSOFIA\Gr&#225;fico%20en%20Microsoft%20PowerPoint.xlsx" TargetMode="External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8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9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0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1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2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3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4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riabohte\Desktop\FILOSOFIA\Gr&#225;fico%20en%20Microsoft%20PowerPoint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bohte\Desktop\FILOSOFIA\Gr&#225;fico%20en%20Microsoft%20PowerPo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bohte\Desktop\FILOSOFIA\Gr&#225;fico%20en%20Microsoft%20PowerPo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mariabohte\Desktop\FILOSOFIA\Gr&#225;fico%20en%20Microsoft%20PowerPoi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'Registros de interés'!$K$4</c:f>
              <c:strCache>
                <c:ptCount val="1"/>
                <c:pt idx="0">
                  <c:v>Periodo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1983256069191E-2"/>
                  <c:y val="-3.219632440402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BB4-4AC6-AB50-26A5D3874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'Registros de interés'!$J$5:$J$9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'Registros de interés'!$K$5:$K$9</c:f>
              <c:numCache>
                <c:formatCode>General</c:formatCode>
                <c:ptCount val="5"/>
                <c:pt idx="0">
                  <c:v>85</c:v>
                </c:pt>
                <c:pt idx="1">
                  <c:v>410</c:v>
                </c:pt>
                <c:pt idx="2">
                  <c:v>272</c:v>
                </c:pt>
                <c:pt idx="3">
                  <c:v>229</c:v>
                </c:pt>
                <c:pt idx="4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B4-4AC6-AB50-26A5D38740EF}"/>
            </c:ext>
          </c:extLst>
        </c:ser>
        <c:ser>
          <c:idx val="1"/>
          <c:order val="1"/>
          <c:tx>
            <c:strRef>
              <c:f>'Registros de interés'!$L$4</c:f>
              <c:strCache>
                <c:ptCount val="1"/>
                <c:pt idx="0">
                  <c:v>Periodo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500884581847809E-2"/>
                  <c:y val="2.93990690365534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B4-4AC6-AB50-26A5D38740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'Registros de interés'!$J$5:$J$9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'Registros de interés'!$L$5:$L$9</c:f>
              <c:numCache>
                <c:formatCode>General</c:formatCode>
                <c:ptCount val="5"/>
                <c:pt idx="0">
                  <c:v>71</c:v>
                </c:pt>
                <c:pt idx="1">
                  <c:v>96</c:v>
                </c:pt>
                <c:pt idx="2">
                  <c:v>48</c:v>
                </c:pt>
                <c:pt idx="3">
                  <c:v>86</c:v>
                </c:pt>
                <c:pt idx="4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B4-4AC6-AB50-26A5D38740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500264528"/>
        <c:axId val="-500267792"/>
      </c:lineChart>
      <c:catAx>
        <c:axId val="-50026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00267792"/>
        <c:crosses val="autoZero"/>
        <c:auto val="1"/>
        <c:lblAlgn val="ctr"/>
        <c:lblOffset val="100"/>
        <c:noMultiLvlLbl val="0"/>
      </c:catAx>
      <c:valAx>
        <c:axId val="-50026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0026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filosofia!$M$74</c:f>
              <c:strCache>
                <c:ptCount val="1"/>
                <c:pt idx="0">
                  <c:v>I. Selectividad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7A-464D-941B-A2B10CD750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filosofia!$N$73:$R$73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filosofia!$N$74:$R$74</c:f>
              <c:numCache>
                <c:formatCode>0%</c:formatCode>
                <c:ptCount val="5"/>
                <c:pt idx="0">
                  <c:v>0.8</c:v>
                </c:pt>
                <c:pt idx="1">
                  <c:v>0.33333333333333331</c:v>
                </c:pt>
                <c:pt idx="2">
                  <c:v>0.2</c:v>
                </c:pt>
                <c:pt idx="3">
                  <c:v>0.25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7A-464D-941B-A2B10CD750DC}"/>
            </c:ext>
          </c:extLst>
        </c:ser>
        <c:ser>
          <c:idx val="1"/>
          <c:order val="1"/>
          <c:tx>
            <c:strRef>
              <c:f>filosofia!$M$75</c:f>
              <c:strCache>
                <c:ptCount val="1"/>
                <c:pt idx="0">
                  <c:v>I. de Absorción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7A-464D-941B-A2B10CD750D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7A-464D-941B-A2B10CD750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filosofia!$N$73:$R$73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filosofia!$N$75:$R$75</c:f>
              <c:numCache>
                <c:formatCode>0%</c:formatCode>
                <c:ptCount val="5"/>
                <c:pt idx="0">
                  <c:v>0.375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7A-464D-941B-A2B10CD750DC}"/>
            </c:ext>
          </c:extLst>
        </c:ser>
        <c:ser>
          <c:idx val="2"/>
          <c:order val="2"/>
          <c:tx>
            <c:strRef>
              <c:f>filosofia!$M$76</c:f>
              <c:strCache>
                <c:ptCount val="1"/>
                <c:pt idx="0">
                  <c:v>I. de Vinculación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7A-464D-941B-A2B10CD750D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7A-464D-941B-A2B10CD750DC}"/>
                </c:ext>
              </c:extLst>
            </c:dLbl>
            <c:dLbl>
              <c:idx val="3"/>
              <c:layout>
                <c:manualLayout>
                  <c:x val="1.2799558163283561E-2"/>
                  <c:y val="5.648457359595224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7A-464D-941B-A2B10CD750D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7A-464D-941B-A2B10CD750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filosofia!$N$73:$R$73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filosofia!$N$76:$R$76</c:f>
              <c:numCache>
                <c:formatCode>0%</c:formatCode>
                <c:ptCount val="5"/>
                <c:pt idx="0">
                  <c:v>0</c:v>
                </c:pt>
                <c:pt idx="1">
                  <c:v>0.77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37A-464D-941B-A2B10CD75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665283264"/>
        <c:axId val="-665280544"/>
      </c:barChart>
      <c:catAx>
        <c:axId val="-66528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0544"/>
        <c:crosses val="autoZero"/>
        <c:auto val="1"/>
        <c:lblAlgn val="ctr"/>
        <c:lblOffset val="100"/>
        <c:noMultiLvlLbl val="0"/>
      </c:catAx>
      <c:valAx>
        <c:axId val="-66528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ICFES!$B$6</c:f>
              <c:strCache>
                <c:ptCount val="1"/>
                <c:pt idx="0">
                  <c:v>Periodo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ICFES!$A$8:$A$11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ICFES!$B$8:$B$11</c:f>
              <c:numCache>
                <c:formatCode>General</c:formatCode>
                <c:ptCount val="4"/>
                <c:pt idx="0">
                  <c:v>343</c:v>
                </c:pt>
                <c:pt idx="1">
                  <c:v>340</c:v>
                </c:pt>
                <c:pt idx="2">
                  <c:v>359</c:v>
                </c:pt>
                <c:pt idx="3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8-4D9E-B1A9-C7BD45EA380A}"/>
            </c:ext>
          </c:extLst>
        </c:ser>
        <c:ser>
          <c:idx val="1"/>
          <c:order val="1"/>
          <c:tx>
            <c:strRef>
              <c:f>ICFES!$C$6</c:f>
              <c:strCache>
                <c:ptCount val="1"/>
                <c:pt idx="0">
                  <c:v>Periodo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ICFES!$A$8:$A$11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ICFES!$C$8:$C$11</c:f>
              <c:numCache>
                <c:formatCode>General</c:formatCode>
                <c:ptCount val="4"/>
                <c:pt idx="0">
                  <c:v>327</c:v>
                </c:pt>
                <c:pt idx="1">
                  <c:v>334</c:v>
                </c:pt>
                <c:pt idx="2">
                  <c:v>358</c:v>
                </c:pt>
                <c:pt idx="3">
                  <c:v>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78-4D9E-B1A9-C7BD45EA38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665282720"/>
        <c:axId val="-665282176"/>
      </c:barChart>
      <c:catAx>
        <c:axId val="-66528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2176"/>
        <c:crosses val="autoZero"/>
        <c:auto val="1"/>
        <c:lblAlgn val="ctr"/>
        <c:lblOffset val="100"/>
        <c:noMultiLvlLbl val="0"/>
      </c:catAx>
      <c:valAx>
        <c:axId val="-66528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ICFES!$B$16</c:f>
              <c:strCache>
                <c:ptCount val="1"/>
                <c:pt idx="0">
                  <c:v>Puntaje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45-48A5-8992-D96200D4D19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45-48A5-8992-D96200D4D1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ICFES!$A$17:$A$20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ICFES!$B$17:$B$20</c:f>
              <c:numCache>
                <c:formatCode>General</c:formatCode>
                <c:ptCount val="4"/>
                <c:pt idx="0">
                  <c:v>343</c:v>
                </c:pt>
                <c:pt idx="1">
                  <c:v>0</c:v>
                </c:pt>
                <c:pt idx="2">
                  <c:v>350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45-48A5-8992-D96200D4D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665281632"/>
        <c:axId val="-6652783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ICFES!$B$16:$B$20</c15:sqref>
                        </c15:formulaRef>
                      </c:ext>
                    </c:extLst>
                    <c:strCache>
                      <c:ptCount val="5"/>
                      <c:pt idx="0">
                        <c:v>Puntaje</c:v>
                      </c:pt>
                      <c:pt idx="1">
                        <c:v>343</c:v>
                      </c:pt>
                      <c:pt idx="2">
                        <c:v>0</c:v>
                      </c:pt>
                      <c:pt idx="3">
                        <c:v>350</c:v>
                      </c:pt>
                      <c:pt idx="4">
                        <c:v>0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ICFES!$A$17:$A$20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ICFES!$A$17:$A$20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45-48A5-8992-D96200D4D197}"/>
                  </c:ext>
                </c:extLst>
              </c15:ser>
            </c15:filteredBarSeries>
          </c:ext>
        </c:extLst>
      </c:barChart>
      <c:catAx>
        <c:axId val="-66528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78368"/>
        <c:crosses val="autoZero"/>
        <c:auto val="1"/>
        <c:lblAlgn val="ctr"/>
        <c:lblOffset val="100"/>
        <c:noMultiLvlLbl val="0"/>
      </c:catAx>
      <c:valAx>
        <c:axId val="-66527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ICFES!$F$39</c:f>
              <c:strCache>
                <c:ptCount val="1"/>
                <c:pt idx="0">
                  <c:v>Menos de 280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ICFES!$G$39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6-4E70-9461-D2E607E35516}"/>
            </c:ext>
          </c:extLst>
        </c:ser>
        <c:ser>
          <c:idx val="1"/>
          <c:order val="1"/>
          <c:tx>
            <c:strRef>
              <c:f>ICFES!$F$40</c:f>
              <c:strCache>
                <c:ptCount val="1"/>
                <c:pt idx="0">
                  <c:v>280-299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ICFES!$G$40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16-4E70-9461-D2E607E35516}"/>
            </c:ext>
          </c:extLst>
        </c:ser>
        <c:ser>
          <c:idx val="2"/>
          <c:order val="2"/>
          <c:tx>
            <c:strRef>
              <c:f>ICFES!$F$41</c:f>
              <c:strCache>
                <c:ptCount val="1"/>
                <c:pt idx="0">
                  <c:v>300-320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ICFES!$G$41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16-4E70-9461-D2E607E35516}"/>
            </c:ext>
          </c:extLst>
        </c:ser>
        <c:ser>
          <c:idx val="3"/>
          <c:order val="3"/>
          <c:tx>
            <c:strRef>
              <c:f>ICFES!$F$42</c:f>
              <c:strCache>
                <c:ptCount val="1"/>
                <c:pt idx="0">
                  <c:v>321-340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16-4E70-9461-D2E607E35516}"/>
            </c:ext>
          </c:extLst>
        </c:ser>
        <c:ser>
          <c:idx val="4"/>
          <c:order val="4"/>
          <c:tx>
            <c:strRef>
              <c:f>ICFES!$F$43</c:f>
              <c:strCache>
                <c:ptCount val="1"/>
                <c:pt idx="0">
                  <c:v>341-360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ICFES!$G$43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16-4E70-9461-D2E607E35516}"/>
            </c:ext>
          </c:extLst>
        </c:ser>
        <c:ser>
          <c:idx val="5"/>
          <c:order val="5"/>
          <c:tx>
            <c:strRef>
              <c:f>ICFES!$F$44</c:f>
              <c:strCache>
                <c:ptCount val="1"/>
                <c:pt idx="0">
                  <c:v>361-380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ICFES!$G$44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16-4E70-9461-D2E607E35516}"/>
            </c:ext>
          </c:extLst>
        </c:ser>
        <c:ser>
          <c:idx val="6"/>
          <c:order val="6"/>
          <c:tx>
            <c:strRef>
              <c:f>ICFES!$F$45</c:f>
              <c:strCache>
                <c:ptCount val="1"/>
                <c:pt idx="0">
                  <c:v>381-400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ICFES!$G$45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16-4E70-9461-D2E607E35516}"/>
            </c:ext>
          </c:extLst>
        </c:ser>
        <c:ser>
          <c:idx val="7"/>
          <c:order val="7"/>
          <c:tx>
            <c:strRef>
              <c:f>ICFES!$F$46</c:f>
              <c:strCache>
                <c:ptCount val="1"/>
                <c:pt idx="0">
                  <c:v>Mayor a 401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ICFES!$G$38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ICFES!$G$46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16-4E70-9461-D2E607E355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665280000"/>
        <c:axId val="-665291424"/>
      </c:barChart>
      <c:catAx>
        <c:axId val="-665280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65291424"/>
        <c:crosses val="autoZero"/>
        <c:auto val="1"/>
        <c:lblAlgn val="ctr"/>
        <c:lblOffset val="100"/>
        <c:noMultiLvlLbl val="0"/>
      </c:catAx>
      <c:valAx>
        <c:axId val="-665291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59273840769904"/>
          <c:y val="3.1643860208080292E-2"/>
          <c:w val="0.84596281714785648"/>
          <c:h val="0.826077639535579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ICFES!$F$36</c:f>
              <c:strCache>
                <c:ptCount val="1"/>
                <c:pt idx="0">
                  <c:v>Menos de 280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ICFES!$G$36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6E-4083-9054-525D04F6F8A7}"/>
            </c:ext>
          </c:extLst>
        </c:ser>
        <c:ser>
          <c:idx val="1"/>
          <c:order val="1"/>
          <c:tx>
            <c:strRef>
              <c:f>ICFES!$F$37</c:f>
              <c:strCache>
                <c:ptCount val="1"/>
                <c:pt idx="0">
                  <c:v>280-299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ICFES!$G$37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6E-4083-9054-525D04F6F8A7}"/>
            </c:ext>
          </c:extLst>
        </c:ser>
        <c:ser>
          <c:idx val="2"/>
          <c:order val="2"/>
          <c:tx>
            <c:strRef>
              <c:f>ICFES!$F$38</c:f>
              <c:strCache>
                <c:ptCount val="1"/>
                <c:pt idx="0">
                  <c:v>300-320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ICFES!$G$38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6E-4083-9054-525D04F6F8A7}"/>
            </c:ext>
          </c:extLst>
        </c:ser>
        <c:ser>
          <c:idx val="3"/>
          <c:order val="3"/>
          <c:tx>
            <c:strRef>
              <c:f>ICFES!$F$39</c:f>
              <c:strCache>
                <c:ptCount val="1"/>
                <c:pt idx="0">
                  <c:v>321-340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ICFES!$G$39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6E-4083-9054-525D04F6F8A7}"/>
            </c:ext>
          </c:extLst>
        </c:ser>
        <c:ser>
          <c:idx val="4"/>
          <c:order val="4"/>
          <c:tx>
            <c:strRef>
              <c:f>ICFES!$F$40</c:f>
              <c:strCache>
                <c:ptCount val="1"/>
                <c:pt idx="0">
                  <c:v>341-360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ICFES!$G$40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6E-4083-9054-525D04F6F8A7}"/>
            </c:ext>
          </c:extLst>
        </c:ser>
        <c:ser>
          <c:idx val="5"/>
          <c:order val="5"/>
          <c:tx>
            <c:strRef>
              <c:f>ICFES!$F$41</c:f>
              <c:strCache>
                <c:ptCount val="1"/>
                <c:pt idx="0">
                  <c:v>361-380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ICFES!$G$41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6E-4083-9054-525D04F6F8A7}"/>
            </c:ext>
          </c:extLst>
        </c:ser>
        <c:ser>
          <c:idx val="6"/>
          <c:order val="6"/>
          <c:tx>
            <c:strRef>
              <c:f>ICFES!$F$42</c:f>
              <c:strCache>
                <c:ptCount val="1"/>
                <c:pt idx="0">
                  <c:v>381-400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ICFES!$G$42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6E-4083-9054-525D04F6F8A7}"/>
            </c:ext>
          </c:extLst>
        </c:ser>
        <c:ser>
          <c:idx val="7"/>
          <c:order val="7"/>
          <c:tx>
            <c:strRef>
              <c:f>ICFES!$F$43</c:f>
              <c:strCache>
                <c:ptCount val="1"/>
                <c:pt idx="0">
                  <c:v>Mayor a 401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ICFES!$G$35</c:f>
              <c:strCache>
                <c:ptCount val="1"/>
                <c:pt idx="0">
                  <c:v>%</c:v>
                </c:pt>
              </c:strCache>
            </c:strRef>
          </c:cat>
          <c:val>
            <c:numRef>
              <c:f>ICFES!$G$43</c:f>
              <c:numCache>
                <c:formatCode>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66E-4083-9054-525D04F6F8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707603472"/>
        <c:axId val="-707602928"/>
      </c:barChart>
      <c:catAx>
        <c:axId val="-707603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707602928"/>
        <c:crosses val="autoZero"/>
        <c:auto val="1"/>
        <c:lblAlgn val="ctr"/>
        <c:lblOffset val="100"/>
        <c:noMultiLvlLbl val="0"/>
      </c:catAx>
      <c:valAx>
        <c:axId val="-7076029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60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ICFES!$B$47</c:f>
              <c:strCache>
                <c:ptCount val="1"/>
                <c:pt idx="0">
                  <c:v>Universidad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ICFES!$A$48:$A$50</c:f>
              <c:strCache>
                <c:ptCount val="3"/>
                <c:pt idx="0">
                  <c:v>General</c:v>
                </c:pt>
                <c:pt idx="1">
                  <c:v>Tradicional</c:v>
                </c:pt>
                <c:pt idx="2">
                  <c:v>Pilos</c:v>
                </c:pt>
              </c:strCache>
            </c:strRef>
          </c:cat>
          <c:val>
            <c:numRef>
              <c:f>ICFES!$B$48:$B$50</c:f>
              <c:numCache>
                <c:formatCode>General</c:formatCode>
                <c:ptCount val="3"/>
                <c:pt idx="0">
                  <c:v>335</c:v>
                </c:pt>
                <c:pt idx="1">
                  <c:v>334</c:v>
                </c:pt>
                <c:pt idx="2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3-40EF-AE6F-FB04E68325A4}"/>
            </c:ext>
          </c:extLst>
        </c:ser>
        <c:ser>
          <c:idx val="1"/>
          <c:order val="1"/>
          <c:tx>
            <c:strRef>
              <c:f>ICFES!$C$47</c:f>
              <c:strCache>
                <c:ptCount val="1"/>
                <c:pt idx="0">
                  <c:v>Filosofía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ICFES!$A$48:$A$50</c:f>
              <c:strCache>
                <c:ptCount val="3"/>
                <c:pt idx="0">
                  <c:v>General</c:v>
                </c:pt>
                <c:pt idx="1">
                  <c:v>Tradicional</c:v>
                </c:pt>
                <c:pt idx="2">
                  <c:v>Pilos</c:v>
                </c:pt>
              </c:strCache>
            </c:strRef>
          </c:cat>
          <c:val>
            <c:numRef>
              <c:f>ICFES!$C$48:$C$50</c:f>
              <c:numCache>
                <c:formatCode>General</c:formatCode>
                <c:ptCount val="3"/>
                <c:pt idx="0">
                  <c:v>347</c:v>
                </c:pt>
                <c:pt idx="1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63-40EF-AE6F-FB04E68325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07595312"/>
        <c:axId val="-707602384"/>
      </c:barChart>
      <c:catAx>
        <c:axId val="-70759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602384"/>
        <c:crosses val="autoZero"/>
        <c:auto val="1"/>
        <c:lblAlgn val="ctr"/>
        <c:lblOffset val="100"/>
        <c:noMultiLvlLbl val="0"/>
      </c:catAx>
      <c:valAx>
        <c:axId val="-70760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59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ICFES!$B$53</c:f>
              <c:strCache>
                <c:ptCount val="1"/>
                <c:pt idx="0">
                  <c:v>Universidad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ICFES!$A$54:$A$55</c:f>
              <c:strCache>
                <c:ptCount val="2"/>
                <c:pt idx="0">
                  <c:v>General</c:v>
                </c:pt>
                <c:pt idx="1">
                  <c:v>Tradicional</c:v>
                </c:pt>
              </c:strCache>
            </c:strRef>
          </c:cat>
          <c:val>
            <c:numRef>
              <c:f>ICFES!$B$54:$B$55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E6E4-4E53-AEE9-DDB1FC9F4CA8}"/>
            </c:ext>
          </c:extLst>
        </c:ser>
        <c:ser>
          <c:idx val="1"/>
          <c:order val="1"/>
          <c:tx>
            <c:strRef>
              <c:f>ICFES!$C$53</c:f>
              <c:strCache>
                <c:ptCount val="1"/>
                <c:pt idx="0">
                  <c:v>Filosofía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ICFES!$A$54:$A$55</c:f>
              <c:strCache>
                <c:ptCount val="2"/>
                <c:pt idx="0">
                  <c:v>General</c:v>
                </c:pt>
                <c:pt idx="1">
                  <c:v>Tradicional</c:v>
                </c:pt>
              </c:strCache>
            </c:strRef>
          </c:cat>
          <c:val>
            <c:numRef>
              <c:f>ICFES!$C$54:$C$55</c:f>
              <c:numCache>
                <c:formatCode>General</c:formatCode>
                <c:ptCount val="2"/>
                <c:pt idx="0">
                  <c:v>344</c:v>
                </c:pt>
                <c:pt idx="1">
                  <c:v>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4-4E53-AEE9-DDB1FC9F4C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00263440"/>
        <c:axId val="-500265616"/>
      </c:barChart>
      <c:catAx>
        <c:axId val="-50026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00265616"/>
        <c:crosses val="autoZero"/>
        <c:auto val="1"/>
        <c:lblAlgn val="ctr"/>
        <c:lblOffset val="100"/>
        <c:noMultiLvlLbl val="0"/>
      </c:catAx>
      <c:valAx>
        <c:axId val="-50026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0026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ICFES!$B$59</c:f>
              <c:strCache>
                <c:ptCount val="1"/>
                <c:pt idx="0">
                  <c:v>Universidad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ICFES!$A$60:$A$64</c:f>
              <c:strCache>
                <c:ptCount val="5"/>
                <c:pt idx="0">
                  <c:v>Lectura Crítica</c:v>
                </c:pt>
                <c:pt idx="1">
                  <c:v>Matemáticas</c:v>
                </c:pt>
                <c:pt idx="2">
                  <c:v>Sociales y ciudadanas</c:v>
                </c:pt>
                <c:pt idx="3">
                  <c:v>Ciencias Naturales</c:v>
                </c:pt>
                <c:pt idx="4">
                  <c:v>Inglés</c:v>
                </c:pt>
              </c:strCache>
            </c:strRef>
          </c:cat>
          <c:val>
            <c:numRef>
              <c:f>ICFES!$B$60:$B$64</c:f>
              <c:numCache>
                <c:formatCode>General</c:formatCode>
                <c:ptCount val="5"/>
                <c:pt idx="0">
                  <c:v>67</c:v>
                </c:pt>
                <c:pt idx="1">
                  <c:v>67</c:v>
                </c:pt>
                <c:pt idx="2">
                  <c:v>66</c:v>
                </c:pt>
                <c:pt idx="3">
                  <c:v>65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B-4933-82FA-C3AE6031FC6B}"/>
            </c:ext>
          </c:extLst>
        </c:ser>
        <c:ser>
          <c:idx val="1"/>
          <c:order val="1"/>
          <c:tx>
            <c:strRef>
              <c:f>ICFES!$C$59</c:f>
              <c:strCache>
                <c:ptCount val="1"/>
                <c:pt idx="0">
                  <c:v>Tradicional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ICFES!$A$60:$A$64</c:f>
              <c:strCache>
                <c:ptCount val="5"/>
                <c:pt idx="0">
                  <c:v>Lectura Crítica</c:v>
                </c:pt>
                <c:pt idx="1">
                  <c:v>Matemáticas</c:v>
                </c:pt>
                <c:pt idx="2">
                  <c:v>Sociales y ciudadanas</c:v>
                </c:pt>
                <c:pt idx="3">
                  <c:v>Ciencias Naturales</c:v>
                </c:pt>
                <c:pt idx="4">
                  <c:v>Inglés</c:v>
                </c:pt>
              </c:strCache>
            </c:strRef>
          </c:cat>
          <c:val>
            <c:numRef>
              <c:f>ICFES!$C$60:$C$64</c:f>
              <c:numCache>
                <c:formatCode>General</c:formatCode>
                <c:ptCount val="5"/>
                <c:pt idx="0">
                  <c:v>71</c:v>
                </c:pt>
                <c:pt idx="1">
                  <c:v>66</c:v>
                </c:pt>
                <c:pt idx="2">
                  <c:v>73</c:v>
                </c:pt>
                <c:pt idx="3">
                  <c:v>68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AB-4933-82FA-C3AE6031FC6B}"/>
            </c:ext>
          </c:extLst>
        </c:ser>
        <c:ser>
          <c:idx val="2"/>
          <c:order val="2"/>
          <c:tx>
            <c:strRef>
              <c:f>ICFES!$D$59</c:f>
              <c:strCache>
                <c:ptCount val="1"/>
                <c:pt idx="0">
                  <c:v>Generación 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ICFES!$A$60:$A$64</c:f>
              <c:strCache>
                <c:ptCount val="5"/>
                <c:pt idx="0">
                  <c:v>Lectura Crítica</c:v>
                </c:pt>
                <c:pt idx="1">
                  <c:v>Matemáticas</c:v>
                </c:pt>
                <c:pt idx="2">
                  <c:v>Sociales y ciudadanas</c:v>
                </c:pt>
                <c:pt idx="3">
                  <c:v>Ciencias Naturales</c:v>
                </c:pt>
                <c:pt idx="4">
                  <c:v>Inglés</c:v>
                </c:pt>
              </c:strCache>
            </c:strRef>
          </c:cat>
          <c:val>
            <c:numRef>
              <c:f>ICFES!$D$60:$D$64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AAB-4933-82FA-C3AE6031FC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07592048"/>
        <c:axId val="-707601840"/>
      </c:barChart>
      <c:catAx>
        <c:axId val="-70759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601840"/>
        <c:crosses val="autoZero"/>
        <c:auto val="1"/>
        <c:lblAlgn val="ctr"/>
        <c:lblOffset val="100"/>
        <c:noMultiLvlLbl val="0"/>
      </c:catAx>
      <c:valAx>
        <c:axId val="-70760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59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ICFES!$B$68</c:f>
              <c:strCache>
                <c:ptCount val="1"/>
                <c:pt idx="0">
                  <c:v>Universidad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ICFES!$A$69:$A$73</c:f>
              <c:strCache>
                <c:ptCount val="5"/>
                <c:pt idx="0">
                  <c:v>Lectura Crítica</c:v>
                </c:pt>
                <c:pt idx="1">
                  <c:v>Matemáticas</c:v>
                </c:pt>
                <c:pt idx="2">
                  <c:v>Sociales y ciudadanas</c:v>
                </c:pt>
                <c:pt idx="3">
                  <c:v>Ciencias Naturales</c:v>
                </c:pt>
                <c:pt idx="4">
                  <c:v>Inglés</c:v>
                </c:pt>
              </c:strCache>
            </c:strRef>
          </c:cat>
          <c:val>
            <c:numRef>
              <c:f>ICFES!$B$69:$B$73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AF3B-4769-A15E-127C1A68B5D9}"/>
            </c:ext>
          </c:extLst>
        </c:ser>
        <c:ser>
          <c:idx val="1"/>
          <c:order val="1"/>
          <c:tx>
            <c:strRef>
              <c:f>ICFES!$C$68</c:f>
              <c:strCache>
                <c:ptCount val="1"/>
                <c:pt idx="0">
                  <c:v>Tradicional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ICFES!$A$69:$A$73</c:f>
              <c:strCache>
                <c:ptCount val="5"/>
                <c:pt idx="0">
                  <c:v>Lectura Crítica</c:v>
                </c:pt>
                <c:pt idx="1">
                  <c:v>Matemáticas</c:v>
                </c:pt>
                <c:pt idx="2">
                  <c:v>Sociales y ciudadanas</c:v>
                </c:pt>
                <c:pt idx="3">
                  <c:v>Ciencias Naturales</c:v>
                </c:pt>
                <c:pt idx="4">
                  <c:v>Inglés</c:v>
                </c:pt>
              </c:strCache>
            </c:strRef>
          </c:cat>
          <c:val>
            <c:numRef>
              <c:f>ICFES!$C$69:$C$73</c:f>
              <c:numCache>
                <c:formatCode>General</c:formatCode>
                <c:ptCount val="5"/>
                <c:pt idx="0">
                  <c:v>67</c:v>
                </c:pt>
                <c:pt idx="1">
                  <c:v>69</c:v>
                </c:pt>
                <c:pt idx="2">
                  <c:v>75</c:v>
                </c:pt>
                <c:pt idx="3">
                  <c:v>61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3B-4769-A15E-127C1A68B5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00272688"/>
        <c:axId val="-500268880"/>
      </c:barChart>
      <c:catAx>
        <c:axId val="-50027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00268880"/>
        <c:crosses val="autoZero"/>
        <c:auto val="1"/>
        <c:lblAlgn val="ctr"/>
        <c:lblOffset val="100"/>
        <c:noMultiLvlLbl val="0"/>
      </c:catAx>
      <c:valAx>
        <c:axId val="-50026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0027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filosofia!$C$122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45-4898-AF97-034C7C5369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45-4898-AF97-034C7C536976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D45-4898-AF97-034C7C5369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D45-4898-AF97-034C7C5369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D45-4898-AF97-034C7C536976}"/>
              </c:ext>
            </c:extLst>
          </c:dPt>
          <c:dPt>
            <c:idx val="5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D45-4898-AF97-034C7C5369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D45-4898-AF97-034C7C536976}"/>
              </c:ext>
            </c:extLst>
          </c:dPt>
          <c:dPt>
            <c:idx val="7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D45-4898-AF97-034C7C53697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45-4898-AF97-034C7C53697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419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D45-4898-AF97-034C7C53697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D45-4898-AF97-034C7C53697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419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D45-4898-AF97-034C7C53697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D45-4898-AF97-034C7C5369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filosofia!$A$123:$A$130</c:f>
              <c:strCache>
                <c:ptCount val="8"/>
                <c:pt idx="0">
                  <c:v>INGLES 7</c:v>
                </c:pt>
                <c:pt idx="1">
                  <c:v>INGLES 6</c:v>
                </c:pt>
                <c:pt idx="2">
                  <c:v>INGLES 5</c:v>
                </c:pt>
                <c:pt idx="3">
                  <c:v>INGLES 4</c:v>
                </c:pt>
                <c:pt idx="4">
                  <c:v>INGLES 3</c:v>
                </c:pt>
                <c:pt idx="5">
                  <c:v>INGLES 2</c:v>
                </c:pt>
                <c:pt idx="6">
                  <c:v>INGLES 1</c:v>
                </c:pt>
                <c:pt idx="7">
                  <c:v>INGLES 0</c:v>
                </c:pt>
              </c:strCache>
            </c:strRef>
          </c:cat>
          <c:val>
            <c:numRef>
              <c:f>filosofia!$C$123:$C$130</c:f>
              <c:numCache>
                <c:formatCode>0.0%</c:formatCode>
                <c:ptCount val="8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</c:v>
                </c:pt>
                <c:pt idx="5">
                  <c:v>0.2</c:v>
                </c:pt>
                <c:pt idx="6">
                  <c:v>0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45-4898-AF97-034C7C5369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s-419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filosofia!$B$10</c:f>
              <c:strCache>
                <c:ptCount val="1"/>
                <c:pt idx="0">
                  <c:v>Periodo 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29893677669229E-2"/>
                  <c:y val="-2.4793630444756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E6-4B39-96F2-1DA1960C308B}"/>
                </c:ext>
              </c:extLst>
            </c:dLbl>
            <c:dLbl>
              <c:idx val="1"/>
              <c:layout>
                <c:manualLayout>
                  <c:x val="-8.3333333333333332E-3"/>
                  <c:y val="-2.777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E6-4B39-96F2-1DA1960C308B}"/>
                </c:ext>
              </c:extLst>
            </c:dLbl>
            <c:dLbl>
              <c:idx val="2"/>
              <c:layout>
                <c:manualLayout>
                  <c:x val="-1.5448405165038434E-2"/>
                  <c:y val="-3.85678695807316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E6-4B39-96F2-1DA1960C308B}"/>
                </c:ext>
              </c:extLst>
            </c:dLbl>
            <c:dLbl>
              <c:idx val="3"/>
              <c:layout>
                <c:manualLayout>
                  <c:x val="-2.4930928193704398E-2"/>
                  <c:y val="-3.9484995298320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E6-4B39-96F2-1DA1960C308B}"/>
                </c:ext>
              </c:extLst>
            </c:dLbl>
            <c:dLbl>
              <c:idx val="4"/>
              <c:layout>
                <c:manualLayout>
                  <c:x val="-1.2623308058363885E-2"/>
                  <c:y val="2.4793630444756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E6-4B39-96F2-1DA1960C308B}"/>
                </c:ext>
              </c:extLst>
            </c:dLbl>
            <c:dLbl>
              <c:idx val="5"/>
              <c:layout>
                <c:manualLayout>
                  <c:x val="-2.0097207563357158E-2"/>
                  <c:y val="-3.0303326099146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E6-4B39-96F2-1DA1960C308B}"/>
                </c:ext>
              </c:extLst>
            </c:dLbl>
            <c:dLbl>
              <c:idx val="6"/>
              <c:layout>
                <c:manualLayout>
                  <c:x val="-7.6616679936797145E-3"/>
                  <c:y val="-2.20387826175609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E6-4B39-96F2-1DA1960C308B}"/>
                </c:ext>
              </c:extLst>
            </c:dLbl>
            <c:dLbl>
              <c:idx val="7"/>
              <c:layout>
                <c:manualLayout>
                  <c:x val="-9.7982940167141916E-3"/>
                  <c:y val="-2.2038782617561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9E6-4B39-96F2-1DA1960C30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filosofia!$A$11:$A$19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filosofia!$B$11:$B$19</c:f>
              <c:numCache>
                <c:formatCode>General</c:formatCode>
                <c:ptCount val="9"/>
                <c:pt idx="0">
                  <c:v>34</c:v>
                </c:pt>
                <c:pt idx="1">
                  <c:v>24</c:v>
                </c:pt>
                <c:pt idx="2">
                  <c:v>15</c:v>
                </c:pt>
                <c:pt idx="3">
                  <c:v>12</c:v>
                </c:pt>
                <c:pt idx="4">
                  <c:v>16</c:v>
                </c:pt>
                <c:pt idx="5">
                  <c:v>38</c:v>
                </c:pt>
                <c:pt idx="6">
                  <c:v>23</c:v>
                </c:pt>
                <c:pt idx="7">
                  <c:v>19</c:v>
                </c:pt>
                <c:pt idx="8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9E6-4B39-96F2-1DA1960C308B}"/>
            </c:ext>
          </c:extLst>
        </c:ser>
        <c:ser>
          <c:idx val="1"/>
          <c:order val="1"/>
          <c:tx>
            <c:strRef>
              <c:f>filosofia!$C$10</c:f>
              <c:strCache>
                <c:ptCount val="1"/>
                <c:pt idx="0">
                  <c:v>Periodo II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29893677669229E-2"/>
                  <c:y val="3.0303326099146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9E6-4B39-96F2-1DA1960C308B}"/>
                </c:ext>
              </c:extLst>
            </c:dLbl>
            <c:dLbl>
              <c:idx val="1"/>
              <c:layout>
                <c:manualLayout>
                  <c:x val="-3.3333333333333333E-2"/>
                  <c:y val="4.1666666666666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9E6-4B39-96F2-1DA1960C308B}"/>
                </c:ext>
              </c:extLst>
            </c:dLbl>
            <c:dLbl>
              <c:idx val="2"/>
              <c:layout>
                <c:manualLayout>
                  <c:x val="-3.8888888888888938E-2"/>
                  <c:y val="4.16666666666665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9E6-4B39-96F2-1DA1960C308B}"/>
                </c:ext>
              </c:extLst>
            </c:dLbl>
            <c:dLbl>
              <c:idx val="3"/>
              <c:layout>
                <c:manualLayout>
                  <c:x val="-1.7147014529249837E-2"/>
                  <c:y val="2.4793630444756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9E6-4B39-96F2-1DA1960C308B}"/>
                </c:ext>
              </c:extLst>
            </c:dLbl>
            <c:dLbl>
              <c:idx val="4"/>
              <c:layout>
                <c:manualLayout>
                  <c:x val="-3.5091599716819785E-2"/>
                  <c:y val="-2.88870740153859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9E6-4B39-96F2-1DA1960C308B}"/>
                </c:ext>
              </c:extLst>
            </c:dLbl>
            <c:dLbl>
              <c:idx val="5"/>
              <c:layout>
                <c:manualLayout>
                  <c:x val="-1.0298936776692384E-2"/>
                  <c:y val="2.75484782719512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9E6-4B39-96F2-1DA1960C308B}"/>
                </c:ext>
              </c:extLst>
            </c:dLbl>
            <c:dLbl>
              <c:idx val="6"/>
              <c:layout>
                <c:manualLayout>
                  <c:x val="-2.059787355338458E-2"/>
                  <c:y val="3.3058173926341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9E6-4B39-96F2-1DA1960C308B}"/>
                </c:ext>
              </c:extLst>
            </c:dLbl>
            <c:dLbl>
              <c:idx val="7"/>
              <c:layout>
                <c:manualLayout>
                  <c:x val="-1.2873670970865456E-2"/>
                  <c:y val="3.0303326099146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9E6-4B39-96F2-1DA1960C30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filosofia!$A$11:$A$19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filosofia!$C$11:$C$19</c:f>
              <c:numCache>
                <c:formatCode>General</c:formatCode>
                <c:ptCount val="9"/>
                <c:pt idx="0">
                  <c:v>23</c:v>
                </c:pt>
                <c:pt idx="1">
                  <c:v>23</c:v>
                </c:pt>
                <c:pt idx="2">
                  <c:v>12</c:v>
                </c:pt>
                <c:pt idx="3">
                  <c:v>9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13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9E6-4B39-96F2-1DA1960C3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5289792"/>
        <c:axId val="-665290880"/>
      </c:lineChart>
      <c:catAx>
        <c:axId val="-66528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419"/>
          </a:p>
        </c:txPr>
        <c:crossAx val="-665290880"/>
        <c:crosses val="autoZero"/>
        <c:auto val="1"/>
        <c:lblAlgn val="ctr"/>
        <c:lblOffset val="100"/>
        <c:noMultiLvlLbl val="0"/>
      </c:catAx>
      <c:valAx>
        <c:axId val="-66529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419"/>
          </a:p>
        </c:txPr>
        <c:crossAx val="-6652897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419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s-419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filosofia!$I$122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A7E-4C5F-B7CC-FB06E3B9E9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A7E-4C5F-B7CC-FB06E3B9E9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A7E-4C5F-B7CC-FB06E3B9E9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A7E-4C5F-B7CC-FB06E3B9E9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A7E-4C5F-B7CC-FB06E3B9E902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A7E-4C5F-B7CC-FB06E3B9E9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A7E-4C5F-B7CC-FB06E3B9E9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4A7E-4C5F-B7CC-FB06E3B9E9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7E-4C5F-B7CC-FB06E3B9E90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7E-4C5F-B7CC-FB06E3B9E90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7E-4C5F-B7CC-FB06E3B9E9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7E-4C5F-B7CC-FB06E3B9E90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A7E-4C5F-B7CC-FB06E3B9E90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7E-4C5F-B7CC-FB06E3B9E9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filosofia!$G$123:$G$130</c:f>
              <c:strCache>
                <c:ptCount val="8"/>
                <c:pt idx="0">
                  <c:v>INGLES 7</c:v>
                </c:pt>
                <c:pt idx="1">
                  <c:v>INGLES 6</c:v>
                </c:pt>
                <c:pt idx="2">
                  <c:v>INGLES 5</c:v>
                </c:pt>
                <c:pt idx="3">
                  <c:v>INGLES 4</c:v>
                </c:pt>
                <c:pt idx="4">
                  <c:v>INGLES 3</c:v>
                </c:pt>
                <c:pt idx="5">
                  <c:v>INGLES 2</c:v>
                </c:pt>
                <c:pt idx="6">
                  <c:v>INGLES 1</c:v>
                </c:pt>
                <c:pt idx="7">
                  <c:v>INGLES 0</c:v>
                </c:pt>
              </c:strCache>
            </c:strRef>
          </c:cat>
          <c:val>
            <c:numRef>
              <c:f>filosofia!$I$123:$I$130</c:f>
              <c:numCache>
                <c:formatCode>0.0%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0.5</c:v>
                </c:pt>
                <c:pt idx="5">
                  <c:v>0.5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7E-4C5F-B7CC-FB06E3B9E90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941088850210059E-2"/>
          <c:y val="0.85553072908857064"/>
          <c:w val="0.95158562628843713"/>
          <c:h val="0.124353496976826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ICFES!$B$76</c:f>
              <c:strCache>
                <c:ptCount val="1"/>
                <c:pt idx="0">
                  <c:v>Media nacional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ICFES!$A$77:$A$79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ICFES!$B$77:$B$79</c:f>
              <c:numCache>
                <c:formatCode>General</c:formatCode>
                <c:ptCount val="3"/>
                <c:pt idx="0">
                  <c:v>150</c:v>
                </c:pt>
                <c:pt idx="1">
                  <c:v>161</c:v>
                </c:pt>
                <c:pt idx="2">
                  <c:v>163.5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8-46E0-913F-D49C730D2A66}"/>
            </c:ext>
          </c:extLst>
        </c:ser>
        <c:ser>
          <c:idx val="1"/>
          <c:order val="1"/>
          <c:tx>
            <c:strRef>
              <c:f>ICFES!$C$76</c:f>
              <c:strCache>
                <c:ptCount val="1"/>
                <c:pt idx="0">
                  <c:v>Filosofía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ICFES!$A$77:$A$79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ICFES!$C$77:$C$79</c:f>
              <c:numCache>
                <c:formatCode>General</c:formatCode>
                <c:ptCount val="3"/>
                <c:pt idx="0">
                  <c:v>184.6</c:v>
                </c:pt>
                <c:pt idx="1">
                  <c:v>189.2</c:v>
                </c:pt>
                <c:pt idx="2">
                  <c:v>196.4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28-46E0-913F-D49C730D2A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5934752"/>
        <c:axId val="-645931488"/>
      </c:lineChart>
      <c:catAx>
        <c:axId val="-6459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45931488"/>
        <c:crosses val="autoZero"/>
        <c:auto val="1"/>
        <c:lblAlgn val="ctr"/>
        <c:lblOffset val="100"/>
        <c:noMultiLvlLbl val="0"/>
      </c:catAx>
      <c:valAx>
        <c:axId val="-6459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459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ICFES!$B$83</c:f>
              <c:strCache>
                <c:ptCount val="1"/>
                <c:pt idx="0">
                  <c:v>Universidad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ICFES!$A$84:$A$88</c:f>
              <c:strCache>
                <c:ptCount val="5"/>
                <c:pt idx="0">
                  <c:v>Inglés</c:v>
                </c:pt>
                <c:pt idx="1">
                  <c:v>Lectura Crítica</c:v>
                </c:pt>
                <c:pt idx="2">
                  <c:v>Comunicación Escrita</c:v>
                </c:pt>
                <c:pt idx="3">
                  <c:v>Razonamiento Cuantitativo </c:v>
                </c:pt>
                <c:pt idx="4">
                  <c:v>Competencias Ciudadanas</c:v>
                </c:pt>
              </c:strCache>
            </c:strRef>
          </c:cat>
          <c:val>
            <c:numRef>
              <c:f>ICFES!$B$84:$B$88</c:f>
              <c:numCache>
                <c:formatCode>General</c:formatCode>
                <c:ptCount val="5"/>
                <c:pt idx="0">
                  <c:v>197</c:v>
                </c:pt>
                <c:pt idx="1">
                  <c:v>173</c:v>
                </c:pt>
                <c:pt idx="2">
                  <c:v>170</c:v>
                </c:pt>
                <c:pt idx="3">
                  <c:v>168</c:v>
                </c:pt>
                <c:pt idx="4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5-41A1-977C-9F54848729C4}"/>
            </c:ext>
          </c:extLst>
        </c:ser>
        <c:ser>
          <c:idx val="1"/>
          <c:order val="1"/>
          <c:tx>
            <c:strRef>
              <c:f>ICFES!$C$83</c:f>
              <c:strCache>
                <c:ptCount val="1"/>
                <c:pt idx="0">
                  <c:v>Filosofía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ICFES!$A$84:$A$88</c:f>
              <c:strCache>
                <c:ptCount val="5"/>
                <c:pt idx="0">
                  <c:v>Inglés</c:v>
                </c:pt>
                <c:pt idx="1">
                  <c:v>Lectura Crítica</c:v>
                </c:pt>
                <c:pt idx="2">
                  <c:v>Comunicación Escrita</c:v>
                </c:pt>
                <c:pt idx="3">
                  <c:v>Razonamiento Cuantitativo </c:v>
                </c:pt>
                <c:pt idx="4">
                  <c:v>Competencias Ciudadanas</c:v>
                </c:pt>
              </c:strCache>
            </c:strRef>
          </c:cat>
          <c:val>
            <c:numRef>
              <c:f>ICFES!$C$84:$C$88</c:f>
              <c:numCache>
                <c:formatCode>General</c:formatCode>
                <c:ptCount val="5"/>
                <c:pt idx="0">
                  <c:v>209</c:v>
                </c:pt>
                <c:pt idx="1">
                  <c:v>210</c:v>
                </c:pt>
                <c:pt idx="2">
                  <c:v>185</c:v>
                </c:pt>
                <c:pt idx="3">
                  <c:v>180</c:v>
                </c:pt>
                <c:pt idx="4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55-41A1-977C-9F54848729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07594768"/>
        <c:axId val="-707601296"/>
      </c:barChart>
      <c:catAx>
        <c:axId val="-70759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601296"/>
        <c:crosses val="autoZero"/>
        <c:auto val="1"/>
        <c:lblAlgn val="ctr"/>
        <c:lblOffset val="100"/>
        <c:noMultiLvlLbl val="0"/>
      </c:catAx>
      <c:valAx>
        <c:axId val="-70760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59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117381593616042E-2"/>
          <c:y val="8.9467774861475655E-2"/>
          <c:w val="0.88758305271317239"/>
          <c:h val="0.68705854476523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'BECAS Y FINANC'!$Q$16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E82-4B58-9908-2E811C566E79}"/>
                </c:ext>
              </c:extLst>
            </c:dLbl>
            <c:dLbl>
              <c:idx val="1"/>
              <c:layout>
                <c:manualLayout>
                  <c:x val="-2.027233244837344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82-4B58-9908-2E811C566E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FINANC'!$P$17:$P$18</c:f>
              <c:strCache>
                <c:ptCount val="2"/>
                <c:pt idx="0">
                  <c:v>BECA SABANA EXCELENCIA - LOGOS</c:v>
                </c:pt>
                <c:pt idx="1">
                  <c:v>BECA TALENTO</c:v>
                </c:pt>
              </c:strCache>
            </c:strRef>
          </c:cat>
          <c:val>
            <c:numRef>
              <c:f>'BECAS Y FINANC'!$Q$17:$Q$18</c:f>
              <c:numCache>
                <c:formatCode>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2-4B58-9908-2E811C566E79}"/>
            </c:ext>
          </c:extLst>
        </c:ser>
        <c:ser>
          <c:idx val="1"/>
          <c:order val="1"/>
          <c:tx>
            <c:strRef>
              <c:f>'BECAS Y FINANC'!$R$16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FINANC'!$P$17:$P$18</c:f>
              <c:strCache>
                <c:ptCount val="2"/>
                <c:pt idx="0">
                  <c:v>BECA SABANA EXCELENCIA - LOGOS</c:v>
                </c:pt>
                <c:pt idx="1">
                  <c:v>BECA TALENTO</c:v>
                </c:pt>
              </c:strCache>
            </c:strRef>
          </c:cat>
          <c:val>
            <c:numRef>
              <c:f>'BECAS Y FINANC'!$R$17:$R$18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82-4B58-9908-2E811C566E79}"/>
            </c:ext>
          </c:extLst>
        </c:ser>
        <c:ser>
          <c:idx val="2"/>
          <c:order val="2"/>
          <c:tx>
            <c:strRef>
              <c:f>'BECAS Y FINANC'!$S$16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FINANC'!$P$17:$P$18</c:f>
              <c:strCache>
                <c:ptCount val="2"/>
                <c:pt idx="0">
                  <c:v>BECA SABANA EXCELENCIA - LOGOS</c:v>
                </c:pt>
                <c:pt idx="1">
                  <c:v>BECA TALENTO</c:v>
                </c:pt>
              </c:strCache>
            </c:strRef>
          </c:cat>
          <c:val>
            <c:numRef>
              <c:f>'BECAS Y FINANC'!$S$17:$S$18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82-4B58-9908-2E811C566E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07590960"/>
        <c:axId val="-707594224"/>
      </c:barChart>
      <c:catAx>
        <c:axId val="-70759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594224"/>
        <c:crosses val="autoZero"/>
        <c:auto val="1"/>
        <c:lblAlgn val="ctr"/>
        <c:lblOffset val="100"/>
        <c:noMultiLvlLbl val="0"/>
      </c:catAx>
      <c:valAx>
        <c:axId val="-707594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59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95276642314327"/>
          <c:y val="0.8819280402449694"/>
          <c:w val="0.27371320172598956"/>
          <c:h val="9.4923811606882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0717617596783123E-2"/>
          <c:y val="8.1871947283113825E-2"/>
          <c:w val="0.89752551987472928"/>
          <c:h val="0.70456796709707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'BECAS Y FINANC'!$Q$22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FINANC'!$P$23:$P$24</c:f>
              <c:strCache>
                <c:ptCount val="2"/>
                <c:pt idx="0">
                  <c:v>AYUDA SABANA EMPLEADO</c:v>
                </c:pt>
                <c:pt idx="1">
                  <c:v>BECA TALENTO</c:v>
                </c:pt>
              </c:strCache>
            </c:strRef>
          </c:cat>
          <c:val>
            <c:numRef>
              <c:f>'BECAS Y FINANC'!$Q$23:$Q$24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96-464C-8FEF-17D2459C5098}"/>
            </c:ext>
          </c:extLst>
        </c:ser>
        <c:ser>
          <c:idx val="1"/>
          <c:order val="1"/>
          <c:tx>
            <c:strRef>
              <c:f>'BECAS Y FINANC'!$R$22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96-464C-8FEF-17D2459C5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FINANC'!$P$23:$P$24</c:f>
              <c:strCache>
                <c:ptCount val="2"/>
                <c:pt idx="0">
                  <c:v>AYUDA SABANA EMPLEADO</c:v>
                </c:pt>
                <c:pt idx="1">
                  <c:v>BECA TALENTO</c:v>
                </c:pt>
              </c:strCache>
            </c:strRef>
          </c:cat>
          <c:val>
            <c:numRef>
              <c:f>'BECAS Y FINANC'!$R$23:$R$24</c:f>
              <c:numCache>
                <c:formatCode>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96-464C-8FEF-17D2459C5098}"/>
            </c:ext>
          </c:extLst>
        </c:ser>
        <c:ser>
          <c:idx val="2"/>
          <c:order val="2"/>
          <c:tx>
            <c:strRef>
              <c:f>'BECAS Y FINANC'!$S$22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'BECAS Y FINANC'!$P$23:$P$24</c:f>
              <c:strCache>
                <c:ptCount val="2"/>
                <c:pt idx="0">
                  <c:v>AYUDA SABANA EMPLEADO</c:v>
                </c:pt>
                <c:pt idx="1">
                  <c:v>BECA TALENTO</c:v>
                </c:pt>
              </c:strCache>
            </c:strRef>
          </c:cat>
          <c:val>
            <c:numRef>
              <c:f>'BECAS Y FINANC'!$S$23:$S$24</c:f>
              <c:numCache>
                <c:formatCode>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96-464C-8FEF-17D2459C50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07600208"/>
        <c:axId val="-792203360"/>
      </c:barChart>
      <c:catAx>
        <c:axId val="-707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92203360"/>
        <c:crosses val="autoZero"/>
        <c:auto val="1"/>
        <c:lblAlgn val="ctr"/>
        <c:lblOffset val="100"/>
        <c:noMultiLvlLbl val="0"/>
      </c:catAx>
      <c:valAx>
        <c:axId val="-792203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076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s-419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'BECAS Y FINANC'!$K$77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'BECAS Y FINANC'!$L$76:$N$76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FINANC'!$L$77:$N$77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3-4523-9BA2-7EF0C14985E0}"/>
            </c:ext>
          </c:extLst>
        </c:ser>
        <c:ser>
          <c:idx val="1"/>
          <c:order val="1"/>
          <c:tx>
            <c:strRef>
              <c:f>'BECAS Y FINANC'!$K$78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FINANC'!$L$76:$N$76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FINANC'!$L$78:$N$78</c:f>
              <c:numCache>
                <c:formatCode>0%</c:formatCode>
                <c:ptCount val="3"/>
                <c:pt idx="0">
                  <c:v>0.2</c:v>
                </c:pt>
                <c:pt idx="1">
                  <c:v>0.38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13-4523-9BA2-7EF0C14985E0}"/>
            </c:ext>
          </c:extLst>
        </c:ser>
        <c:ser>
          <c:idx val="2"/>
          <c:order val="2"/>
          <c:tx>
            <c:strRef>
              <c:f>'BECAS Y FINANC'!$K$79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FINANC'!$L$76:$N$76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FINANC'!$L$79:$N$79</c:f>
              <c:numCache>
                <c:formatCode>0%</c:formatCode>
                <c:ptCount val="3"/>
                <c:pt idx="0">
                  <c:v>0.6</c:v>
                </c:pt>
                <c:pt idx="1">
                  <c:v>0.13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13-4523-9BA2-7EF0C14985E0}"/>
            </c:ext>
          </c:extLst>
        </c:ser>
        <c:ser>
          <c:idx val="3"/>
          <c:order val="3"/>
          <c:tx>
            <c:strRef>
              <c:f>'BECAS Y FINANC'!$K$80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13-4523-9BA2-7EF0C14985E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13-4523-9BA2-7EF0C14985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FINANC'!$L$76:$N$76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FINANC'!$L$80:$N$80</c:f>
              <c:numCache>
                <c:formatCode>0%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813-4523-9BA2-7EF0C14985E0}"/>
            </c:ext>
          </c:extLst>
        </c:ser>
        <c:ser>
          <c:idx val="4"/>
          <c:order val="4"/>
          <c:tx>
            <c:strRef>
              <c:f>'BECAS Y FINANC'!$K$81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13-4523-9BA2-7EF0C14985E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13-4523-9BA2-7EF0C14985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FINANC'!$L$76:$N$76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FINANC'!$L$81:$N$81</c:f>
              <c:numCache>
                <c:formatCode>General</c:formatCode>
                <c:ptCount val="3"/>
                <c:pt idx="0" formatCode="0%">
                  <c:v>0</c:v>
                </c:pt>
                <c:pt idx="1">
                  <c:v>0</c:v>
                </c:pt>
                <c:pt idx="2" formatCode="0%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13-4523-9BA2-7EF0C14985E0}"/>
            </c:ext>
          </c:extLst>
        </c:ser>
        <c:ser>
          <c:idx val="5"/>
          <c:order val="5"/>
          <c:tx>
            <c:strRef>
              <c:f>'BECAS Y FINANC'!$K$82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13-4523-9BA2-7EF0C14985E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813-4523-9BA2-7EF0C14985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FINANC'!$L$76:$N$76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FINANC'!$L$82:$N$82</c:f>
              <c:numCache>
                <c:formatCode>General</c:formatCode>
                <c:ptCount val="3"/>
                <c:pt idx="0" formatCode="0%">
                  <c:v>0.2</c:v>
                </c:pt>
                <c:pt idx="1">
                  <c:v>0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813-4523-9BA2-7EF0C1498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92202816"/>
        <c:axId val="-792199008"/>
      </c:barChart>
      <c:catAx>
        <c:axId val="-79220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92199008"/>
        <c:crosses val="autoZero"/>
        <c:auto val="1"/>
        <c:lblAlgn val="ctr"/>
        <c:lblOffset val="100"/>
        <c:noMultiLvlLbl val="0"/>
      </c:catAx>
      <c:valAx>
        <c:axId val="-7921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79220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175577126370401E-2"/>
          <c:y val="9.5537431361895464E-2"/>
          <c:w val="0.9149543614724025"/>
          <c:h val="0.68226942112299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'BECAS Y FINANC'!$K$91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2CC-4882-A481-A53E982A62B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CC-4882-A481-A53E982A6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FINANC'!$L$90:$N$90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FINANC'!$L$91:$N$91</c:f>
              <c:numCache>
                <c:formatCode>0%</c:formatCode>
                <c:ptCount val="3"/>
                <c:pt idx="0">
                  <c:v>0.13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CC-4882-A481-A53E982A62B7}"/>
            </c:ext>
          </c:extLst>
        </c:ser>
        <c:ser>
          <c:idx val="1"/>
          <c:order val="1"/>
          <c:tx>
            <c:strRef>
              <c:f>'BECAS Y FINANC'!$K$92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CC-4882-A481-A53E982A6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FINANC'!$L$90:$N$90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FINANC'!$L$92:$N$92</c:f>
              <c:numCache>
                <c:formatCode>0%</c:formatCode>
                <c:ptCount val="3"/>
                <c:pt idx="0">
                  <c:v>0.13</c:v>
                </c:pt>
                <c:pt idx="1">
                  <c:v>0.33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C-4882-A481-A53E982A62B7}"/>
            </c:ext>
          </c:extLst>
        </c:ser>
        <c:ser>
          <c:idx val="2"/>
          <c:order val="2"/>
          <c:tx>
            <c:strRef>
              <c:f>'BECAS Y FINANC'!$K$93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CC-4882-A481-A53E982A6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FINANC'!$L$90:$N$90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FINANC'!$L$93:$N$93</c:f>
              <c:numCache>
                <c:formatCode>0%</c:formatCode>
                <c:ptCount val="3"/>
                <c:pt idx="0">
                  <c:v>0.13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CC-4882-A481-A53E982A62B7}"/>
            </c:ext>
          </c:extLst>
        </c:ser>
        <c:ser>
          <c:idx val="3"/>
          <c:order val="3"/>
          <c:tx>
            <c:strRef>
              <c:f>'BECAS Y FINANC'!$K$94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CC-4882-A481-A53E982A6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FINANC'!$L$90:$N$90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FINANC'!$L$94:$N$94</c:f>
              <c:numCache>
                <c:formatCode>0%</c:formatCode>
                <c:ptCount val="3"/>
                <c:pt idx="0">
                  <c:v>0.13</c:v>
                </c:pt>
                <c:pt idx="1">
                  <c:v>0.33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CC-4882-A481-A53E982A62B7}"/>
            </c:ext>
          </c:extLst>
        </c:ser>
        <c:ser>
          <c:idx val="4"/>
          <c:order val="4"/>
          <c:tx>
            <c:strRef>
              <c:f>'BECAS Y FINANC'!$K$95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CC-4882-A481-A53E982A62B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2CC-4882-A481-A53E982A6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FINANC'!$L$90:$N$90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FINANC'!$L$95:$N$95</c:f>
              <c:numCache>
                <c:formatCode>0%</c:formatCode>
                <c:ptCount val="3"/>
                <c:pt idx="0">
                  <c:v>0.25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CC-4882-A481-A53E982A62B7}"/>
            </c:ext>
          </c:extLst>
        </c:ser>
        <c:ser>
          <c:idx val="5"/>
          <c:order val="5"/>
          <c:tx>
            <c:strRef>
              <c:f>'BECAS Y FINANC'!$K$96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2CC-4882-A481-A53E982A62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'BECAS Y FINANC'!$L$90:$N$90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'BECAS Y FINANC'!$L$96:$N$96</c:f>
              <c:numCache>
                <c:formatCode>0%</c:formatCode>
                <c:ptCount val="3"/>
                <c:pt idx="0">
                  <c:v>0.25</c:v>
                </c:pt>
                <c:pt idx="1">
                  <c:v>0.33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2CC-4882-A481-A53E982A62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981745504"/>
        <c:axId val="-599904944"/>
      </c:barChart>
      <c:catAx>
        <c:axId val="-98174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4944"/>
        <c:crosses val="autoZero"/>
        <c:auto val="1"/>
        <c:lblAlgn val="ctr"/>
        <c:lblOffset val="100"/>
        <c:noMultiLvlLbl val="0"/>
      </c:catAx>
      <c:valAx>
        <c:axId val="-599904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98174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050559223817773"/>
          <c:y val="0.90362351453743583"/>
          <c:w val="0.21272881756689033"/>
          <c:h val="9.6376485462564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'BECAS Y FINANC'!$T$29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2D-4786-A7B8-D811DCD215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2D-4786-A7B8-D811DCD215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2D-4786-A7B8-D811DCD215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2D-4786-A7B8-D811DCD215BF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92D-4786-A7B8-D811DCD215BF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2D-4786-A7B8-D811DCD215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'BECAS Y FINANC'!$S$30:$S$34</c:f>
              <c:strCache>
                <c:ptCount val="5"/>
                <c:pt idx="0">
                  <c:v>ICETEX</c:v>
                </c:pt>
                <c:pt idx="1">
                  <c:v>BANCOS</c:v>
                </c:pt>
                <c:pt idx="2">
                  <c:v>LARGO PLAZO</c:v>
                </c:pt>
                <c:pt idx="3">
                  <c:v>CORTO PLAZO</c:v>
                </c:pt>
                <c:pt idx="4">
                  <c:v>RECURSOS PROPIOS</c:v>
                </c:pt>
              </c:strCache>
            </c:strRef>
          </c:cat>
          <c:val>
            <c:numRef>
              <c:f>'BECAS Y FINANC'!$T$30:$T$34</c:f>
              <c:numCache>
                <c:formatCode>0%</c:formatCode>
                <c:ptCount val="5"/>
                <c:pt idx="0">
                  <c:v>0.08</c:v>
                </c:pt>
                <c:pt idx="1">
                  <c:v>0</c:v>
                </c:pt>
                <c:pt idx="2">
                  <c:v>0.1</c:v>
                </c:pt>
                <c:pt idx="3">
                  <c:v>7.0000000000000007E-2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2D-4786-A7B8-D811DCD215B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6870406274E-2"/>
          <c:y val="0.81360802343583882"/>
          <c:w val="0.89999986259187448"/>
          <c:h val="7.9740233303627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s-419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'BECAS Y FINANC'!$T$40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B23-4414-8982-437E58B852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B23-4414-8982-437E58B852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B23-4414-8982-437E58B852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B23-4414-8982-437E58B8525A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B23-4414-8982-437E58B8525A}"/>
              </c:ext>
            </c:extLst>
          </c:dPt>
          <c:dLbls>
            <c:dLbl>
              <c:idx val="1"/>
              <c:layout>
                <c:manualLayout>
                  <c:x val="-6.5365456906114908E-2"/>
                  <c:y val="4.31634587343248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23-4414-8982-437E58B8525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23-4414-8982-437E58B852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'BECAS Y FINANC'!$S$41:$S$45</c:f>
              <c:strCache>
                <c:ptCount val="5"/>
                <c:pt idx="0">
                  <c:v>ICETEX</c:v>
                </c:pt>
                <c:pt idx="1">
                  <c:v>BANCOS</c:v>
                </c:pt>
                <c:pt idx="2">
                  <c:v>LARGO PLAZO</c:v>
                </c:pt>
                <c:pt idx="3">
                  <c:v>CORTO PLAZO</c:v>
                </c:pt>
                <c:pt idx="4">
                  <c:v>RECURSOS PROPIOS</c:v>
                </c:pt>
              </c:strCache>
            </c:strRef>
          </c:cat>
          <c:val>
            <c:numRef>
              <c:f>'BECAS Y FINANC'!$T$41:$T$45</c:f>
              <c:numCache>
                <c:formatCode>0%</c:formatCode>
                <c:ptCount val="5"/>
                <c:pt idx="0">
                  <c:v>0.1</c:v>
                </c:pt>
                <c:pt idx="1">
                  <c:v>7.0000000000000007E-2</c:v>
                </c:pt>
                <c:pt idx="2">
                  <c:v>0</c:v>
                </c:pt>
                <c:pt idx="3">
                  <c:v>0.13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23-4414-8982-437E58B85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573398975569884E-2"/>
          <c:y val="0.80054206765820934"/>
          <c:w val="0.89999991709047256"/>
          <c:h val="8.3717191601049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419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Procedencia</a:t>
            </a:r>
          </a:p>
        </c:rich>
      </c:tx>
      <c:layout>
        <c:manualLayout>
          <c:xMode val="edge"/>
          <c:yMode val="edge"/>
          <c:x val="0.4207801910379833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'CIUDAD DE PROCEDENCIA'!$O$4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E-458E-9217-A0625F72ECEC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E-458E-9217-A0625F72ECEC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E-458E-9217-A0625F72ECEC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E-458E-9217-A0625F72EC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'CIUDAD DE PROCEDENCIA'!$N$5:$N$8</c:f>
              <c:strCache>
                <c:ptCount val="4"/>
                <c:pt idx="0">
                  <c:v>Internacional</c:v>
                </c:pt>
                <c:pt idx="1">
                  <c:v>Nacional</c:v>
                </c:pt>
                <c:pt idx="2">
                  <c:v>Zona de influencia</c:v>
                </c:pt>
                <c:pt idx="3">
                  <c:v>Bogotá D.C.</c:v>
                </c:pt>
              </c:strCache>
            </c:strRef>
          </c:cat>
          <c:val>
            <c:numRef>
              <c:f>'CIUDAD DE PROCEDENCIA'!$O$5:$O$8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E-458E-9217-A0625F72EC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599905488"/>
        <c:axId val="-599906576"/>
      </c:barChart>
      <c:catAx>
        <c:axId val="-59990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6576"/>
        <c:crosses val="autoZero"/>
        <c:auto val="1"/>
        <c:lblAlgn val="ctr"/>
        <c:lblOffset val="100"/>
        <c:noMultiLvlLbl val="0"/>
      </c:catAx>
      <c:valAx>
        <c:axId val="-59990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Número de estudiantes</a:t>
                </a:r>
              </a:p>
            </c:rich>
          </c:tx>
          <c:layout>
            <c:manualLayout>
              <c:xMode val="edge"/>
              <c:yMode val="edge"/>
              <c:x val="0.42230655127793509"/>
              <c:y val="0.88596169877430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8660828672494045E-2"/>
          <c:y val="6.2298729172081235E-2"/>
          <c:w val="0.92141767672299391"/>
          <c:h val="0.78153727913197457"/>
        </c:manualLayout>
      </c:layout>
      <c:lineChart>
        <c:grouping val="standard"/>
        <c:varyColors val="0"/>
        <c:ser>
          <c:idx val="0"/>
          <c:order val="0"/>
          <c:tx>
            <c:strRef>
              <c:f>filosofia!$B$28</c:f>
              <c:strCache>
                <c:ptCount val="1"/>
                <c:pt idx="0">
                  <c:v>Periodo 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800220332938896E-2"/>
                  <c:y val="-2.43297038864307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07-4F26-9181-DF64DA0C54BD}"/>
                </c:ext>
              </c:extLst>
            </c:dLbl>
            <c:dLbl>
              <c:idx val="1"/>
              <c:layout>
                <c:manualLayout>
                  <c:x val="-8.633461860881082E-3"/>
                  <c:y val="-3.2439605181907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07-4F26-9181-DF64DA0C54BD}"/>
                </c:ext>
              </c:extLst>
            </c:dLbl>
            <c:dLbl>
              <c:idx val="2"/>
              <c:layout>
                <c:manualLayout>
                  <c:x val="-1.9733627110585225E-2"/>
                  <c:y val="3.78462060455588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07-4F26-9181-DF64DA0C54BD}"/>
                </c:ext>
              </c:extLst>
            </c:dLbl>
            <c:dLbl>
              <c:idx val="3"/>
              <c:layout>
                <c:manualLayout>
                  <c:x val="-1.7266923721762074E-2"/>
                  <c:y val="-3.78462060455590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07-4F26-9181-DF64DA0C54BD}"/>
                </c:ext>
              </c:extLst>
            </c:dLbl>
            <c:dLbl>
              <c:idx val="4"/>
              <c:layout>
                <c:manualLayout>
                  <c:x val="-1.8500275416173651E-2"/>
                  <c:y val="-3.78462060455590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507-4F26-9181-DF64DA0C54BD}"/>
                </c:ext>
              </c:extLst>
            </c:dLbl>
            <c:dLbl>
              <c:idx val="5"/>
              <c:layout>
                <c:manualLayout>
                  <c:x val="-1.9733627110585225E-2"/>
                  <c:y val="-2.9736304750082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07-4F26-9181-DF64DA0C54BD}"/>
                </c:ext>
              </c:extLst>
            </c:dLbl>
            <c:dLbl>
              <c:idx val="6"/>
              <c:layout>
                <c:manualLayout>
                  <c:x val="-1.7266923721762164E-2"/>
                  <c:y val="-3.5142905613733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07-4F26-9181-DF64DA0C54BD}"/>
                </c:ext>
              </c:extLst>
            </c:dLbl>
            <c:dLbl>
              <c:idx val="7"/>
              <c:layout>
                <c:manualLayout>
                  <c:x val="-1.4800220332938921E-2"/>
                  <c:y val="-4.05495064773845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507-4F26-9181-DF64DA0C54BD}"/>
                </c:ext>
              </c:extLst>
            </c:dLbl>
            <c:dLbl>
              <c:idx val="8"/>
              <c:layout>
                <c:manualLayout>
                  <c:x val="-2.220033049940838E-2"/>
                  <c:y val="-5.1362708204687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507-4F26-9181-DF64DA0C54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filosofia!$A$29:$A$37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filosofia!$B$29:$B$37</c:f>
              <c:numCache>
                <c:formatCode>General</c:formatCode>
                <c:ptCount val="9"/>
                <c:pt idx="0">
                  <c:v>34</c:v>
                </c:pt>
                <c:pt idx="1">
                  <c:v>21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18</c:v>
                </c:pt>
                <c:pt idx="6">
                  <c:v>13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507-4F26-9181-DF64DA0C54BD}"/>
            </c:ext>
          </c:extLst>
        </c:ser>
        <c:ser>
          <c:idx val="1"/>
          <c:order val="1"/>
          <c:tx>
            <c:strRef>
              <c:f>filosofia!$C$28</c:f>
              <c:strCache>
                <c:ptCount val="1"/>
                <c:pt idx="0">
                  <c:v>Periodo II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800220332938896E-2"/>
                  <c:y val="-3.7846206045558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507-4F26-9181-DF64DA0C54BD}"/>
                </c:ext>
              </c:extLst>
            </c:dLbl>
            <c:dLbl>
              <c:idx val="1"/>
              <c:layout>
                <c:manualLayout>
                  <c:x val="-2.2200330499408401E-2"/>
                  <c:y val="-2.9736304750082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507-4F26-9181-DF64DA0C54BD}"/>
                </c:ext>
              </c:extLst>
            </c:dLbl>
            <c:dLbl>
              <c:idx val="2"/>
              <c:layout>
                <c:manualLayout>
                  <c:x val="-1.3566868638527343E-2"/>
                  <c:y val="-3.78462060455590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507-4F26-9181-DF64DA0C54BD}"/>
                </c:ext>
              </c:extLst>
            </c:dLbl>
            <c:dLbl>
              <c:idx val="3"/>
              <c:layout>
                <c:manualLayout>
                  <c:x val="-1.3566868638527433E-2"/>
                  <c:y val="2.9736304750082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507-4F26-9181-DF64DA0C54BD}"/>
                </c:ext>
              </c:extLst>
            </c:dLbl>
            <c:dLbl>
              <c:idx val="4"/>
              <c:layout>
                <c:manualLayout>
                  <c:x val="-8.6334618608810369E-3"/>
                  <c:y val="3.5142905613733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507-4F26-9181-DF64DA0C54BD}"/>
                </c:ext>
              </c:extLst>
            </c:dLbl>
            <c:dLbl>
              <c:idx val="5"/>
              <c:layout>
                <c:manualLayout>
                  <c:x val="-1.2333516944115766E-2"/>
                  <c:y val="4.0549506477384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507-4F26-9181-DF64DA0C54BD}"/>
                </c:ext>
              </c:extLst>
            </c:dLbl>
            <c:dLbl>
              <c:idx val="6"/>
              <c:layout>
                <c:manualLayout>
                  <c:x val="-1.7266923721762164E-2"/>
                  <c:y val="2.9736304750082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507-4F26-9181-DF64DA0C54BD}"/>
                </c:ext>
              </c:extLst>
            </c:dLbl>
            <c:dLbl>
              <c:idx val="7"/>
              <c:layout>
                <c:manualLayout>
                  <c:x val="-1.4800220332938921E-2"/>
                  <c:y val="3.24396051819076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507-4F26-9181-DF64DA0C54BD}"/>
                </c:ext>
              </c:extLst>
            </c:dLbl>
            <c:dLbl>
              <c:idx val="8"/>
              <c:layout>
                <c:manualLayout>
                  <c:x val="-1.9733627110585225E-2"/>
                  <c:y val="3.24396051819076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507-4F26-9181-DF64DA0C54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filosofia!$A$29:$A$37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filosofia!$C$29:$C$37</c:f>
              <c:numCache>
                <c:formatCode>General</c:formatCode>
                <c:ptCount val="9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11</c:v>
                </c:pt>
                <c:pt idx="7">
                  <c:v>8</c:v>
                </c:pt>
                <c:pt idx="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E507-4F26-9181-DF64DA0C5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5293056"/>
        <c:axId val="-665288704"/>
      </c:lineChart>
      <c:catAx>
        <c:axId val="-66529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419"/>
          </a:p>
        </c:txPr>
        <c:crossAx val="-665288704"/>
        <c:crosses val="autoZero"/>
        <c:auto val="1"/>
        <c:lblAlgn val="ctr"/>
        <c:lblOffset val="100"/>
        <c:noMultiLvlLbl val="0"/>
      </c:catAx>
      <c:valAx>
        <c:axId val="-66528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419"/>
          </a:p>
        </c:txPr>
        <c:crossAx val="-6652930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419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s-419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Procedencia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>
        <c:manualLayout>
          <c:layoutTarget val="inner"/>
          <c:xMode val="edge"/>
          <c:yMode val="edge"/>
          <c:x val="0.25809151574251149"/>
          <c:y val="0.16824274578086004"/>
          <c:w val="0.7156500180628993"/>
          <c:h val="0.730169801988412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'CIUDAD DE PROCEDENCIA'!$P$18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B-4919-88C1-E0FDDFEA2C15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B-4919-88C1-E0FDDFEA2C15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B-4919-88C1-E0FDDFEA2C15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B-4919-88C1-E0FDDFEA2C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'CIUDAD DE PROCEDENCIA'!$O$19:$O$20</c:f>
              <c:strCache>
                <c:ptCount val="2"/>
                <c:pt idx="0">
                  <c:v>Zona de influencia</c:v>
                </c:pt>
                <c:pt idx="1">
                  <c:v>Bogotá D.C.</c:v>
                </c:pt>
              </c:strCache>
            </c:strRef>
          </c:cat>
          <c:val>
            <c:numRef>
              <c:f>'CIUDAD DE PROCEDENCIA'!$P$19:$P$20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4B-4919-88C1-E0FDDFEA2C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599897872"/>
        <c:axId val="-599906032"/>
      </c:barChart>
      <c:catAx>
        <c:axId val="-599897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6032"/>
        <c:crosses val="autoZero"/>
        <c:auto val="1"/>
        <c:lblAlgn val="ctr"/>
        <c:lblOffset val="100"/>
        <c:noMultiLvlLbl val="0"/>
      </c:catAx>
      <c:valAx>
        <c:axId val="-599906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Número de</a:t>
                </a:r>
              </a:p>
              <a:p>
                <a:pPr>
                  <a:defRPr/>
                </a:pPr>
                <a:r>
                  <a:rPr lang="es-CO" dirty="0"/>
                  <a:t> estudiantes </a:t>
                </a:r>
              </a:p>
            </c:rich>
          </c:tx>
          <c:layout>
            <c:manualLayout>
              <c:xMode val="edge"/>
              <c:yMode val="edge"/>
              <c:x val="5.9976598824147192E-3"/>
              <c:y val="0.91236183309067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Procedencia</a:t>
            </a:r>
          </a:p>
        </c:rich>
      </c:tx>
      <c:layout>
        <c:manualLayout>
          <c:xMode val="edge"/>
          <c:yMode val="edge"/>
          <c:x val="0.46376585055419484"/>
          <c:y val="2.6621405286789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'CIUDAD DE PROCEDENCIA'!$O$34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42-4690-9F5B-8BD19058BE85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42-4690-9F5B-8BD19058BE85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42-4690-9F5B-8BD19058BE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'CIUDAD DE PROCEDENCIA'!$N$35:$N$37</c:f>
              <c:strCache>
                <c:ptCount val="3"/>
                <c:pt idx="0">
                  <c:v>Bogotá D.C.</c:v>
                </c:pt>
                <c:pt idx="1">
                  <c:v>Zona de influencia</c:v>
                </c:pt>
                <c:pt idx="2">
                  <c:v>Nacional</c:v>
                </c:pt>
              </c:strCache>
            </c:strRef>
          </c:cat>
          <c:val>
            <c:numRef>
              <c:f>'CIUDAD DE PROCEDENCIA'!$O$35:$O$37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42-4690-9F5B-8BD19058BE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599898960"/>
        <c:axId val="-599896784"/>
      </c:barChart>
      <c:catAx>
        <c:axId val="-59989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6784"/>
        <c:crosses val="autoZero"/>
        <c:auto val="1"/>
        <c:lblAlgn val="ctr"/>
        <c:lblOffset val="100"/>
        <c:noMultiLvlLbl val="0"/>
      </c:catAx>
      <c:valAx>
        <c:axId val="-59989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Número de estudiantes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89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419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Precio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</a:t>
            </a:r>
            <a:r>
              <a:rPr lang="en-US" b="1" baseline="0" dirty="0" err="1"/>
              <a:t>semestre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'BECAS Y FINANC'!$C$102</c:f>
              <c:strCache>
                <c:ptCount val="1"/>
                <c:pt idx="0">
                  <c:v>Precio +5%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2-40D1-976E-83AC3343102C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2-40D1-976E-83AC3343102C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42-40D1-976E-83AC334310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FINANC'!$A$103:$A$107</c:f>
              <c:strCache>
                <c:ptCount val="5"/>
                <c:pt idx="0">
                  <c:v>Universidad de Los Andes</c:v>
                </c:pt>
                <c:pt idx="1">
                  <c:v>Universidad del Rosario</c:v>
                </c:pt>
                <c:pt idx="2">
                  <c:v>Universidad de La Sabana</c:v>
                </c:pt>
                <c:pt idx="3">
                  <c:v>Pontificia Universidad Javeriana</c:v>
                </c:pt>
                <c:pt idx="4">
                  <c:v>Universidad Sergio Arboleda</c:v>
                </c:pt>
              </c:strCache>
            </c:strRef>
          </c:cat>
          <c:val>
            <c:numRef>
              <c:f>'BECAS Y FINANC'!$C$103:$C$107</c:f>
              <c:numCache>
                <c:formatCode>_("$"* #,##0_);_("$"* \(#,##0\);_("$"* "-"_);_(@_)</c:formatCode>
                <c:ptCount val="5"/>
                <c:pt idx="0">
                  <c:v>18013800</c:v>
                </c:pt>
                <c:pt idx="1">
                  <c:v>6893250</c:v>
                </c:pt>
                <c:pt idx="3">
                  <c:v>6725250</c:v>
                </c:pt>
                <c:pt idx="4">
                  <c:v>3990000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42-40D1-976E-83AC334310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99896240"/>
        <c:axId val="-599904400"/>
      </c:barChart>
      <c:catAx>
        <c:axId val="-59989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4400"/>
        <c:crosses val="autoZero"/>
        <c:auto val="1"/>
        <c:lblAlgn val="ctr"/>
        <c:lblOffset val="100"/>
        <c:noMultiLvlLbl val="0"/>
      </c:catAx>
      <c:valAx>
        <c:axId val="-5999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Precio</a:t>
            </a:r>
            <a:r>
              <a:rPr lang="en-US" b="1" dirty="0"/>
              <a:t> total del </a:t>
            </a:r>
            <a:r>
              <a:rPr lang="en-US" b="1" dirty="0" err="1"/>
              <a:t>programa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'BECAS Y FINANC'!$B$110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1C-49D9-901F-F1BB9E5EC1C4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1C-49D9-901F-F1BB9E5EC1C4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1C-49D9-901F-F1BB9E5EC1C4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1C-49D9-901F-F1BB9E5EC1C4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D1C-49D9-901F-F1BB9E5EC1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'BECAS Y FINANC'!$A$111:$A$115</c:f>
              <c:strCache>
                <c:ptCount val="5"/>
                <c:pt idx="0">
                  <c:v>Universidad de Los Andes</c:v>
                </c:pt>
                <c:pt idx="1">
                  <c:v>Universidad de La Sabana</c:v>
                </c:pt>
                <c:pt idx="2">
                  <c:v>Pontificia Universidad Javeriana</c:v>
                </c:pt>
                <c:pt idx="3">
                  <c:v>Universidad del Rosario</c:v>
                </c:pt>
                <c:pt idx="4">
                  <c:v>Universidad Sergio Arboleda</c:v>
                </c:pt>
              </c:strCache>
            </c:strRef>
          </c:cat>
          <c:val>
            <c:numRef>
              <c:f>'BECAS Y FINANC'!$B$111:$B$115</c:f>
              <c:numCache>
                <c:formatCode>_("$"* #,##0_);_("$"* \(#,##0\);_("$"* "-"_);_(@_)</c:formatCode>
                <c:ptCount val="5"/>
                <c:pt idx="0">
                  <c:v>144110400</c:v>
                </c:pt>
                <c:pt idx="1">
                  <c:v>58950000</c:v>
                </c:pt>
                <c:pt idx="2">
                  <c:v>60527250</c:v>
                </c:pt>
                <c:pt idx="3">
                  <c:v>55146000</c:v>
                </c:pt>
                <c:pt idx="4">
                  <c:v>31920000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D1C-49D9-901F-F1BB9E5EC1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99895152"/>
        <c:axId val="-599899504"/>
      </c:barChart>
      <c:catAx>
        <c:axId val="-59989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9504"/>
        <c:crosses val="autoZero"/>
        <c:auto val="1"/>
        <c:lblAlgn val="ctr"/>
        <c:lblOffset val="100"/>
        <c:noMultiLvlLbl val="0"/>
      </c:catAx>
      <c:valAx>
        <c:axId val="-59989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filosofia!$A$251</c:f>
              <c:strCache>
                <c:ptCount val="1"/>
                <c:pt idx="0">
                  <c:v>Andes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2926371385175951E-2"/>
                  <c:y val="2.8416538775706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4F9-407D-A7FB-586EDCEAA0EB}"/>
                </c:ext>
              </c:extLst>
            </c:dLbl>
            <c:dLbl>
              <c:idx val="3"/>
              <c:layout>
                <c:manualLayout>
                  <c:x val="-1.2926371385175951E-2"/>
                  <c:y val="2.25423427773752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F9-407D-A7FB-586EDCEAA0EB}"/>
                </c:ext>
              </c:extLst>
            </c:dLbl>
            <c:dLbl>
              <c:idx val="4"/>
              <c:layout>
                <c:manualLayout>
                  <c:x val="-1.4899717355051176E-2"/>
                  <c:y val="-2.19426865072610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4F9-407D-A7FB-586EDCEAA0EB}"/>
                </c:ext>
              </c:extLst>
            </c:dLbl>
            <c:dLbl>
              <c:idx val="5"/>
              <c:layout>
                <c:manualLayout>
                  <c:x val="-2.1110363331346148E-2"/>
                  <c:y val="-3.03254212076051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F9-407D-A7FB-586EDCEAA0EB}"/>
                </c:ext>
              </c:extLst>
            </c:dLbl>
            <c:dLbl>
              <c:idx val="6"/>
              <c:layout>
                <c:manualLayout>
                  <c:x val="-2.1408455753226417E-3"/>
                  <c:y val="1.982656783216265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4F9-407D-A7FB-586EDCEAA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filosofia!$B$250:$I$250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filosofia!$B$251:$I$251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F9-407D-A7FB-586EDCEAA0EB}"/>
            </c:ext>
          </c:extLst>
        </c:ser>
        <c:ser>
          <c:idx val="1"/>
          <c:order val="1"/>
          <c:tx>
            <c:strRef>
              <c:f>filosofia!$A$252</c:f>
              <c:strCache>
                <c:ptCount val="1"/>
                <c:pt idx="0">
                  <c:v>Javeriana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9755397777344377E-2"/>
                  <c:y val="3.42907347740377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F9-407D-A7FB-586EDCEAA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filosofia!$B$250:$I$250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filosofia!$B$252:$I$252</c:f>
              <c:numCache>
                <c:formatCode>General</c:formatCode>
                <c:ptCount val="8"/>
                <c:pt idx="0">
                  <c:v>18</c:v>
                </c:pt>
                <c:pt idx="1">
                  <c:v>20</c:v>
                </c:pt>
                <c:pt idx="2">
                  <c:v>25</c:v>
                </c:pt>
                <c:pt idx="3">
                  <c:v>16</c:v>
                </c:pt>
                <c:pt idx="4">
                  <c:v>21</c:v>
                </c:pt>
                <c:pt idx="5">
                  <c:v>17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F9-407D-A7FB-586EDCEAA0EB}"/>
            </c:ext>
          </c:extLst>
        </c:ser>
        <c:ser>
          <c:idx val="2"/>
          <c:order val="2"/>
          <c:tx>
            <c:strRef>
              <c:f>filosofia!$A$253</c:f>
              <c:strCache>
                <c:ptCount val="1"/>
                <c:pt idx="0">
                  <c:v>Rosario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056164709185997E-2"/>
                  <c:y val="2.5479440776540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4F9-407D-A7FB-586EDCEAA0EB}"/>
                </c:ext>
              </c:extLst>
            </c:dLbl>
            <c:dLbl>
              <c:idx val="2"/>
              <c:layout>
                <c:manualLayout>
                  <c:x val="-1.1334745427320949E-4"/>
                  <c:y val="-1.6068420120568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F9-407D-A7FB-586EDCEAA0EB}"/>
                </c:ext>
              </c:extLst>
            </c:dLbl>
            <c:dLbl>
              <c:idx val="3"/>
              <c:layout>
                <c:manualLayout>
                  <c:x val="-1.5636302493179294E-2"/>
                  <c:y val="2.5479440776540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4F9-407D-A7FB-586EDCEAA0EB}"/>
                </c:ext>
              </c:extLst>
            </c:dLbl>
            <c:dLbl>
              <c:idx val="4"/>
              <c:layout>
                <c:manualLayout>
                  <c:x val="-1.1571405831174379E-2"/>
                  <c:y val="2.5479440776540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4F9-407D-A7FB-586EDCEAA0EB}"/>
                </c:ext>
              </c:extLst>
            </c:dLbl>
            <c:dLbl>
              <c:idx val="5"/>
              <c:layout>
                <c:manualLayout>
                  <c:x val="-1.4281336939177623E-2"/>
                  <c:y val="-3.61996172059363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4F9-407D-A7FB-586EDCEAA0EB}"/>
                </c:ext>
              </c:extLst>
            </c:dLbl>
            <c:dLbl>
              <c:idx val="6"/>
              <c:layout>
                <c:manualLayout>
                  <c:x val="-8.8614747231709357E-3"/>
                  <c:y val="2.5479440776540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4F9-407D-A7FB-586EDCEAA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filosofia!$B$250:$I$250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filosofia!$B$253:$I$253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7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4F9-407D-A7FB-586EDCEAA0EB}"/>
            </c:ext>
          </c:extLst>
        </c:ser>
        <c:ser>
          <c:idx val="3"/>
          <c:order val="3"/>
          <c:tx>
            <c:strRef>
              <c:f>filosofia!$A$254</c:f>
              <c:strCache>
                <c:ptCount val="1"/>
                <c:pt idx="0">
                  <c:v>Sergio Arboleda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4F9-407D-A7FB-586EDCEAA0E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4F9-407D-A7FB-586EDCEAA0EB}"/>
                </c:ext>
              </c:extLst>
            </c:dLbl>
            <c:dLbl>
              <c:idx val="6"/>
              <c:layout>
                <c:manualLayout>
                  <c:x val="-8.9156733453311012E-3"/>
                  <c:y val="-1.85770292109428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4F9-407D-A7FB-586EDCEAA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filosofia!$B$250:$I$250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filosofia!$B$254:$I$254</c:f>
              <c:numCache>
                <c:formatCode>General</c:formatCode>
                <c:ptCount val="8"/>
                <c:pt idx="0">
                  <c:v>44</c:v>
                </c:pt>
                <c:pt idx="1">
                  <c:v>32</c:v>
                </c:pt>
                <c:pt idx="2">
                  <c:v>27</c:v>
                </c:pt>
                <c:pt idx="3">
                  <c:v>16</c:v>
                </c:pt>
                <c:pt idx="4">
                  <c:v>13</c:v>
                </c:pt>
                <c:pt idx="5">
                  <c:v>17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4F9-407D-A7FB-586EDCEAA0EB}"/>
            </c:ext>
          </c:extLst>
        </c:ser>
        <c:ser>
          <c:idx val="4"/>
          <c:order val="4"/>
          <c:tx>
            <c:strRef>
              <c:f>filosofia!$A$255</c:f>
              <c:strCache>
                <c:ptCount val="1"/>
                <c:pt idx="0">
                  <c:v>Sabana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3441664733065852E-2"/>
                  <c:y val="-9.765788310297892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4F9-407D-A7FB-586EDCEAA0EB}"/>
                </c:ext>
              </c:extLst>
            </c:dLbl>
            <c:dLbl>
              <c:idx val="1"/>
              <c:layout>
                <c:manualLayout>
                  <c:x val="-1.6991268047180968E-2"/>
                  <c:y val="2.5479440776540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4F9-407D-A7FB-586EDCEAA0EB}"/>
                </c:ext>
              </c:extLst>
            </c:dLbl>
            <c:dLbl>
              <c:idx val="2"/>
              <c:layout>
                <c:manualLayout>
                  <c:x val="-1.8436194112716985E-2"/>
                  <c:y val="-4.23264916357256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4F9-407D-A7FB-586EDCEAA0EB}"/>
                </c:ext>
              </c:extLst>
            </c:dLbl>
            <c:dLbl>
              <c:idx val="3"/>
              <c:layout>
                <c:manualLayout>
                  <c:x val="-1.4541673281616862E-2"/>
                  <c:y val="-2.37459805902009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4F9-407D-A7FB-586EDCEAA0EB}"/>
                </c:ext>
              </c:extLst>
            </c:dLbl>
            <c:dLbl>
              <c:idx val="4"/>
              <c:layout>
                <c:manualLayout>
                  <c:x val="4.6339478791678143E-3"/>
                  <c:y val="-7.257127739083963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4F9-407D-A7FB-586EDCEAA0EB}"/>
                </c:ext>
              </c:extLst>
            </c:dLbl>
            <c:dLbl>
              <c:idx val="5"/>
              <c:layout>
                <c:manualLayout>
                  <c:x val="-1.4281336939177623E-2"/>
                  <c:y val="2.25423427773752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4F9-407D-A7FB-586EDCEAA0EB}"/>
                </c:ext>
              </c:extLst>
            </c:dLbl>
            <c:dLbl>
              <c:idx val="6"/>
              <c:layout>
                <c:manualLayout>
                  <c:x val="-1.2189781451091659E-2"/>
                  <c:y val="3.7442096700814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4F9-407D-A7FB-586EDCEAA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filosofia!$B$250:$I$250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filosofia!$B$255:$I$255</c:f>
              <c:numCache>
                <c:formatCode>General</c:formatCode>
                <c:ptCount val="8"/>
                <c:pt idx="0">
                  <c:v>6</c:v>
                </c:pt>
                <c:pt idx="1">
                  <c:v>3</c:v>
                </c:pt>
                <c:pt idx="2">
                  <c:v>6</c:v>
                </c:pt>
                <c:pt idx="3">
                  <c:v>12</c:v>
                </c:pt>
                <c:pt idx="4">
                  <c:v>12</c:v>
                </c:pt>
                <c:pt idx="5">
                  <c:v>5</c:v>
                </c:pt>
                <c:pt idx="6">
                  <c:v>8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D4F9-407D-A7FB-586EDCEAA0E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599895696"/>
        <c:axId val="-599900048"/>
      </c:lineChart>
      <c:catAx>
        <c:axId val="-59989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0048"/>
        <c:crosses val="autoZero"/>
        <c:auto val="1"/>
        <c:lblAlgn val="ctr"/>
        <c:lblOffset val="100"/>
        <c:noMultiLvlLbl val="0"/>
      </c:catAx>
      <c:valAx>
        <c:axId val="-59990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filosofia!$A$263</c:f>
              <c:strCache>
                <c:ptCount val="1"/>
                <c:pt idx="0">
                  <c:v>Andes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3.1876155917316427E-2"/>
                  <c:y val="-2.83761658125273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D0-4786-86D2-EEA310FA403D}"/>
                </c:ext>
              </c:extLst>
            </c:dLbl>
            <c:dLbl>
              <c:idx val="6"/>
              <c:layout>
                <c:manualLayout>
                  <c:x val="-1.755911924818811E-2"/>
                  <c:y val="2.3841674987329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D0-4786-86D2-EEA310FA40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filosofia!$B$262:$J$262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filosofia!$B$263:$J$263</c:f>
              <c:numCache>
                <c:formatCode>General</c:formatCode>
                <c:ptCount val="9"/>
                <c:pt idx="0">
                  <c:v>15</c:v>
                </c:pt>
                <c:pt idx="1">
                  <c:v>11</c:v>
                </c:pt>
                <c:pt idx="2">
                  <c:v>10</c:v>
                </c:pt>
                <c:pt idx="3">
                  <c:v>12</c:v>
                </c:pt>
                <c:pt idx="4">
                  <c:v>10</c:v>
                </c:pt>
                <c:pt idx="5">
                  <c:v>8</c:v>
                </c:pt>
                <c:pt idx="6">
                  <c:v>5</c:v>
                </c:pt>
                <c:pt idx="7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D0-4786-86D2-EEA310FA403D}"/>
            </c:ext>
          </c:extLst>
        </c:ser>
        <c:ser>
          <c:idx val="1"/>
          <c:order val="1"/>
          <c:tx>
            <c:strRef>
              <c:f>filosofia!$A$264</c:f>
              <c:strCache>
                <c:ptCount val="1"/>
                <c:pt idx="0">
                  <c:v>Javeriana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636950469555672E-2"/>
                  <c:y val="-2.56278584020086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D0-4786-86D2-EEA310FA40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filosofia!$B$262:$J$262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filosofia!$B$264:$J$264</c:f>
              <c:numCache>
                <c:formatCode>General</c:formatCode>
                <c:ptCount val="9"/>
                <c:pt idx="0">
                  <c:v>6</c:v>
                </c:pt>
                <c:pt idx="1">
                  <c:v>22</c:v>
                </c:pt>
                <c:pt idx="2">
                  <c:v>29</c:v>
                </c:pt>
                <c:pt idx="3">
                  <c:v>30</c:v>
                </c:pt>
                <c:pt idx="4">
                  <c:v>21</c:v>
                </c:pt>
                <c:pt idx="5">
                  <c:v>23</c:v>
                </c:pt>
                <c:pt idx="6">
                  <c:v>19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CD0-4786-86D2-EEA310FA403D}"/>
            </c:ext>
          </c:extLst>
        </c:ser>
        <c:ser>
          <c:idx val="2"/>
          <c:order val="2"/>
          <c:tx>
            <c:strRef>
              <c:f>filosofia!$A$265</c:f>
              <c:strCache>
                <c:ptCount val="1"/>
                <c:pt idx="0">
                  <c:v>Rosario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636950469555672E-2"/>
                  <c:y val="-9.138013938895820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D0-4786-86D2-EEA310FA403D}"/>
                </c:ext>
              </c:extLst>
            </c:dLbl>
            <c:dLbl>
              <c:idx val="1"/>
              <c:layout>
                <c:manualLayout>
                  <c:x val="-1.9971228687008635E-3"/>
                  <c:y val="7.351830524217017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D0-4786-86D2-EEA310FA403D}"/>
                </c:ext>
              </c:extLst>
            </c:dLbl>
            <c:dLbl>
              <c:idx val="2"/>
              <c:layout>
                <c:manualLayout>
                  <c:x val="-1.7559119248188159E-2"/>
                  <c:y val="2.3841674987329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D0-4786-86D2-EEA310FA403D}"/>
                </c:ext>
              </c:extLst>
            </c:dLbl>
            <c:dLbl>
              <c:idx val="3"/>
              <c:layout>
                <c:manualLayout>
                  <c:x val="-1.2371787121692408E-2"/>
                  <c:y val="2.6589982397848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D0-4786-86D2-EEA310FA403D}"/>
                </c:ext>
              </c:extLst>
            </c:dLbl>
            <c:dLbl>
              <c:idx val="5"/>
              <c:layout>
                <c:manualLayout>
                  <c:x val="-9.7781210584444861E-3"/>
                  <c:y val="2.38416749873296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D0-4786-86D2-EEA310FA403D}"/>
                </c:ext>
              </c:extLst>
            </c:dLbl>
            <c:dLbl>
              <c:idx val="6"/>
              <c:layout>
                <c:manualLayout>
                  <c:x val="-3.2939559003248957E-3"/>
                  <c:y val="7.351830524217017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CD0-4786-86D2-EEA310FA403D}"/>
                </c:ext>
              </c:extLst>
            </c:dLbl>
            <c:dLbl>
              <c:idx val="7"/>
              <c:layout>
                <c:manualLayout>
                  <c:x val="-1.9971228687007681E-3"/>
                  <c:y val="-2.83761658125273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CD0-4786-86D2-EEA310FA40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filosofia!$B$262:$J$262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filosofia!$B$265:$J$265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CD0-4786-86D2-EEA310FA403D}"/>
            </c:ext>
          </c:extLst>
        </c:ser>
        <c:ser>
          <c:idx val="3"/>
          <c:order val="3"/>
          <c:tx>
            <c:strRef>
              <c:f>filosofia!$A$266</c:f>
              <c:strCache>
                <c:ptCount val="1"/>
                <c:pt idx="0">
                  <c:v>Sergio Arboleda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636950469555672E-2"/>
                  <c:y val="-2.013124358097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CD0-4786-86D2-EEA310FA403D}"/>
                </c:ext>
              </c:extLst>
            </c:dLbl>
            <c:dLbl>
              <c:idx val="2"/>
              <c:layout>
                <c:manualLayout>
                  <c:x val="-4.6426622532136953E-3"/>
                  <c:y val="-3.3872780633565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CD0-4786-86D2-EEA310FA403D}"/>
                </c:ext>
              </c:extLst>
            </c:dLbl>
            <c:dLbl>
              <c:idx val="3"/>
              <c:layout>
                <c:manualLayout>
                  <c:x val="-1.6314159537829224E-2"/>
                  <c:y val="3.48349046294048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CD0-4786-86D2-EEA310FA403D}"/>
                </c:ext>
              </c:extLst>
            </c:dLbl>
            <c:dLbl>
              <c:idx val="4"/>
              <c:layout>
                <c:manualLayout>
                  <c:x val="-1.6262286216564174E-2"/>
                  <c:y val="2.10933675768108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D0-4786-86D2-EEA310FA403D}"/>
                </c:ext>
              </c:extLst>
            </c:dLbl>
            <c:dLbl>
              <c:idx val="5"/>
              <c:layout>
                <c:manualLayout>
                  <c:x val="-1.496545318494033E-2"/>
                  <c:y val="1.2848445345254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D0-4786-86D2-EEA310FA403D}"/>
                </c:ext>
              </c:extLst>
            </c:dLbl>
            <c:dLbl>
              <c:idx val="6"/>
              <c:layout>
                <c:manualLayout>
                  <c:x val="-1.755911924818811E-2"/>
                  <c:y val="-1.73829361704521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D0-4786-86D2-EEA310FA40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filosofia!$B$262:$J$262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filosofia!$B$266:$J$266</c:f>
              <c:numCache>
                <c:formatCode>General</c:formatCode>
                <c:ptCount val="9"/>
                <c:pt idx="0">
                  <c:v>9</c:v>
                </c:pt>
                <c:pt idx="1">
                  <c:v>36</c:v>
                </c:pt>
                <c:pt idx="2">
                  <c:v>12</c:v>
                </c:pt>
                <c:pt idx="3">
                  <c:v>11</c:v>
                </c:pt>
                <c:pt idx="4">
                  <c:v>8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4CD0-4786-86D2-EEA310FA403D}"/>
            </c:ext>
          </c:extLst>
        </c:ser>
        <c:ser>
          <c:idx val="4"/>
          <c:order val="4"/>
          <c:tx>
            <c:strRef>
              <c:f>filosofia!$A$267</c:f>
              <c:strCache>
                <c:ptCount val="1"/>
                <c:pt idx="0">
                  <c:v>Sabana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340117437931745E-2"/>
                  <c:y val="-3.11244732230461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D0-4786-86D2-EEA310FA403D}"/>
                </c:ext>
              </c:extLst>
            </c:dLbl>
            <c:dLbl>
              <c:idx val="2"/>
              <c:layout>
                <c:manualLayout>
                  <c:x val="-1.7559119248188159E-2"/>
                  <c:y val="1.83450601662919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D0-4786-86D2-EEA310FA403D}"/>
                </c:ext>
              </c:extLst>
            </c:dLbl>
            <c:dLbl>
              <c:idx val="4"/>
              <c:layout>
                <c:manualLayout>
                  <c:x val="-1.6262286216564174E-2"/>
                  <c:y val="2.10933675768107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D0-4786-86D2-EEA310FA403D}"/>
                </c:ext>
              </c:extLst>
            </c:dLbl>
            <c:dLbl>
              <c:idx val="5"/>
              <c:layout>
                <c:manualLayout>
                  <c:x val="-1.496545318494033E-2"/>
                  <c:y val="2.10933675768107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D0-4786-86D2-EEA310FA403D}"/>
                </c:ext>
              </c:extLst>
            </c:dLbl>
            <c:dLbl>
              <c:idx val="7"/>
              <c:layout>
                <c:manualLayout>
                  <c:x val="-1.6262286216564174E-2"/>
                  <c:y val="3.2086597218886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D0-4786-86D2-EEA310FA40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filosofia!$B$262:$J$262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filosofia!$B$267:$J$267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4CD0-4786-86D2-EEA310FA40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599903856"/>
        <c:axId val="-599903312"/>
      </c:lineChart>
      <c:catAx>
        <c:axId val="-59990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3312"/>
        <c:crosses val="autoZero"/>
        <c:auto val="1"/>
        <c:lblAlgn val="ctr"/>
        <c:lblOffset val="100"/>
        <c:noMultiLvlLbl val="0"/>
      </c:catAx>
      <c:valAx>
        <c:axId val="-59990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ICFES!$E$94</c:f>
              <c:strCache>
                <c:ptCount val="1"/>
                <c:pt idx="0">
                  <c:v>Universidad de La Sabana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ICFES!$F$93:$H$93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ICFES!$F$94:$H$94</c:f>
              <c:numCache>
                <c:formatCode>General</c:formatCode>
                <c:ptCount val="3"/>
                <c:pt idx="0">
                  <c:v>184.6</c:v>
                </c:pt>
                <c:pt idx="1">
                  <c:v>189.3</c:v>
                </c:pt>
                <c:pt idx="2">
                  <c:v>196.5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1-49C3-B965-6F633DCBEFED}"/>
            </c:ext>
          </c:extLst>
        </c:ser>
        <c:ser>
          <c:idx val="1"/>
          <c:order val="1"/>
          <c:tx>
            <c:strRef>
              <c:f>ICFES!$E$95</c:f>
              <c:strCache>
                <c:ptCount val="1"/>
                <c:pt idx="0">
                  <c:v>Universidad del Rosario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ICFES!$F$93:$H$93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ICFES!$F$95:$H$95</c:f>
              <c:numCache>
                <c:formatCode>General</c:formatCode>
                <c:ptCount val="3"/>
                <c:pt idx="0">
                  <c:v>190.8</c:v>
                </c:pt>
                <c:pt idx="1">
                  <c:v>203</c:v>
                </c:pt>
                <c:pt idx="2">
                  <c:v>188.5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F1-49C3-B965-6F633DCBEFED}"/>
            </c:ext>
          </c:extLst>
        </c:ser>
        <c:ser>
          <c:idx val="2"/>
          <c:order val="2"/>
          <c:tx>
            <c:strRef>
              <c:f>ICFES!$E$96</c:f>
              <c:strCache>
                <c:ptCount val="1"/>
                <c:pt idx="0">
                  <c:v>Pontificia Universidad Javeriana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ICFES!$F$93:$H$93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ICFES!$F$96:$H$96</c:f>
              <c:numCache>
                <c:formatCode>General</c:formatCode>
                <c:ptCount val="3"/>
                <c:pt idx="0">
                  <c:v>183.1</c:v>
                </c:pt>
                <c:pt idx="1">
                  <c:v>170.4</c:v>
                </c:pt>
                <c:pt idx="2">
                  <c:v>186.7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F1-49C3-B965-6F633DCBEFED}"/>
            </c:ext>
          </c:extLst>
        </c:ser>
        <c:ser>
          <c:idx val="3"/>
          <c:order val="3"/>
          <c:tx>
            <c:strRef>
              <c:f>ICFES!$E$97</c:f>
              <c:strCache>
                <c:ptCount val="1"/>
                <c:pt idx="0">
                  <c:v>Universidad Sergio Arboleda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ICFES!$F$93:$H$93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ICFES!$F$97:$H$97</c:f>
              <c:numCache>
                <c:formatCode>General</c:formatCode>
                <c:ptCount val="3"/>
                <c:pt idx="0">
                  <c:v>173.3</c:v>
                </c:pt>
                <c:pt idx="1">
                  <c:v>169</c:v>
                </c:pt>
                <c:pt idx="2">
                  <c:v>173.1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F1-49C3-B965-6F633DCBEFED}"/>
            </c:ext>
          </c:extLst>
        </c:ser>
        <c:ser>
          <c:idx val="4"/>
          <c:order val="4"/>
          <c:tx>
            <c:strRef>
              <c:f>ICFES!$E$98</c:f>
              <c:strCache>
                <c:ptCount val="1"/>
                <c:pt idx="0">
                  <c:v>Universidad de Los Andes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ICFES!$F$93:$H$93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ICFES!$F$98:$H$98</c:f>
              <c:numCache>
                <c:formatCode>General</c:formatCode>
                <c:ptCount val="3"/>
                <c:pt idx="0">
                  <c:v>189.3</c:v>
                </c:pt>
                <c:pt idx="1">
                  <c:v>200.8</c:v>
                </c:pt>
                <c:pt idx="2">
                  <c:v>169.8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F1-49C3-B965-6F633DCBEF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99901136"/>
        <c:axId val="-599894608"/>
      </c:barChart>
      <c:catAx>
        <c:axId val="-5999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894608"/>
        <c:crosses val="autoZero"/>
        <c:auto val="1"/>
        <c:lblAlgn val="ctr"/>
        <c:lblOffset val="100"/>
        <c:noMultiLvlLbl val="0"/>
      </c:catAx>
      <c:valAx>
        <c:axId val="-5998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5999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filosofia!$B$49</c:f>
              <c:strCache>
                <c:ptCount val="1"/>
                <c:pt idx="0">
                  <c:v>Periodo 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7636929230085557E-2"/>
                  <c:y val="-3.95870302379898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7C-4C5B-ACED-AB0B0737172C}"/>
                </c:ext>
              </c:extLst>
            </c:dLbl>
            <c:dLbl>
              <c:idx val="2"/>
              <c:layout>
                <c:manualLayout>
                  <c:x val="-1.5285338666074183E-2"/>
                  <c:y val="2.54488051529933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7C-4C5B-ACED-AB0B0737172C}"/>
                </c:ext>
              </c:extLst>
            </c:dLbl>
            <c:dLbl>
              <c:idx val="4"/>
              <c:layout>
                <c:manualLayout>
                  <c:x val="-1.646113394807993E-2"/>
                  <c:y val="-4.5242320271988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F7C-4C5B-ACED-AB0B0737172C}"/>
                </c:ext>
              </c:extLst>
            </c:dLbl>
            <c:dLbl>
              <c:idx val="5"/>
              <c:layout>
                <c:manualLayout>
                  <c:x val="-1.7636929230085547E-2"/>
                  <c:y val="-4.24146752549890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7C-4C5B-ACED-AB0B0737172C}"/>
                </c:ext>
              </c:extLst>
            </c:dLbl>
            <c:dLbl>
              <c:idx val="6"/>
              <c:layout>
                <c:manualLayout>
                  <c:x val="-1.6461133948079843E-2"/>
                  <c:y val="3.39317402039912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7C-4C5B-ACED-AB0B0737172C}"/>
                </c:ext>
              </c:extLst>
            </c:dLbl>
            <c:dLbl>
              <c:idx val="7"/>
              <c:layout>
                <c:manualLayout>
                  <c:x val="-1.5285338666074139E-2"/>
                  <c:y val="-2.54488051529934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7C-4C5B-ACED-AB0B073717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filosofia!$A$50:$A$58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filosofia!$B$50:$B$58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6</c:v>
                </c:pt>
                <c:pt idx="4">
                  <c:v>9</c:v>
                </c:pt>
                <c:pt idx="5">
                  <c:v>8</c:v>
                </c:pt>
                <c:pt idx="6" formatCode="0">
                  <c:v>5</c:v>
                </c:pt>
                <c:pt idx="7">
                  <c:v>8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7C-4C5B-ACED-AB0B0737172C}"/>
            </c:ext>
          </c:extLst>
        </c:ser>
        <c:ser>
          <c:idx val="1"/>
          <c:order val="1"/>
          <c:tx>
            <c:strRef>
              <c:f>filosofia!$C$49</c:f>
              <c:strCache>
                <c:ptCount val="1"/>
                <c:pt idx="0">
                  <c:v>Periodo II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757952820057042E-2"/>
                  <c:y val="2.54488051529933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7C-4C5B-ACED-AB0B0737172C}"/>
                </c:ext>
              </c:extLst>
            </c:dLbl>
            <c:dLbl>
              <c:idx val="1"/>
              <c:layout>
                <c:manualLayout>
                  <c:x val="-1.0582157538051327E-2"/>
                  <c:y val="2.54488051529933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F7C-4C5B-ACED-AB0B0737172C}"/>
                </c:ext>
              </c:extLst>
            </c:dLbl>
            <c:dLbl>
              <c:idx val="2"/>
              <c:layout>
                <c:manualLayout>
                  <c:x val="-1.5285338666074183E-2"/>
                  <c:y val="-3.9587030237989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F7C-4C5B-ACED-AB0B0737172C}"/>
                </c:ext>
              </c:extLst>
            </c:dLbl>
            <c:dLbl>
              <c:idx val="3"/>
              <c:layout>
                <c:manualLayout>
                  <c:x val="-1.293374810206282E-2"/>
                  <c:y val="2.54488051529933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F7C-4C5B-ACED-AB0B0737172C}"/>
                </c:ext>
              </c:extLst>
            </c:dLbl>
            <c:dLbl>
              <c:idx val="4"/>
              <c:layout>
                <c:manualLayout>
                  <c:x val="-1.5285338666074139E-2"/>
                  <c:y val="2.8276450169992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F7C-4C5B-ACED-AB0B0737172C}"/>
                </c:ext>
              </c:extLst>
            </c:dLbl>
            <c:dLbl>
              <c:idx val="5"/>
              <c:layout>
                <c:manualLayout>
                  <c:x val="-1.0582157538051414E-2"/>
                  <c:y val="3.1104095186991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F7C-4C5B-ACED-AB0B0737172C}"/>
                </c:ext>
              </c:extLst>
            </c:dLbl>
            <c:dLbl>
              <c:idx val="6"/>
              <c:layout>
                <c:manualLayout>
                  <c:x val="-1.6461133948079843E-2"/>
                  <c:y val="-4.24146752549890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F7C-4C5B-ACED-AB0B0737172C}"/>
                </c:ext>
              </c:extLst>
            </c:dLbl>
            <c:dLbl>
              <c:idx val="7"/>
              <c:layout>
                <c:manualLayout>
                  <c:x val="-2.4691700922119763E-2"/>
                  <c:y val="2.54488051529934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F7C-4C5B-ACED-AB0B073717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s-419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filosofia!$A$50:$A$58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filosofia!$C$50:$C$58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 formatCode="0">
                  <c:v>8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F7C-4C5B-ACED-AB0B07371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5290336"/>
        <c:axId val="-665287616"/>
      </c:lineChart>
      <c:catAx>
        <c:axId val="-6652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s-419"/>
          </a:p>
        </c:txPr>
        <c:crossAx val="-665287616"/>
        <c:crosses val="autoZero"/>
        <c:auto val="1"/>
        <c:lblAlgn val="ctr"/>
        <c:lblOffset val="100"/>
        <c:noMultiLvlLbl val="0"/>
      </c:catAx>
      <c:valAx>
        <c:axId val="-66528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s-419"/>
          </a:p>
        </c:txPr>
        <c:crossAx val="-6652903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s-419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s-419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INSCRITOS GENERACIÓN E - EXCELENCIA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filosofia!$M$69</c:f>
              <c:strCache>
                <c:ptCount val="1"/>
                <c:pt idx="0">
                  <c:v>Inscritos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filosofia!$N$68:$R$68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filosofia!$N$69:$R$69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5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8-4D1C-9D05-C00D21E38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665283808"/>
        <c:axId val="-665292512"/>
      </c:barChart>
      <c:catAx>
        <c:axId val="-66528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92512"/>
        <c:crosses val="autoZero"/>
        <c:auto val="1"/>
        <c:lblAlgn val="ctr"/>
        <c:lblOffset val="100"/>
        <c:noMultiLvlLbl val="0"/>
      </c:catAx>
      <c:valAx>
        <c:axId val="-66529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s-419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ADMITIDOS</a:t>
            </a:r>
            <a:r>
              <a:rPr lang="en-US" sz="1400" b="1" baseline="0" dirty="0"/>
              <a:t> GENERACIÓN E - EXCELENCIA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filosofia!$M$70</c:f>
              <c:strCache>
                <c:ptCount val="1"/>
                <c:pt idx="0">
                  <c:v>Admitidos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filosofia!$N$68:$R$68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filosofia!$N$70:$R$70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2-4094-8F4B-C7743F4741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665281088"/>
        <c:axId val="-66528435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filosofia!$M$69</c15:sqref>
                        </c15:formulaRef>
                      </c:ext>
                    </c:extLst>
                    <c:strCache>
                      <c:ptCount val="1"/>
                      <c:pt idx="0">
                        <c:v>Inscritos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filosofia!$N$68:$R$68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filosofia!$N$69:$R$69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12</c:v>
                      </c:pt>
                      <c:pt idx="2">
                        <c:v>5</c:v>
                      </c:pt>
                      <c:pt idx="3">
                        <c:v>4</c:v>
                      </c:pt>
                      <c:pt idx="4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312-4094-8F4B-C7743F4741B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filosofia!$M$71</c15:sqref>
                        </c15:formulaRef>
                      </c:ext>
                    </c:extLst>
                    <c:strCache>
                      <c:ptCount val="1"/>
                      <c:pt idx="0">
                        <c:v>Matriculados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filosofia!$N$68:$R$68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filosofia!$N$71:$R$71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</c:v>
                      </c:pt>
                      <c:pt idx="1">
                        <c:v>4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312-4094-8F4B-C7743F4741BA}"/>
                  </c:ext>
                </c:extLst>
              </c15:ser>
            </c15:filteredBarSeries>
          </c:ext>
        </c:extLst>
      </c:barChart>
      <c:catAx>
        <c:axId val="-66528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4352"/>
        <c:crosses val="autoZero"/>
        <c:auto val="1"/>
        <c:lblAlgn val="ctr"/>
        <c:lblOffset val="100"/>
        <c:noMultiLvlLbl val="0"/>
      </c:catAx>
      <c:valAx>
        <c:axId val="-66528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MATRICULADOS</a:t>
            </a:r>
            <a:r>
              <a:rPr lang="en-US" sz="1400" b="1" baseline="0" dirty="0"/>
              <a:t> GENERACIÓN E- EXCELENCIA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filosofia!$M$71</c:f>
              <c:strCache>
                <c:ptCount val="1"/>
                <c:pt idx="0">
                  <c:v>Matriculados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filosofia!$N$68:$R$68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filosofia!$N$71:$R$71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1-485B-A054-F9AADC2BF3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665288160"/>
        <c:axId val="-6652859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filosofia!$M$69</c15:sqref>
                        </c15:formulaRef>
                      </c:ext>
                    </c:extLst>
                    <c:strCache>
                      <c:ptCount val="1"/>
                      <c:pt idx="0">
                        <c:v>Inscritos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filosofia!$N$68:$R$68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filosofia!$N$69:$R$69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12</c:v>
                      </c:pt>
                      <c:pt idx="2">
                        <c:v>5</c:v>
                      </c:pt>
                      <c:pt idx="3">
                        <c:v>4</c:v>
                      </c:pt>
                      <c:pt idx="4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9A1-485B-A054-F9AADC2BF321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filosofia!$M$70</c15:sqref>
                        </c15:formulaRef>
                      </c:ext>
                    </c:extLst>
                    <c:strCache>
                      <c:ptCount val="1"/>
                      <c:pt idx="0">
                        <c:v>Admitidos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filosofia!$N$68:$R$68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filosofia!$N$70:$R$70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</c:v>
                      </c:pt>
                      <c:pt idx="1">
                        <c:v>4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29A1-485B-A054-F9AADC2BF321}"/>
                  </c:ext>
                </c:extLst>
              </c15:ser>
            </c15:filteredBarSeries>
          </c:ext>
        </c:extLst>
      </c:barChart>
      <c:catAx>
        <c:axId val="-66528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5984"/>
        <c:crosses val="autoZero"/>
        <c:auto val="1"/>
        <c:lblAlgn val="ctr"/>
        <c:lblOffset val="100"/>
        <c:noMultiLvlLbl val="0"/>
      </c:catAx>
      <c:valAx>
        <c:axId val="-66528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s-419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filosofia!$C$108</c:f>
              <c:strCache>
                <c:ptCount val="1"/>
                <c:pt idx="0">
                  <c:v>I. Selectividad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7"/>
              <c:layout>
                <c:manualLayout>
                  <c:x val="-3.2161810864901927E-2"/>
                  <c:y val="3.5700026699581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4E-4E79-8937-D4E4D367D43A}"/>
                </c:ext>
              </c:extLst>
            </c:dLbl>
            <c:dLbl>
              <c:idx val="8"/>
              <c:layout>
                <c:manualLayout>
                  <c:x val="-1.1719981925345782E-2"/>
                  <c:y val="-3.59577690705092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4E-4E79-8937-D4E4D367D4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filosofia!$B$108:$B$117</c:f>
              <c:strCache>
                <c:ptCount val="10"/>
                <c:pt idx="0">
                  <c:v>Periodo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filosofia!$C$109:$C$117</c:f>
              <c:numCache>
                <c:formatCode>General</c:formatCode>
                <c:ptCount val="9"/>
                <c:pt idx="7" formatCode="0%">
                  <c:v>0.88</c:v>
                </c:pt>
                <c:pt idx="8" formatCode="0%">
                  <c:v>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4E-4E79-8937-D4E4D367D43A}"/>
            </c:ext>
          </c:extLst>
        </c:ser>
        <c:ser>
          <c:idx val="2"/>
          <c:order val="2"/>
          <c:tx>
            <c:strRef>
              <c:f>filosofia!$D$108</c:f>
              <c:strCache>
                <c:ptCount val="1"/>
                <c:pt idx="0">
                  <c:v>I. Absorción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2161810864901857E-2"/>
                  <c:y val="-3.88240809013128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4E-4E79-8937-D4E4D367D43A}"/>
                </c:ext>
              </c:extLst>
            </c:dLbl>
            <c:dLbl>
              <c:idx val="2"/>
              <c:layout>
                <c:manualLayout>
                  <c:x val="-2.6710656481020213E-2"/>
                  <c:y val="3.5700026699581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04E-4E79-8937-D4E4D367D43A}"/>
                </c:ext>
              </c:extLst>
            </c:dLbl>
            <c:dLbl>
              <c:idx val="3"/>
              <c:layout>
                <c:manualLayout>
                  <c:x val="-1.3082770521316E-2"/>
                  <c:y val="3.85663385303854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4E-4E79-8937-D4E4D367D43A}"/>
                </c:ext>
              </c:extLst>
            </c:dLbl>
            <c:dLbl>
              <c:idx val="5"/>
              <c:layout>
                <c:manualLayout>
                  <c:x val="-3.7612965248783499E-2"/>
                  <c:y val="2.99674030379745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4E-4E79-8937-D4E4D367D43A}"/>
                </c:ext>
              </c:extLst>
            </c:dLbl>
            <c:dLbl>
              <c:idx val="6"/>
              <c:layout>
                <c:manualLayout>
                  <c:x val="-3.0799022268931414E-2"/>
                  <c:y val="3.28337148687782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04E-4E79-8937-D4E4D367D43A}"/>
                </c:ext>
              </c:extLst>
            </c:dLbl>
            <c:dLbl>
              <c:idx val="7"/>
              <c:layout>
                <c:manualLayout>
                  <c:x val="-6.2889367212186395E-2"/>
                  <c:y val="-2.16262099164910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04E-4E79-8937-D4E4D367D43A}"/>
                </c:ext>
              </c:extLst>
            </c:dLbl>
            <c:dLbl>
              <c:idx val="8"/>
              <c:layout>
                <c:manualLayout>
                  <c:x val="-1.3082770521316E-2"/>
                  <c:y val="2.13684675455636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04E-4E79-8937-D4E4D367D4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filosofia!$B$108:$B$117</c:f>
              <c:strCache>
                <c:ptCount val="10"/>
                <c:pt idx="0">
                  <c:v>Periodo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filosofia!$D$109:$D$117</c:f>
              <c:numCache>
                <c:formatCode>0%</c:formatCode>
                <c:ptCount val="9"/>
                <c:pt idx="0">
                  <c:v>0.11764705882352941</c:v>
                </c:pt>
                <c:pt idx="1">
                  <c:v>0.33333333333333331</c:v>
                </c:pt>
                <c:pt idx="2">
                  <c:v>0.22222222222222221</c:v>
                </c:pt>
                <c:pt idx="3">
                  <c:v>0.66666666666666663</c:v>
                </c:pt>
                <c:pt idx="4">
                  <c:v>1</c:v>
                </c:pt>
                <c:pt idx="5">
                  <c:v>0.44</c:v>
                </c:pt>
                <c:pt idx="6">
                  <c:v>0.38461538461538464</c:v>
                </c:pt>
                <c:pt idx="7">
                  <c:v>1</c:v>
                </c:pt>
                <c:pt idx="8">
                  <c:v>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04E-4E79-8937-D4E4D367D43A}"/>
            </c:ext>
          </c:extLst>
        </c:ser>
        <c:ser>
          <c:idx val="3"/>
          <c:order val="3"/>
          <c:tx>
            <c:strRef>
              <c:f>filosofia!$E$108</c:f>
              <c:strCache>
                <c:ptCount val="1"/>
                <c:pt idx="0">
                  <c:v>I. Vínculación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2.6710656481020213E-2"/>
                  <c:y val="-6.1754575547742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04E-4E79-8937-D4E4D367D43A}"/>
                </c:ext>
              </c:extLst>
            </c:dLbl>
            <c:dLbl>
              <c:idx val="3"/>
              <c:layout>
                <c:manualLayout>
                  <c:x val="-4.851527401654683E-2"/>
                  <c:y val="-3.02251454089019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04E-4E79-8937-D4E4D367D43A}"/>
                </c:ext>
              </c:extLst>
            </c:dLbl>
            <c:dLbl>
              <c:idx val="6"/>
              <c:layout>
                <c:manualLayout>
                  <c:x val="-3.0799022268931414E-2"/>
                  <c:y val="2.42347793763672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04E-4E79-8937-D4E4D367D43A}"/>
                </c:ext>
              </c:extLst>
            </c:dLbl>
            <c:dLbl>
              <c:idx val="7"/>
              <c:layout>
                <c:manualLayout>
                  <c:x val="-9.7406119693401461E-3"/>
                  <c:y val="-2.16262099164910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04E-4E79-8937-D4E4D367D43A}"/>
                </c:ext>
              </c:extLst>
            </c:dLbl>
            <c:dLbl>
              <c:idx val="8"/>
              <c:layout>
                <c:manualLayout>
                  <c:x val="-8.9944047334047494E-3"/>
                  <c:y val="-1.8759898085687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04E-4E79-8937-D4E4D367D4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filosofia!$B$108:$B$117</c:f>
              <c:strCache>
                <c:ptCount val="10"/>
                <c:pt idx="0">
                  <c:v>Periodo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filosofia!$E$109:$E$117</c:f>
              <c:numCache>
                <c:formatCode>0%</c:formatCode>
                <c:ptCount val="9"/>
                <c:pt idx="0">
                  <c:v>0.36363636363636365</c:v>
                </c:pt>
                <c:pt idx="1">
                  <c:v>0.63636363636363635</c:v>
                </c:pt>
                <c:pt idx="2">
                  <c:v>0.25</c:v>
                </c:pt>
                <c:pt idx="3">
                  <c:v>0.75</c:v>
                </c:pt>
                <c:pt idx="4">
                  <c:v>1.5</c:v>
                </c:pt>
                <c:pt idx="5">
                  <c:v>1.33</c:v>
                </c:pt>
                <c:pt idx="6">
                  <c:v>0.63</c:v>
                </c:pt>
                <c:pt idx="7">
                  <c:v>1</c:v>
                </c:pt>
                <c:pt idx="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04E-4E79-8937-D4E4D367D43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65278912"/>
        <c:axId val="-6652936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filosofia!$B$108</c15:sqref>
                        </c15:formulaRef>
                      </c:ext>
                    </c:extLst>
                    <c:strCache>
                      <c:ptCount val="1"/>
                      <c:pt idx="0">
                        <c:v>Periodo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filosofia!$B$108:$B$117</c15:sqref>
                        </c15:formulaRef>
                      </c:ext>
                    </c:extLst>
                    <c:strCache>
                      <c:ptCount val="10"/>
                      <c:pt idx="0">
                        <c:v>Periodo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filosofia!$B$109:$B$117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F04E-4E79-8937-D4E4D367D43A}"/>
                  </c:ext>
                </c:extLst>
              </c15:ser>
            </c15:filteredLineSeries>
          </c:ext>
        </c:extLst>
      </c:lineChart>
      <c:catAx>
        <c:axId val="-66527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93600"/>
        <c:crosses val="autoZero"/>
        <c:auto val="1"/>
        <c:lblAlgn val="ctr"/>
        <c:lblOffset val="100"/>
        <c:noMultiLvlLbl val="0"/>
      </c:catAx>
      <c:valAx>
        <c:axId val="-6652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7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filosofia!$H$108</c:f>
              <c:strCache>
                <c:ptCount val="1"/>
                <c:pt idx="0">
                  <c:v>I. Selectividad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filosofia!$G$109:$G$117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filosofia!$H$109:$H$117</c:f>
              <c:numCache>
                <c:formatCode>General</c:formatCode>
                <c:ptCount val="9"/>
                <c:pt idx="7" formatCode="0%">
                  <c:v>0.9</c:v>
                </c:pt>
                <c:pt idx="8" formatCode="0%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0C-479D-B48D-1A95128EF349}"/>
            </c:ext>
          </c:extLst>
        </c:ser>
        <c:ser>
          <c:idx val="2"/>
          <c:order val="2"/>
          <c:tx>
            <c:strRef>
              <c:f>filosofia!$I$108</c:f>
              <c:strCache>
                <c:ptCount val="1"/>
                <c:pt idx="0">
                  <c:v>I. Absorción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0687739445257422E-2"/>
                  <c:y val="3.21675216797275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0C-479D-B48D-1A95128EF349}"/>
                </c:ext>
              </c:extLst>
            </c:dLbl>
            <c:dLbl>
              <c:idx val="1"/>
              <c:layout>
                <c:manualLayout>
                  <c:x val="-2.4322110400096131E-2"/>
                  <c:y val="2.6551212448394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0C-479D-B48D-1A95128EF349}"/>
                </c:ext>
              </c:extLst>
            </c:dLbl>
            <c:dLbl>
              <c:idx val="2"/>
              <c:layout>
                <c:manualLayout>
                  <c:x val="-2.7085986581925209E-2"/>
                  <c:y val="-2.9611879864934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0C-479D-B48D-1A95128EF349}"/>
                </c:ext>
              </c:extLst>
            </c:dLbl>
            <c:dLbl>
              <c:idx val="5"/>
              <c:layout>
                <c:manualLayout>
                  <c:x val="-4.2287305581985374E-2"/>
                  <c:y val="-5.20771167902660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0C-479D-B48D-1A95128EF349}"/>
                </c:ext>
              </c:extLst>
            </c:dLbl>
            <c:dLbl>
              <c:idx val="6"/>
              <c:layout>
                <c:manualLayout>
                  <c:x val="-3.9523429400156268E-2"/>
                  <c:y val="3.49756762953939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0C-479D-B48D-1A95128EF349}"/>
                </c:ext>
              </c:extLst>
            </c:dLbl>
            <c:dLbl>
              <c:idx val="7"/>
              <c:layout>
                <c:manualLayout>
                  <c:x val="-2.8467924672839658E-2"/>
                  <c:y val="4.05919855267268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0C-479D-B48D-1A95128EF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filosofia!$G$109:$G$117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filosofia!$I$109:$I$117</c:f>
              <c:numCache>
                <c:formatCode>0%</c:formatCode>
                <c:ptCount val="9"/>
                <c:pt idx="0">
                  <c:v>0.2</c:v>
                </c:pt>
                <c:pt idx="1">
                  <c:v>0.25</c:v>
                </c:pt>
                <c:pt idx="2">
                  <c:v>0.5</c:v>
                </c:pt>
                <c:pt idx="3">
                  <c:v>0.5714285714285714</c:v>
                </c:pt>
                <c:pt idx="4">
                  <c:v>0.8</c:v>
                </c:pt>
                <c:pt idx="5">
                  <c:v>0.67</c:v>
                </c:pt>
                <c:pt idx="6">
                  <c:v>0.73</c:v>
                </c:pt>
                <c:pt idx="7">
                  <c:v>0.33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0C-479D-B48D-1A95128EF349}"/>
            </c:ext>
          </c:extLst>
        </c:ser>
        <c:ser>
          <c:idx val="3"/>
          <c:order val="3"/>
          <c:tx>
            <c:strRef>
              <c:f>filosofia!$J$108</c:f>
              <c:strCache>
                <c:ptCount val="1"/>
                <c:pt idx="0">
                  <c:v>I. Vínculación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6433119854728928E-2"/>
                  <c:y val="-3.522818909626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0C-479D-B48D-1A95128EF349}"/>
                </c:ext>
              </c:extLst>
            </c:dLbl>
            <c:dLbl>
              <c:idx val="3"/>
              <c:layout>
                <c:manualLayout>
                  <c:x val="-2.5704048491010656E-2"/>
                  <c:y val="2.6551212448394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0C-479D-B48D-1A95128EF349}"/>
                </c:ext>
              </c:extLst>
            </c:dLbl>
            <c:dLbl>
              <c:idx val="4"/>
              <c:layout>
                <c:manualLayout>
                  <c:x val="-2.0176296127352451E-2"/>
                  <c:y val="3.49756762953939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80C-479D-B48D-1A95128EF349}"/>
                </c:ext>
              </c:extLst>
            </c:dLbl>
            <c:dLbl>
              <c:idx val="5"/>
              <c:layout>
                <c:manualLayout>
                  <c:x val="-2.8467924672839758E-2"/>
                  <c:y val="2.374305783272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80C-479D-B48D-1A95128EF349}"/>
                </c:ext>
              </c:extLst>
            </c:dLbl>
            <c:dLbl>
              <c:idx val="6"/>
              <c:layout>
                <c:manualLayout>
                  <c:x val="-3.3370322846853401E-2"/>
                  <c:y val="-3.522818909626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80C-479D-B48D-1A95128EF349}"/>
                </c:ext>
              </c:extLst>
            </c:dLbl>
            <c:dLbl>
              <c:idx val="7"/>
              <c:layout>
                <c:manualLayout>
                  <c:x val="-6.3569152182069363E-3"/>
                  <c:y val="-3.2420034480600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0C-479D-B48D-1A95128EF349}"/>
                </c:ext>
              </c:extLst>
            </c:dLbl>
            <c:dLbl>
              <c:idx val="8"/>
              <c:layout>
                <c:manualLayout>
                  <c:x val="-2.8467924672839758E-2"/>
                  <c:y val="3.21675216797275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0C-479D-B48D-1A95128EF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filosofia!$G$109:$G$117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filosofia!$J$109:$J$117</c:f>
              <c:numCache>
                <c:formatCode>0%</c:formatCode>
                <c:ptCount val="9"/>
                <c:pt idx="0">
                  <c:v>0.36363636363636365</c:v>
                </c:pt>
                <c:pt idx="1">
                  <c:v>0.36363636363636365</c:v>
                </c:pt>
                <c:pt idx="2">
                  <c:v>0.75</c:v>
                </c:pt>
                <c:pt idx="3">
                  <c:v>0.5</c:v>
                </c:pt>
                <c:pt idx="4">
                  <c:v>0.66666666666666663</c:v>
                </c:pt>
                <c:pt idx="5">
                  <c:v>0.67</c:v>
                </c:pt>
                <c:pt idx="6">
                  <c:v>1.33</c:v>
                </c:pt>
                <c:pt idx="7">
                  <c:v>0.6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80C-479D-B48D-1A95128EF34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65285440"/>
        <c:axId val="-6652848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filosofia!$G$108</c15:sqref>
                        </c15:formulaRef>
                      </c:ext>
                    </c:extLst>
                    <c:strCache>
                      <c:ptCount val="1"/>
                      <c:pt idx="0">
                        <c:v>Periodo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419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filosofia!$G$109:$G$117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filosofia!$G$109:$G$117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180C-479D-B48D-1A95128EF349}"/>
                  </c:ext>
                </c:extLst>
              </c15:ser>
            </c15:filteredLineSeries>
          </c:ext>
        </c:extLst>
      </c:lineChart>
      <c:catAx>
        <c:axId val="-6652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4896"/>
        <c:crosses val="autoZero"/>
        <c:auto val="1"/>
        <c:lblAlgn val="ctr"/>
        <c:lblOffset val="100"/>
        <c:noMultiLvlLbl val="0"/>
      </c:catAx>
      <c:valAx>
        <c:axId val="-66528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-6652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F917F-6E60-4926-BEFA-CE914082B4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5AD4C77-DDAA-4C84-B740-7F4E95A4CE4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O" sz="1600" b="1" dirty="0"/>
            <a:t>CRÉDITO DIRECTO A CORTO PLAZO: “NO TE DETENGAS”</a:t>
          </a:r>
        </a:p>
      </dgm:t>
    </dgm:pt>
    <dgm:pt modelId="{362509D5-88FE-48DB-AB21-AA016A5EBC99}" type="parTrans" cxnId="{EE4241ED-3A69-41DB-86CE-A7474145E65A}">
      <dgm:prSet/>
      <dgm:spPr/>
      <dgm:t>
        <a:bodyPr/>
        <a:lstStyle/>
        <a:p>
          <a:endParaRPr lang="es-CO"/>
        </a:p>
      </dgm:t>
    </dgm:pt>
    <dgm:pt modelId="{137FA155-EA5B-49F3-8AA2-78F508CE260E}" type="sibTrans" cxnId="{EE4241ED-3A69-41DB-86CE-A7474145E65A}">
      <dgm:prSet/>
      <dgm:spPr/>
      <dgm:t>
        <a:bodyPr/>
        <a:lstStyle/>
        <a:p>
          <a:endParaRPr lang="es-CO"/>
        </a:p>
      </dgm:t>
    </dgm:pt>
    <dgm:pt modelId="{55EFC58B-75BF-4EE1-9A51-007E3A9EC7F8}">
      <dgm:prSet phldrT="[Texto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Se cancela el valor de la matricula en el tiempo de duración del semestre de estudios.</a:t>
          </a:r>
        </a:p>
      </dgm:t>
    </dgm:pt>
    <dgm:pt modelId="{38C750AF-8C25-49F7-B05F-E71649874BCE}" type="parTrans" cxnId="{7DFD7C61-DAC8-44E1-AAC7-4D3CA3FC8C8F}">
      <dgm:prSet/>
      <dgm:spPr/>
      <dgm:t>
        <a:bodyPr/>
        <a:lstStyle/>
        <a:p>
          <a:endParaRPr lang="es-CO"/>
        </a:p>
      </dgm:t>
    </dgm:pt>
    <dgm:pt modelId="{81770D6B-37B8-470B-9763-1BDBC66E9A73}" type="sibTrans" cxnId="{7DFD7C61-DAC8-44E1-AAC7-4D3CA3FC8C8F}">
      <dgm:prSet/>
      <dgm:spPr/>
      <dgm:t>
        <a:bodyPr/>
        <a:lstStyle/>
        <a:p>
          <a:endParaRPr lang="es-CO"/>
        </a:p>
      </dgm:t>
    </dgm:pt>
    <dgm:pt modelId="{8F7A3504-1F6A-41D7-90B0-434E13FE1941}">
      <dgm:prSet phldrT="[Texto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Tasa de interés: 1,67%</a:t>
          </a:r>
        </a:p>
      </dgm:t>
    </dgm:pt>
    <dgm:pt modelId="{367289E4-606B-4342-B478-AACC9F1C4AFE}" type="parTrans" cxnId="{5F03DC5A-792E-4B54-8278-D5B2D185DB4D}">
      <dgm:prSet/>
      <dgm:spPr/>
      <dgm:t>
        <a:bodyPr/>
        <a:lstStyle/>
        <a:p>
          <a:endParaRPr lang="es-CO"/>
        </a:p>
      </dgm:t>
    </dgm:pt>
    <dgm:pt modelId="{9CF81C89-3585-4979-8D42-BE0A32909124}" type="sibTrans" cxnId="{5F03DC5A-792E-4B54-8278-D5B2D185DB4D}">
      <dgm:prSet/>
      <dgm:spPr/>
      <dgm:t>
        <a:bodyPr/>
        <a:lstStyle/>
        <a:p>
          <a:endParaRPr lang="es-CO"/>
        </a:p>
      </dgm:t>
    </dgm:pt>
    <dgm:pt modelId="{753FB7A6-3E1E-4345-B4B3-F03B81EB78EF}">
      <dgm:prSet phldrT="[Texto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Se cancela el 60% valor de la matricula durante el semestre.</a:t>
          </a:r>
        </a:p>
      </dgm:t>
    </dgm:pt>
    <dgm:pt modelId="{8A1288C0-0FB5-4A89-AB9F-70D0F8AF690C}" type="parTrans" cxnId="{87361FA0-B329-4F10-800D-B5356842D7A0}">
      <dgm:prSet/>
      <dgm:spPr/>
      <dgm:t>
        <a:bodyPr/>
        <a:lstStyle/>
        <a:p>
          <a:endParaRPr lang="es-CO"/>
        </a:p>
      </dgm:t>
    </dgm:pt>
    <dgm:pt modelId="{8ABB0655-790C-4CB6-8ED5-1FFC660AB2E5}" type="sibTrans" cxnId="{87361FA0-B329-4F10-800D-B5356842D7A0}">
      <dgm:prSet/>
      <dgm:spPr/>
      <dgm:t>
        <a:bodyPr/>
        <a:lstStyle/>
        <a:p>
          <a:endParaRPr lang="es-CO"/>
        </a:p>
      </dgm:t>
    </dgm:pt>
    <dgm:pt modelId="{5A9959A7-EC37-4A0D-A15B-A4B40957332A}">
      <dgm:prSet phldrT="[Texto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Tasa de Interés: 1,24%</a:t>
          </a:r>
        </a:p>
      </dgm:t>
    </dgm:pt>
    <dgm:pt modelId="{A95EC4CA-6BA5-43E6-BE1A-FA9EB9DFE7FF}" type="parTrans" cxnId="{D4386FB5-01A8-48AA-8D9F-77325DD6DB07}">
      <dgm:prSet/>
      <dgm:spPr/>
      <dgm:t>
        <a:bodyPr/>
        <a:lstStyle/>
        <a:p>
          <a:endParaRPr lang="es-CO"/>
        </a:p>
      </dgm:t>
    </dgm:pt>
    <dgm:pt modelId="{83AAC50F-E339-4437-A139-C7A7198366D8}" type="sibTrans" cxnId="{D4386FB5-01A8-48AA-8D9F-77325DD6DB07}">
      <dgm:prSet/>
      <dgm:spPr/>
      <dgm:t>
        <a:bodyPr/>
        <a:lstStyle/>
        <a:p>
          <a:endParaRPr lang="es-CO"/>
        </a:p>
      </dgm:t>
    </dgm:pt>
    <dgm:pt modelId="{4DBDD69D-DA4F-4DDC-AD4A-BE62E2ADF7E8}">
      <dgm:prSet phldrT="[Texto]"/>
      <dgm:spPr>
        <a:solidFill>
          <a:srgbClr val="002060"/>
        </a:solidFill>
      </dgm:spPr>
      <dgm:t>
        <a:bodyPr/>
        <a:lstStyle/>
        <a:p>
          <a:r>
            <a:rPr lang="es-CO" b="1" dirty="0"/>
            <a:t>ICETEX</a:t>
          </a:r>
        </a:p>
      </dgm:t>
    </dgm:pt>
    <dgm:pt modelId="{584F9A45-B7B3-4BCE-B5C7-F0535F33E021}" type="parTrans" cxnId="{5812C2BC-2621-4EC0-9552-97F20C48DF20}">
      <dgm:prSet/>
      <dgm:spPr/>
      <dgm:t>
        <a:bodyPr/>
        <a:lstStyle/>
        <a:p>
          <a:endParaRPr lang="es-CO"/>
        </a:p>
      </dgm:t>
    </dgm:pt>
    <dgm:pt modelId="{A8072D00-2E21-47BB-883D-A44ED29343C6}" type="sibTrans" cxnId="{5812C2BC-2621-4EC0-9552-97F20C48DF20}">
      <dgm:prSet/>
      <dgm:spPr/>
      <dgm:t>
        <a:bodyPr/>
        <a:lstStyle/>
        <a:p>
          <a:endParaRPr lang="es-CO"/>
        </a:p>
      </dgm:t>
    </dgm:pt>
    <dgm:pt modelId="{96AC4DF4-5F16-42F1-848C-791E1E8ED8C4}">
      <dgm:prSet phldrT="[Texto]" custT="1"/>
      <dgm:spPr/>
      <dgm:t>
        <a:bodyPr/>
        <a:lstStyle/>
        <a:p>
          <a:r>
            <a:rPr lang="es-CO" sz="1600" dirty="0"/>
            <a:t>Tú Eliges 0%</a:t>
          </a:r>
        </a:p>
      </dgm:t>
    </dgm:pt>
    <dgm:pt modelId="{3FE49FE6-5095-4512-8B40-80CBE87D4313}" type="parTrans" cxnId="{BE965131-FB68-418E-A978-0D29B290F51F}">
      <dgm:prSet/>
      <dgm:spPr/>
      <dgm:t>
        <a:bodyPr/>
        <a:lstStyle/>
        <a:p>
          <a:endParaRPr lang="es-CO"/>
        </a:p>
      </dgm:t>
    </dgm:pt>
    <dgm:pt modelId="{E524F6E0-E314-410C-A16F-0F5EF4F8C24C}" type="sibTrans" cxnId="{BE965131-FB68-418E-A978-0D29B290F51F}">
      <dgm:prSet/>
      <dgm:spPr/>
      <dgm:t>
        <a:bodyPr/>
        <a:lstStyle/>
        <a:p>
          <a:endParaRPr lang="es-CO"/>
        </a:p>
      </dgm:t>
    </dgm:pt>
    <dgm:pt modelId="{F736DF6B-C520-4719-93AE-7C3F6826E8A9}">
      <dgm:prSet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Monto: Se financia hasta el 100% del valor de la matrícula.</a:t>
          </a:r>
        </a:p>
      </dgm:t>
    </dgm:pt>
    <dgm:pt modelId="{20E9831F-4250-4A27-901E-C094ADB7BC98}" type="parTrans" cxnId="{9770C2CE-3073-4AAC-ACA9-E8B1EB02C583}">
      <dgm:prSet/>
      <dgm:spPr/>
      <dgm:t>
        <a:bodyPr/>
        <a:lstStyle/>
        <a:p>
          <a:endParaRPr lang="es-CO"/>
        </a:p>
      </dgm:t>
    </dgm:pt>
    <dgm:pt modelId="{D5789440-9041-4773-A355-71C7C1196DA0}" type="sibTrans" cxnId="{9770C2CE-3073-4AAC-ACA9-E8B1EB02C583}">
      <dgm:prSet/>
      <dgm:spPr/>
      <dgm:t>
        <a:bodyPr/>
        <a:lstStyle/>
        <a:p>
          <a:endParaRPr lang="es-CO"/>
        </a:p>
      </dgm:t>
    </dgm:pt>
    <dgm:pt modelId="{9B2396D4-CB6E-4339-8678-0E2118369BC2}">
      <dgm:prSet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Tasa de mora vigente en el mercado</a:t>
          </a:r>
          <a:r>
            <a:rPr lang="es-CO" sz="1100" dirty="0"/>
            <a:t>.</a:t>
          </a:r>
        </a:p>
      </dgm:t>
    </dgm:pt>
    <dgm:pt modelId="{EA3533D7-30D9-4D0C-A8BB-A4ECE84DD4F2}" type="parTrans" cxnId="{948B1231-B444-491C-8922-DA471BB38853}">
      <dgm:prSet/>
      <dgm:spPr/>
      <dgm:t>
        <a:bodyPr/>
        <a:lstStyle/>
        <a:p>
          <a:endParaRPr lang="es-CO"/>
        </a:p>
      </dgm:t>
    </dgm:pt>
    <dgm:pt modelId="{4954EEEE-A0FA-44DA-98EA-75F7611BA3DF}" type="sibTrans" cxnId="{948B1231-B444-491C-8922-DA471BB38853}">
      <dgm:prSet/>
      <dgm:spPr/>
      <dgm:t>
        <a:bodyPr/>
        <a:lstStyle/>
        <a:p>
          <a:endParaRPr lang="es-CO"/>
        </a:p>
      </dgm:t>
    </dgm:pt>
    <dgm:pt modelId="{E81C4137-CA88-475E-B004-9F20B9B2AE0E}">
      <dgm:prSet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Monto: Se financia hasta el 100% del valor de la matrícula.</a:t>
          </a:r>
        </a:p>
      </dgm:t>
    </dgm:pt>
    <dgm:pt modelId="{D8BDECF3-36E1-47CE-ACCE-584FCD903EE6}" type="parTrans" cxnId="{E9B2F22A-A078-4002-BE53-62FB44018181}">
      <dgm:prSet/>
      <dgm:spPr/>
      <dgm:t>
        <a:bodyPr/>
        <a:lstStyle/>
        <a:p>
          <a:endParaRPr lang="es-CO"/>
        </a:p>
      </dgm:t>
    </dgm:pt>
    <dgm:pt modelId="{2B4B8380-1EB9-4F2C-ACCB-284E958A4AFB}" type="sibTrans" cxnId="{E9B2F22A-A078-4002-BE53-62FB44018181}">
      <dgm:prSet/>
      <dgm:spPr/>
      <dgm:t>
        <a:bodyPr/>
        <a:lstStyle/>
        <a:p>
          <a:endParaRPr lang="es-CO"/>
        </a:p>
      </dgm:t>
    </dgm:pt>
    <dgm:pt modelId="{6C1888ED-80A8-4D43-80F2-070D9534F33F}">
      <dgm:prSet custT="1"/>
      <dgm:spPr/>
      <dgm:t>
        <a:bodyPr/>
        <a:lstStyle/>
        <a:p>
          <a:r>
            <a:rPr lang="es-CO" sz="1600" dirty="0"/>
            <a:t>Tú Eliges 25%</a:t>
          </a:r>
        </a:p>
      </dgm:t>
    </dgm:pt>
    <dgm:pt modelId="{D8C9952F-49B7-48F2-824A-76AADF9CB5A7}" type="parTrans" cxnId="{9AAF9FC5-6536-4876-B630-0E15CA9E031F}">
      <dgm:prSet/>
      <dgm:spPr/>
      <dgm:t>
        <a:bodyPr/>
        <a:lstStyle/>
        <a:p>
          <a:endParaRPr lang="es-CO"/>
        </a:p>
      </dgm:t>
    </dgm:pt>
    <dgm:pt modelId="{FB9F430A-67ED-488D-8B6D-29646034B9E0}" type="sibTrans" cxnId="{9AAF9FC5-6536-4876-B630-0E15CA9E031F}">
      <dgm:prSet/>
      <dgm:spPr/>
      <dgm:t>
        <a:bodyPr/>
        <a:lstStyle/>
        <a:p>
          <a:endParaRPr lang="es-CO"/>
        </a:p>
      </dgm:t>
    </dgm:pt>
    <dgm:pt modelId="{BE9075E6-3733-4F4C-843B-C5EDC73C2B48}">
      <dgm:prSet custT="1"/>
      <dgm:spPr/>
      <dgm:t>
        <a:bodyPr/>
        <a:lstStyle/>
        <a:p>
          <a:r>
            <a:rPr lang="es-CO" sz="1600" dirty="0"/>
            <a:t>Tú Eliges 30%</a:t>
          </a:r>
        </a:p>
      </dgm:t>
    </dgm:pt>
    <dgm:pt modelId="{B352BBBC-A37E-4F64-B607-3EB5C0FAE718}" type="parTrans" cxnId="{8477C804-614F-48A3-B0C8-B27FE0665D6C}">
      <dgm:prSet/>
      <dgm:spPr/>
      <dgm:t>
        <a:bodyPr/>
        <a:lstStyle/>
        <a:p>
          <a:endParaRPr lang="es-CO"/>
        </a:p>
      </dgm:t>
    </dgm:pt>
    <dgm:pt modelId="{D1F9FF76-ACAA-4901-A920-6BBEC8F6D287}" type="sibTrans" cxnId="{8477C804-614F-48A3-B0C8-B27FE0665D6C}">
      <dgm:prSet/>
      <dgm:spPr/>
      <dgm:t>
        <a:bodyPr/>
        <a:lstStyle/>
        <a:p>
          <a:endParaRPr lang="es-CO"/>
        </a:p>
      </dgm:t>
    </dgm:pt>
    <dgm:pt modelId="{11CA2431-D092-4A16-BE48-5F1FF6B7548B}">
      <dgm:prSet custT="1"/>
      <dgm:spPr/>
      <dgm:t>
        <a:bodyPr/>
        <a:lstStyle/>
        <a:p>
          <a:r>
            <a:rPr lang="es-CO" sz="1600" dirty="0"/>
            <a:t>Tú Eliges 40%</a:t>
          </a:r>
        </a:p>
      </dgm:t>
    </dgm:pt>
    <dgm:pt modelId="{6CA83534-9983-4BD0-AEB4-748FC336995E}" type="parTrans" cxnId="{F35ABE43-92A4-43F6-A908-3AF51502D778}">
      <dgm:prSet/>
      <dgm:spPr/>
      <dgm:t>
        <a:bodyPr/>
        <a:lstStyle/>
        <a:p>
          <a:endParaRPr lang="es-CO"/>
        </a:p>
      </dgm:t>
    </dgm:pt>
    <dgm:pt modelId="{2C01DD3C-03A7-4F30-8528-98FCF0DBF293}" type="sibTrans" cxnId="{F35ABE43-92A4-43F6-A908-3AF51502D778}">
      <dgm:prSet/>
      <dgm:spPr/>
      <dgm:t>
        <a:bodyPr/>
        <a:lstStyle/>
        <a:p>
          <a:endParaRPr lang="es-CO"/>
        </a:p>
      </dgm:t>
    </dgm:pt>
    <dgm:pt modelId="{04D1E6E5-3549-4ADC-9C21-BBE0371986F0}">
      <dgm:prSet custT="1"/>
      <dgm:spPr/>
      <dgm:t>
        <a:bodyPr/>
        <a:lstStyle/>
        <a:p>
          <a:r>
            <a:rPr lang="es-CO" sz="1600" dirty="0"/>
            <a:t>Tú Eliges 60%</a:t>
          </a:r>
        </a:p>
      </dgm:t>
    </dgm:pt>
    <dgm:pt modelId="{B40F2480-4F12-4E0E-8DF5-AE9210101C50}" type="parTrans" cxnId="{76A396F2-149B-4F86-A97D-83E530557073}">
      <dgm:prSet/>
      <dgm:spPr/>
      <dgm:t>
        <a:bodyPr/>
        <a:lstStyle/>
        <a:p>
          <a:endParaRPr lang="es-CO"/>
        </a:p>
      </dgm:t>
    </dgm:pt>
    <dgm:pt modelId="{5096615E-7B11-46C9-8511-876D259ED799}" type="sibTrans" cxnId="{76A396F2-149B-4F86-A97D-83E530557073}">
      <dgm:prSet/>
      <dgm:spPr/>
      <dgm:t>
        <a:bodyPr/>
        <a:lstStyle/>
        <a:p>
          <a:endParaRPr lang="es-CO"/>
        </a:p>
      </dgm:t>
    </dgm:pt>
    <dgm:pt modelId="{2F97B795-BDB7-4D33-9DCA-FDCDF71C6137}">
      <dgm:prSet custT="1"/>
      <dgm:spPr/>
      <dgm:t>
        <a:bodyPr/>
        <a:lstStyle/>
        <a:p>
          <a:r>
            <a:rPr lang="es-CO" sz="1600" dirty="0"/>
            <a:t>Tú Eliges 100%</a:t>
          </a:r>
        </a:p>
      </dgm:t>
    </dgm:pt>
    <dgm:pt modelId="{FD06F559-B3E8-4D67-9A14-373C146BB4EA}" type="parTrans" cxnId="{55A4F399-66E2-4C74-9349-740C2DA0016C}">
      <dgm:prSet/>
      <dgm:spPr/>
      <dgm:t>
        <a:bodyPr/>
        <a:lstStyle/>
        <a:p>
          <a:endParaRPr lang="es-CO"/>
        </a:p>
      </dgm:t>
    </dgm:pt>
    <dgm:pt modelId="{45D89847-0BAD-49D8-A183-9F4E00B730BA}" type="sibTrans" cxnId="{55A4F399-66E2-4C74-9349-740C2DA0016C}">
      <dgm:prSet/>
      <dgm:spPr/>
      <dgm:t>
        <a:bodyPr/>
        <a:lstStyle/>
        <a:p>
          <a:endParaRPr lang="es-CO"/>
        </a:p>
      </dgm:t>
    </dgm:pt>
    <dgm:pt modelId="{18C699DE-987A-4CA0-A2CE-FEC9A157B4FF}">
      <dgm:prSet custT="1"/>
      <dgm:spPr/>
      <dgm:t>
        <a:bodyPr/>
        <a:lstStyle/>
        <a:p>
          <a:r>
            <a:rPr lang="es-CO" sz="1600" dirty="0"/>
            <a:t>Alianza 4x1 Opción de Vida</a:t>
          </a:r>
        </a:p>
      </dgm:t>
    </dgm:pt>
    <dgm:pt modelId="{BDE5314F-40DB-4815-AC04-B62669D6BD6C}" type="parTrans" cxnId="{3AB3FC40-3598-402E-AF68-59A4A4FBE528}">
      <dgm:prSet/>
      <dgm:spPr/>
      <dgm:t>
        <a:bodyPr/>
        <a:lstStyle/>
        <a:p>
          <a:endParaRPr lang="es-CO"/>
        </a:p>
      </dgm:t>
    </dgm:pt>
    <dgm:pt modelId="{EEFFE5E7-D62F-4CFC-9C16-14F540D38596}" type="sibTrans" cxnId="{3AB3FC40-3598-402E-AF68-59A4A4FBE528}">
      <dgm:prSet/>
      <dgm:spPr/>
      <dgm:t>
        <a:bodyPr/>
        <a:lstStyle/>
        <a:p>
          <a:endParaRPr lang="es-CO"/>
        </a:p>
      </dgm:t>
    </dgm:pt>
    <dgm:pt modelId="{610DFAD6-BAF1-4FDB-88A0-CD84EC6435C3}">
      <dgm:prSet custT="1"/>
      <dgm:spPr>
        <a:solidFill>
          <a:srgbClr val="002060"/>
        </a:solidFill>
      </dgm:spPr>
      <dgm:t>
        <a:bodyPr/>
        <a:lstStyle/>
        <a:p>
          <a:r>
            <a:rPr lang="es-CO" sz="2000" b="1" dirty="0"/>
            <a:t>ENTIDADES BANCARIAS</a:t>
          </a:r>
        </a:p>
      </dgm:t>
    </dgm:pt>
    <dgm:pt modelId="{E9064004-8BD9-4EB8-B2E4-905708EAC70A}" type="parTrans" cxnId="{9886E8A6-1B01-45A7-981F-59A830A1362F}">
      <dgm:prSet/>
      <dgm:spPr/>
      <dgm:t>
        <a:bodyPr/>
        <a:lstStyle/>
        <a:p>
          <a:endParaRPr lang="es-CO"/>
        </a:p>
      </dgm:t>
    </dgm:pt>
    <dgm:pt modelId="{296667F6-67B1-4C50-9A5C-846192572179}" type="sibTrans" cxnId="{9886E8A6-1B01-45A7-981F-59A830A1362F}">
      <dgm:prSet/>
      <dgm:spPr/>
      <dgm:t>
        <a:bodyPr/>
        <a:lstStyle/>
        <a:p>
          <a:endParaRPr lang="es-CO"/>
        </a:p>
      </dgm:t>
    </dgm:pt>
    <dgm:pt modelId="{AB848342-E625-4345-BD50-D06153AD2C2F}">
      <dgm:prSet custT="1"/>
      <dgm:spPr/>
      <dgm:t>
        <a:bodyPr/>
        <a:lstStyle/>
        <a:p>
          <a:r>
            <a:rPr lang="es-ES" sz="1400" dirty="0"/>
            <a:t>Banco Pichincha</a:t>
          </a:r>
          <a:endParaRPr lang="es-CO" sz="1400" dirty="0"/>
        </a:p>
      </dgm:t>
    </dgm:pt>
    <dgm:pt modelId="{43E882D7-919D-4933-8516-23D960C9E9C3}" type="parTrans" cxnId="{4A0B1454-0342-46C1-9969-F8108A3D31B3}">
      <dgm:prSet/>
      <dgm:spPr/>
      <dgm:t>
        <a:bodyPr/>
        <a:lstStyle/>
        <a:p>
          <a:endParaRPr lang="es-CO"/>
        </a:p>
      </dgm:t>
    </dgm:pt>
    <dgm:pt modelId="{7529E337-0569-4D35-A395-3E39C765D069}" type="sibTrans" cxnId="{4A0B1454-0342-46C1-9969-F8108A3D31B3}">
      <dgm:prSet/>
      <dgm:spPr/>
      <dgm:t>
        <a:bodyPr/>
        <a:lstStyle/>
        <a:p>
          <a:endParaRPr lang="es-CO"/>
        </a:p>
      </dgm:t>
    </dgm:pt>
    <dgm:pt modelId="{679D15B2-3F4C-4018-B303-B75EC13A36C8}">
      <dgm:prSet custT="1"/>
      <dgm:spPr/>
      <dgm:t>
        <a:bodyPr/>
        <a:lstStyle/>
        <a:p>
          <a:r>
            <a:rPr lang="es-ES" sz="1400"/>
            <a:t>Fincomercio</a:t>
          </a:r>
          <a:endParaRPr lang="es-ES" sz="1400" dirty="0"/>
        </a:p>
      </dgm:t>
    </dgm:pt>
    <dgm:pt modelId="{68F5EB5B-3598-4979-9375-6DD2891D2428}" type="parTrans" cxnId="{8DAF26F3-A718-4A3A-BC2F-CF4D6AFE41BE}">
      <dgm:prSet/>
      <dgm:spPr/>
      <dgm:t>
        <a:bodyPr/>
        <a:lstStyle/>
        <a:p>
          <a:endParaRPr lang="es-CO"/>
        </a:p>
      </dgm:t>
    </dgm:pt>
    <dgm:pt modelId="{A5AE4542-E365-43B9-B595-71141FD9DD19}" type="sibTrans" cxnId="{8DAF26F3-A718-4A3A-BC2F-CF4D6AFE41BE}">
      <dgm:prSet/>
      <dgm:spPr/>
      <dgm:t>
        <a:bodyPr/>
        <a:lstStyle/>
        <a:p>
          <a:endParaRPr lang="es-CO"/>
        </a:p>
      </dgm:t>
    </dgm:pt>
    <dgm:pt modelId="{099899C4-EFC3-4B37-BE88-4717C8B993FB}">
      <dgm:prSet custT="1"/>
      <dgm:spPr/>
      <dgm:t>
        <a:bodyPr/>
        <a:lstStyle/>
        <a:p>
          <a:r>
            <a:rPr lang="es-ES" sz="1400" dirty="0" err="1"/>
            <a:t>Helm</a:t>
          </a:r>
          <a:r>
            <a:rPr lang="es-ES" sz="1400" dirty="0"/>
            <a:t> Bank</a:t>
          </a:r>
        </a:p>
      </dgm:t>
    </dgm:pt>
    <dgm:pt modelId="{70647331-9AC6-49E1-8EB3-5069EA94DF9A}" type="parTrans" cxnId="{A2246D2C-9C98-4A52-B5DC-998B499416D5}">
      <dgm:prSet/>
      <dgm:spPr/>
      <dgm:t>
        <a:bodyPr/>
        <a:lstStyle/>
        <a:p>
          <a:endParaRPr lang="es-CO"/>
        </a:p>
      </dgm:t>
    </dgm:pt>
    <dgm:pt modelId="{0CB5D4ED-4F5D-407A-B88C-EB7AAFDD7D4C}" type="sibTrans" cxnId="{A2246D2C-9C98-4A52-B5DC-998B499416D5}">
      <dgm:prSet/>
      <dgm:spPr/>
      <dgm:t>
        <a:bodyPr/>
        <a:lstStyle/>
        <a:p>
          <a:endParaRPr lang="es-CO"/>
        </a:p>
      </dgm:t>
    </dgm:pt>
    <dgm:pt modelId="{5708A8B0-9D1B-4DDE-954F-B429627AAEE7}">
      <dgm:prSet custT="1"/>
      <dgm:spPr/>
      <dgm:t>
        <a:bodyPr/>
        <a:lstStyle/>
        <a:p>
          <a:r>
            <a:rPr lang="es-ES" sz="1400"/>
            <a:t>Sufi Bancolombia</a:t>
          </a:r>
          <a:endParaRPr lang="es-ES" sz="1400" dirty="0"/>
        </a:p>
      </dgm:t>
    </dgm:pt>
    <dgm:pt modelId="{DDB13ECA-8F25-408F-9D5B-574C42C54967}" type="parTrans" cxnId="{30615483-7982-42B5-9E3F-212EF8D62A7F}">
      <dgm:prSet/>
      <dgm:spPr/>
      <dgm:t>
        <a:bodyPr/>
        <a:lstStyle/>
        <a:p>
          <a:endParaRPr lang="es-CO"/>
        </a:p>
      </dgm:t>
    </dgm:pt>
    <dgm:pt modelId="{AD7E9B83-E8DE-4620-8009-A91F919C9BB6}" type="sibTrans" cxnId="{30615483-7982-42B5-9E3F-212EF8D62A7F}">
      <dgm:prSet/>
      <dgm:spPr/>
      <dgm:t>
        <a:bodyPr/>
        <a:lstStyle/>
        <a:p>
          <a:endParaRPr lang="es-CO"/>
        </a:p>
      </dgm:t>
    </dgm:pt>
    <dgm:pt modelId="{478A6940-2ADC-4780-AF78-E9087A8CEDC5}">
      <dgm:prSet custT="1"/>
      <dgm:spPr/>
      <dgm:t>
        <a:bodyPr/>
        <a:lstStyle/>
        <a:p>
          <a:r>
            <a:rPr lang="es-ES" sz="1400" dirty="0"/>
            <a:t>Banco de Bogotá</a:t>
          </a:r>
          <a:br>
            <a:rPr lang="es-ES" sz="1400" dirty="0"/>
          </a:br>
          <a:endParaRPr lang="es-ES" sz="1400" dirty="0"/>
        </a:p>
      </dgm:t>
    </dgm:pt>
    <dgm:pt modelId="{37352323-8A45-47F0-83E0-2F9DDC4A86D0}" type="parTrans" cxnId="{4827565F-45AD-41A0-B174-C5B755B64400}">
      <dgm:prSet/>
      <dgm:spPr/>
      <dgm:t>
        <a:bodyPr/>
        <a:lstStyle/>
        <a:p>
          <a:endParaRPr lang="es-CO"/>
        </a:p>
      </dgm:t>
    </dgm:pt>
    <dgm:pt modelId="{B8F1EC8C-4E65-45B3-854E-B616007CF00D}" type="sibTrans" cxnId="{4827565F-45AD-41A0-B174-C5B755B64400}">
      <dgm:prSet/>
      <dgm:spPr/>
      <dgm:t>
        <a:bodyPr/>
        <a:lstStyle/>
        <a:p>
          <a:endParaRPr lang="es-CO"/>
        </a:p>
      </dgm:t>
    </dgm:pt>
    <dgm:pt modelId="{A75AAE8E-D4CE-4DE4-8777-FA7212EB5641}">
      <dgm:prSet custT="1"/>
      <dgm:spPr/>
      <dgm:t>
        <a:bodyPr/>
        <a:lstStyle/>
        <a:p>
          <a:endParaRPr lang="es-CO" sz="1400" dirty="0">
            <a:solidFill>
              <a:srgbClr val="000000"/>
            </a:solidFill>
          </a:endParaRPr>
        </a:p>
      </dgm:t>
    </dgm:pt>
    <dgm:pt modelId="{960C352E-44B5-422C-97E3-5C226AAD194A}" type="parTrans" cxnId="{773A4A8E-562A-4243-92D9-360AD0940107}">
      <dgm:prSet/>
      <dgm:spPr/>
      <dgm:t>
        <a:bodyPr/>
        <a:lstStyle/>
        <a:p>
          <a:endParaRPr lang="es-CO"/>
        </a:p>
      </dgm:t>
    </dgm:pt>
    <dgm:pt modelId="{152E3260-6725-4710-9BB5-91BA89ADA2C1}" type="sibTrans" cxnId="{773A4A8E-562A-4243-92D9-360AD0940107}">
      <dgm:prSet/>
      <dgm:spPr/>
      <dgm:t>
        <a:bodyPr/>
        <a:lstStyle/>
        <a:p>
          <a:endParaRPr lang="es-CO"/>
        </a:p>
      </dgm:t>
    </dgm:pt>
    <dgm:pt modelId="{0631F2B0-6904-4CB0-A9DD-1E899D0AFAE2}">
      <dgm:prSet custT="1"/>
      <dgm:spPr/>
      <dgm:t>
        <a:bodyPr/>
        <a:lstStyle/>
        <a:p>
          <a:r>
            <a:rPr lang="es-CO" sz="1400" dirty="0"/>
            <a:t>Prestamos a corto y mediano plazo, hasta el 100% sobre el valor de la matricula de acuerdo a capacidad de endeudamiento.</a:t>
          </a:r>
          <a:endParaRPr lang="es-ES" sz="1400" dirty="0"/>
        </a:p>
      </dgm:t>
    </dgm:pt>
    <dgm:pt modelId="{7878933D-1FA9-4BBD-B5DE-32E3F8EA3DF5}" type="parTrans" cxnId="{5AB54AC7-3DFF-4F69-A0C1-44198B6EF909}">
      <dgm:prSet/>
      <dgm:spPr/>
      <dgm:t>
        <a:bodyPr/>
        <a:lstStyle/>
        <a:p>
          <a:endParaRPr lang="es-CO"/>
        </a:p>
      </dgm:t>
    </dgm:pt>
    <dgm:pt modelId="{0E9BC871-B001-42C0-8FA4-5915EDCC3966}" type="sibTrans" cxnId="{5AB54AC7-3DFF-4F69-A0C1-44198B6EF909}">
      <dgm:prSet/>
      <dgm:spPr/>
      <dgm:t>
        <a:bodyPr/>
        <a:lstStyle/>
        <a:p>
          <a:endParaRPr lang="es-CO"/>
        </a:p>
      </dgm:t>
    </dgm:pt>
    <dgm:pt modelId="{4852BAEB-3E8C-452D-B124-E51CD3A74830}">
      <dgm:prSet custT="1"/>
      <dgm:spPr/>
      <dgm:t>
        <a:bodyPr/>
        <a:lstStyle/>
        <a:p>
          <a:r>
            <a:rPr lang="es-CO" sz="1400" dirty="0"/>
            <a:t>Tasa y modalidades de crédito sujeto a criterios del banco.</a:t>
          </a:r>
          <a:endParaRPr lang="es-ES" sz="1400" dirty="0"/>
        </a:p>
      </dgm:t>
    </dgm:pt>
    <dgm:pt modelId="{E60D0DA8-BF0C-415E-99A0-A20C04943BB4}" type="sibTrans" cxnId="{54DC6C22-ADDA-4C29-9A35-6C132EF5EB77}">
      <dgm:prSet/>
      <dgm:spPr/>
      <dgm:t>
        <a:bodyPr/>
        <a:lstStyle/>
        <a:p>
          <a:endParaRPr lang="es-CO"/>
        </a:p>
      </dgm:t>
    </dgm:pt>
    <dgm:pt modelId="{D05F4FE5-B52B-4F66-BDB3-B04BBB2EFA65}" type="parTrans" cxnId="{54DC6C22-ADDA-4C29-9A35-6C132EF5EB77}">
      <dgm:prSet/>
      <dgm:spPr/>
      <dgm:t>
        <a:bodyPr/>
        <a:lstStyle/>
        <a:p>
          <a:endParaRPr lang="es-CO"/>
        </a:p>
      </dgm:t>
    </dgm:pt>
    <dgm:pt modelId="{5D9F6B31-56B2-48D6-8481-7B0EBECDA3C9}">
      <dgm:prSet phldrT="[Texto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s-CO" sz="1400" dirty="0"/>
            <a:t>Se cancela el 40% del valor restante de la matrícula (6) seis meses después de terminar materias.</a:t>
          </a:r>
        </a:p>
      </dgm:t>
    </dgm:pt>
    <dgm:pt modelId="{7D8D2562-25AC-417B-8DF1-58C0F2FE63A1}" type="parTrans" cxnId="{C4D20A88-FAF7-4687-96EC-90031A65A1EE}">
      <dgm:prSet/>
      <dgm:spPr/>
      <dgm:t>
        <a:bodyPr/>
        <a:lstStyle/>
        <a:p>
          <a:endParaRPr lang="es-CO"/>
        </a:p>
      </dgm:t>
    </dgm:pt>
    <dgm:pt modelId="{EC4F4BDB-EAFE-413D-BE3C-79B2C0939BD6}" type="sibTrans" cxnId="{C4D20A88-FAF7-4687-96EC-90031A65A1EE}">
      <dgm:prSet/>
      <dgm:spPr/>
      <dgm:t>
        <a:bodyPr/>
        <a:lstStyle/>
        <a:p>
          <a:endParaRPr lang="es-CO"/>
        </a:p>
      </dgm:t>
    </dgm:pt>
    <dgm:pt modelId="{BD7C1353-8948-49BF-B94A-0D35D1F815B8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O" sz="1600" b="1" dirty="0"/>
            <a:t>CRÉDITO DIRECTO A MEDIANO PLAZO: “PROYÉCTATE”</a:t>
          </a:r>
        </a:p>
      </dgm:t>
    </dgm:pt>
    <dgm:pt modelId="{60D215C0-6715-48A1-8696-F734B19036FF}" type="sibTrans" cxnId="{2EA90245-6138-4271-8BF3-EF1184DA4E98}">
      <dgm:prSet/>
      <dgm:spPr/>
      <dgm:t>
        <a:bodyPr/>
        <a:lstStyle/>
        <a:p>
          <a:endParaRPr lang="es-CO"/>
        </a:p>
      </dgm:t>
    </dgm:pt>
    <dgm:pt modelId="{8F8426BE-7D94-4FBE-983A-A52DBDB14781}" type="parTrans" cxnId="{2EA90245-6138-4271-8BF3-EF1184DA4E98}">
      <dgm:prSet/>
      <dgm:spPr/>
      <dgm:t>
        <a:bodyPr/>
        <a:lstStyle/>
        <a:p>
          <a:endParaRPr lang="es-CO"/>
        </a:p>
      </dgm:t>
    </dgm:pt>
    <dgm:pt modelId="{A0E16A4E-CF1E-4947-B9C8-FCC5DBF27DA4}" type="pres">
      <dgm:prSet presAssocID="{827F917F-6E60-4926-BEFA-CE914082B421}" presName="Name0" presStyleCnt="0">
        <dgm:presLayoutVars>
          <dgm:dir/>
          <dgm:animLvl val="lvl"/>
          <dgm:resizeHandles val="exact"/>
        </dgm:presLayoutVars>
      </dgm:prSet>
      <dgm:spPr/>
    </dgm:pt>
    <dgm:pt modelId="{1C404209-38D4-4A7E-AD17-8573E4B5605B}" type="pres">
      <dgm:prSet presAssocID="{05AD4C77-DDAA-4C84-B740-7F4E95A4CE46}" presName="composite" presStyleCnt="0"/>
      <dgm:spPr/>
    </dgm:pt>
    <dgm:pt modelId="{40C82092-53E3-4F4A-A853-FF141F0D248D}" type="pres">
      <dgm:prSet presAssocID="{05AD4C77-DDAA-4C84-B740-7F4E95A4CE46}" presName="parTx" presStyleLbl="alignNode1" presStyleIdx="0" presStyleCnt="4" custScaleY="161686" custLinFactNeighborX="-166" custLinFactNeighborY="-30377">
        <dgm:presLayoutVars>
          <dgm:chMax val="0"/>
          <dgm:chPref val="0"/>
          <dgm:bulletEnabled val="1"/>
        </dgm:presLayoutVars>
      </dgm:prSet>
      <dgm:spPr/>
    </dgm:pt>
    <dgm:pt modelId="{C90B84D4-59A2-4DAB-9153-6469D968D1FD}" type="pres">
      <dgm:prSet presAssocID="{05AD4C77-DDAA-4C84-B740-7F4E95A4CE46}" presName="desTx" presStyleLbl="alignAccFollowNode1" presStyleIdx="0" presStyleCnt="4" custLinFactNeighborX="-2500" custLinFactNeighborY="765">
        <dgm:presLayoutVars>
          <dgm:bulletEnabled val="1"/>
        </dgm:presLayoutVars>
      </dgm:prSet>
      <dgm:spPr/>
    </dgm:pt>
    <dgm:pt modelId="{20C558BF-9237-461B-AFDA-7E3CC7E4F065}" type="pres">
      <dgm:prSet presAssocID="{137FA155-EA5B-49F3-8AA2-78F508CE260E}" presName="space" presStyleCnt="0"/>
      <dgm:spPr/>
    </dgm:pt>
    <dgm:pt modelId="{426A2DA0-5571-4428-86F9-0518AE3C8099}" type="pres">
      <dgm:prSet presAssocID="{BD7C1353-8948-49BF-B94A-0D35D1F815B8}" presName="composite" presStyleCnt="0"/>
      <dgm:spPr/>
    </dgm:pt>
    <dgm:pt modelId="{255CB50D-426A-43C8-909E-142310A8A3FD}" type="pres">
      <dgm:prSet presAssocID="{BD7C1353-8948-49BF-B94A-0D35D1F815B8}" presName="parTx" presStyleLbl="alignNode1" presStyleIdx="1" presStyleCnt="4" custFlipVert="0" custScaleY="159196" custLinFactNeighborX="-2058" custLinFactNeighborY="11">
        <dgm:presLayoutVars>
          <dgm:chMax val="0"/>
          <dgm:chPref val="0"/>
          <dgm:bulletEnabled val="1"/>
        </dgm:presLayoutVars>
      </dgm:prSet>
      <dgm:spPr/>
    </dgm:pt>
    <dgm:pt modelId="{7D96C8BF-F3E8-4953-9594-6272C26C5006}" type="pres">
      <dgm:prSet presAssocID="{BD7C1353-8948-49BF-B94A-0D35D1F815B8}" presName="desTx" presStyleLbl="alignAccFollowNode1" presStyleIdx="1" presStyleCnt="4" custLinFactNeighborX="-1833" custLinFactNeighborY="831">
        <dgm:presLayoutVars>
          <dgm:bulletEnabled val="1"/>
        </dgm:presLayoutVars>
      </dgm:prSet>
      <dgm:spPr/>
    </dgm:pt>
    <dgm:pt modelId="{34831F7D-A28A-4C2D-908A-211A903063AC}" type="pres">
      <dgm:prSet presAssocID="{60D215C0-6715-48A1-8696-F734B19036FF}" presName="space" presStyleCnt="0"/>
      <dgm:spPr/>
    </dgm:pt>
    <dgm:pt modelId="{E76C4D0E-E4A1-4738-9212-CAEDF14EFA75}" type="pres">
      <dgm:prSet presAssocID="{610DFAD6-BAF1-4FDB-88A0-CD84EC6435C3}" presName="composite" presStyleCnt="0"/>
      <dgm:spPr/>
    </dgm:pt>
    <dgm:pt modelId="{21A29168-85E7-4B1A-AD2B-C57BFDA2512F}" type="pres">
      <dgm:prSet presAssocID="{610DFAD6-BAF1-4FDB-88A0-CD84EC6435C3}" presName="parTx" presStyleLbl="alignNode1" presStyleIdx="2" presStyleCnt="4" custScaleY="124514" custLinFactNeighborX="2567" custLinFactNeighborY="-9343">
        <dgm:presLayoutVars>
          <dgm:chMax val="0"/>
          <dgm:chPref val="0"/>
          <dgm:bulletEnabled val="1"/>
        </dgm:presLayoutVars>
      </dgm:prSet>
      <dgm:spPr/>
    </dgm:pt>
    <dgm:pt modelId="{9BD95AD6-2F07-4B7E-BC2F-7952B6C56E8A}" type="pres">
      <dgm:prSet presAssocID="{610DFAD6-BAF1-4FDB-88A0-CD84EC6435C3}" presName="desTx" presStyleLbl="alignAccFollowNode1" presStyleIdx="2" presStyleCnt="4" custLinFactNeighborX="2567" custLinFactNeighborY="859">
        <dgm:presLayoutVars>
          <dgm:bulletEnabled val="1"/>
        </dgm:presLayoutVars>
      </dgm:prSet>
      <dgm:spPr/>
    </dgm:pt>
    <dgm:pt modelId="{449880A9-CCBF-41DE-9964-517A42DAEA71}" type="pres">
      <dgm:prSet presAssocID="{296667F6-67B1-4C50-9A5C-846192572179}" presName="space" presStyleCnt="0"/>
      <dgm:spPr/>
    </dgm:pt>
    <dgm:pt modelId="{D385DCF4-AFC9-40EC-BE5D-0D68E4D67F82}" type="pres">
      <dgm:prSet presAssocID="{4DBDD69D-DA4F-4DDC-AD4A-BE62E2ADF7E8}" presName="composite" presStyleCnt="0"/>
      <dgm:spPr/>
    </dgm:pt>
    <dgm:pt modelId="{F335F73A-F78A-48F1-94DF-37CCBA67FFC5}" type="pres">
      <dgm:prSet presAssocID="{4DBDD69D-DA4F-4DDC-AD4A-BE62E2ADF7E8}" presName="parTx" presStyleLbl="alignNode1" presStyleIdx="3" presStyleCnt="4" custScaleY="120846" custLinFactNeighborX="-1034" custLinFactNeighborY="-6593">
        <dgm:presLayoutVars>
          <dgm:chMax val="0"/>
          <dgm:chPref val="0"/>
          <dgm:bulletEnabled val="1"/>
        </dgm:presLayoutVars>
      </dgm:prSet>
      <dgm:spPr/>
    </dgm:pt>
    <dgm:pt modelId="{581ACE20-E68C-4A14-B32C-2ED152C5069F}" type="pres">
      <dgm:prSet presAssocID="{4DBDD69D-DA4F-4DDC-AD4A-BE62E2ADF7E8}" presName="desTx" presStyleLbl="alignAccFollowNode1" presStyleIdx="3" presStyleCnt="4" custLinFactNeighborX="-1034" custLinFactNeighborY="1090">
        <dgm:presLayoutVars>
          <dgm:bulletEnabled val="1"/>
        </dgm:presLayoutVars>
      </dgm:prSet>
      <dgm:spPr/>
    </dgm:pt>
  </dgm:ptLst>
  <dgm:cxnLst>
    <dgm:cxn modelId="{0337F602-378C-4C85-94FA-5ABAA5762CBE}" type="presOf" srcId="{AB848342-E625-4345-BD50-D06153AD2C2F}" destId="{9BD95AD6-2F07-4B7E-BC2F-7952B6C56E8A}" srcOrd="0" destOrd="0" presId="urn:microsoft.com/office/officeart/2005/8/layout/hList1"/>
    <dgm:cxn modelId="{8477C804-614F-48A3-B0C8-B27FE0665D6C}" srcId="{4DBDD69D-DA4F-4DDC-AD4A-BE62E2ADF7E8}" destId="{BE9075E6-3733-4F4C-843B-C5EDC73C2B48}" srcOrd="2" destOrd="0" parTransId="{B352BBBC-A37E-4F64-B607-3EB5C0FAE718}" sibTransId="{D1F9FF76-ACAA-4901-A920-6BBEC8F6D287}"/>
    <dgm:cxn modelId="{600FAD13-E220-44B7-B493-BAF7D041CFF7}" type="presOf" srcId="{96AC4DF4-5F16-42F1-848C-791E1E8ED8C4}" destId="{581ACE20-E68C-4A14-B32C-2ED152C5069F}" srcOrd="0" destOrd="0" presId="urn:microsoft.com/office/officeart/2005/8/layout/hList1"/>
    <dgm:cxn modelId="{AD7E4E15-B0EC-44DF-A736-A9C968DE2222}" type="presOf" srcId="{8F7A3504-1F6A-41D7-90B0-434E13FE1941}" destId="{C90B84D4-59A2-4DAB-9153-6469D968D1FD}" srcOrd="0" destOrd="1" presId="urn:microsoft.com/office/officeart/2005/8/layout/hList1"/>
    <dgm:cxn modelId="{964FBB15-7FB7-446A-90AE-9BF46CA445EC}" type="presOf" srcId="{BD7C1353-8948-49BF-B94A-0D35D1F815B8}" destId="{255CB50D-426A-43C8-909E-142310A8A3FD}" srcOrd="0" destOrd="0" presId="urn:microsoft.com/office/officeart/2005/8/layout/hList1"/>
    <dgm:cxn modelId="{0835D421-767D-455C-92BC-5AFB816B85F8}" type="presOf" srcId="{9B2396D4-CB6E-4339-8678-0E2118369BC2}" destId="{C90B84D4-59A2-4DAB-9153-6469D968D1FD}" srcOrd="0" destOrd="3" presId="urn:microsoft.com/office/officeart/2005/8/layout/hList1"/>
    <dgm:cxn modelId="{54DC6C22-ADDA-4C29-9A35-6C132EF5EB77}" srcId="{610DFAD6-BAF1-4FDB-88A0-CD84EC6435C3}" destId="{4852BAEB-3E8C-452D-B124-E51CD3A74830}" srcOrd="5" destOrd="0" parTransId="{D05F4FE5-B52B-4F66-BDB3-B04BBB2EFA65}" sibTransId="{E60D0DA8-BF0C-415E-99A0-A20C04943BB4}"/>
    <dgm:cxn modelId="{62595324-0B34-4AE8-90A4-4D75377DD715}" type="presOf" srcId="{05AD4C77-DDAA-4C84-B740-7F4E95A4CE46}" destId="{40C82092-53E3-4F4A-A853-FF141F0D248D}" srcOrd="0" destOrd="0" presId="urn:microsoft.com/office/officeart/2005/8/layout/hList1"/>
    <dgm:cxn modelId="{E9B2F22A-A078-4002-BE53-62FB44018181}" srcId="{BD7C1353-8948-49BF-B94A-0D35D1F815B8}" destId="{E81C4137-CA88-475E-B004-9F20B9B2AE0E}" srcOrd="3" destOrd="0" parTransId="{D8BDECF3-36E1-47CE-ACCE-584FCD903EE6}" sibTransId="{2B4B8380-1EB9-4F2C-ACCB-284E958A4AFB}"/>
    <dgm:cxn modelId="{A2246D2C-9C98-4A52-B5DC-998B499416D5}" srcId="{610DFAD6-BAF1-4FDB-88A0-CD84EC6435C3}" destId="{099899C4-EFC3-4B37-BE88-4717C8B993FB}" srcOrd="2" destOrd="0" parTransId="{70647331-9AC6-49E1-8EB3-5069EA94DF9A}" sibTransId="{0CB5D4ED-4F5D-407A-B88C-EB7AAFDD7D4C}"/>
    <dgm:cxn modelId="{D2E89D2F-91AE-48AE-9152-C471324DFCFE}" type="presOf" srcId="{478A6940-2ADC-4780-AF78-E9087A8CEDC5}" destId="{9BD95AD6-2F07-4B7E-BC2F-7952B6C56E8A}" srcOrd="0" destOrd="4" presId="urn:microsoft.com/office/officeart/2005/8/layout/hList1"/>
    <dgm:cxn modelId="{948B1231-B444-491C-8922-DA471BB38853}" srcId="{05AD4C77-DDAA-4C84-B740-7F4E95A4CE46}" destId="{9B2396D4-CB6E-4339-8678-0E2118369BC2}" srcOrd="3" destOrd="0" parTransId="{EA3533D7-30D9-4D0C-A8BB-A4ECE84DD4F2}" sibTransId="{4954EEEE-A0FA-44DA-98EA-75F7611BA3DF}"/>
    <dgm:cxn modelId="{BE965131-FB68-418E-A978-0D29B290F51F}" srcId="{4DBDD69D-DA4F-4DDC-AD4A-BE62E2ADF7E8}" destId="{96AC4DF4-5F16-42F1-848C-791E1E8ED8C4}" srcOrd="0" destOrd="0" parTransId="{3FE49FE6-5095-4512-8B40-80CBE87D4313}" sibTransId="{E524F6E0-E314-410C-A16F-0F5EF4F8C24C}"/>
    <dgm:cxn modelId="{CF50053F-3D9F-47B1-B5C5-5F09E61C24AD}" type="presOf" srcId="{55EFC58B-75BF-4EE1-9A51-007E3A9EC7F8}" destId="{C90B84D4-59A2-4DAB-9153-6469D968D1FD}" srcOrd="0" destOrd="0" presId="urn:microsoft.com/office/officeart/2005/8/layout/hList1"/>
    <dgm:cxn modelId="{3AB3FC40-3598-402E-AF68-59A4A4FBE528}" srcId="{4DBDD69D-DA4F-4DDC-AD4A-BE62E2ADF7E8}" destId="{18C699DE-987A-4CA0-A2CE-FEC9A157B4FF}" srcOrd="6" destOrd="0" parTransId="{BDE5314F-40DB-4815-AC04-B62669D6BD6C}" sibTransId="{EEFFE5E7-D62F-4CFC-9C16-14F540D38596}"/>
    <dgm:cxn modelId="{4827565F-45AD-41A0-B174-C5B755B64400}" srcId="{610DFAD6-BAF1-4FDB-88A0-CD84EC6435C3}" destId="{478A6940-2ADC-4780-AF78-E9087A8CEDC5}" srcOrd="4" destOrd="0" parTransId="{37352323-8A45-47F0-83E0-2F9DDC4A86D0}" sibTransId="{B8F1EC8C-4E65-45B3-854E-B616007CF00D}"/>
    <dgm:cxn modelId="{C06A9A5F-4B0D-4B70-B168-B9E3912A6199}" type="presOf" srcId="{610DFAD6-BAF1-4FDB-88A0-CD84EC6435C3}" destId="{21A29168-85E7-4B1A-AD2B-C57BFDA2512F}" srcOrd="0" destOrd="0" presId="urn:microsoft.com/office/officeart/2005/8/layout/hList1"/>
    <dgm:cxn modelId="{7DFD7C61-DAC8-44E1-AAC7-4D3CA3FC8C8F}" srcId="{05AD4C77-DDAA-4C84-B740-7F4E95A4CE46}" destId="{55EFC58B-75BF-4EE1-9A51-007E3A9EC7F8}" srcOrd="0" destOrd="0" parTransId="{38C750AF-8C25-49F7-B05F-E71649874BCE}" sibTransId="{81770D6B-37B8-470B-9763-1BDBC66E9A73}"/>
    <dgm:cxn modelId="{77BBE842-60F4-4461-8DB2-F5AD8E9F0B40}" type="presOf" srcId="{753FB7A6-3E1E-4345-B4B3-F03B81EB78EF}" destId="{7D96C8BF-F3E8-4953-9594-6272C26C5006}" srcOrd="0" destOrd="0" presId="urn:microsoft.com/office/officeart/2005/8/layout/hList1"/>
    <dgm:cxn modelId="{F35ABE43-92A4-43F6-A908-3AF51502D778}" srcId="{4DBDD69D-DA4F-4DDC-AD4A-BE62E2ADF7E8}" destId="{11CA2431-D092-4A16-BE48-5F1FF6B7548B}" srcOrd="3" destOrd="0" parTransId="{6CA83534-9983-4BD0-AEB4-748FC336995E}" sibTransId="{2C01DD3C-03A7-4F30-8528-98FCF0DBF293}"/>
    <dgm:cxn modelId="{0696B364-FDBD-40FE-A540-E7821C99EFEB}" type="presOf" srcId="{4852BAEB-3E8C-452D-B124-E51CD3A74830}" destId="{9BD95AD6-2F07-4B7E-BC2F-7952B6C56E8A}" srcOrd="0" destOrd="5" presId="urn:microsoft.com/office/officeart/2005/8/layout/hList1"/>
    <dgm:cxn modelId="{2EA90245-6138-4271-8BF3-EF1184DA4E98}" srcId="{827F917F-6E60-4926-BEFA-CE914082B421}" destId="{BD7C1353-8948-49BF-B94A-0D35D1F815B8}" srcOrd="1" destOrd="0" parTransId="{8F8426BE-7D94-4FBE-983A-A52DBDB14781}" sibTransId="{60D215C0-6715-48A1-8696-F734B19036FF}"/>
    <dgm:cxn modelId="{054D9D65-577C-4CE5-B6D9-743BE95A6FEA}" type="presOf" srcId="{BE9075E6-3733-4F4C-843B-C5EDC73C2B48}" destId="{581ACE20-E68C-4A14-B32C-2ED152C5069F}" srcOrd="0" destOrd="2" presId="urn:microsoft.com/office/officeart/2005/8/layout/hList1"/>
    <dgm:cxn modelId="{649E1B6E-F50A-423B-8B60-35F1516C5572}" type="presOf" srcId="{5A9959A7-EC37-4A0D-A15B-A4B40957332A}" destId="{7D96C8BF-F3E8-4953-9594-6272C26C5006}" srcOrd="0" destOrd="2" presId="urn:microsoft.com/office/officeart/2005/8/layout/hList1"/>
    <dgm:cxn modelId="{CF684650-958F-4062-83E3-B8708B3B4B41}" type="presOf" srcId="{099899C4-EFC3-4B37-BE88-4717C8B993FB}" destId="{9BD95AD6-2F07-4B7E-BC2F-7952B6C56E8A}" srcOrd="0" destOrd="2" presId="urn:microsoft.com/office/officeart/2005/8/layout/hList1"/>
    <dgm:cxn modelId="{4A0B1454-0342-46C1-9969-F8108A3D31B3}" srcId="{610DFAD6-BAF1-4FDB-88A0-CD84EC6435C3}" destId="{AB848342-E625-4345-BD50-D06153AD2C2F}" srcOrd="0" destOrd="0" parTransId="{43E882D7-919D-4933-8516-23D960C9E9C3}" sibTransId="{7529E337-0569-4D35-A395-3E39C765D069}"/>
    <dgm:cxn modelId="{5F03DC5A-792E-4B54-8278-D5B2D185DB4D}" srcId="{05AD4C77-DDAA-4C84-B740-7F4E95A4CE46}" destId="{8F7A3504-1F6A-41D7-90B0-434E13FE1941}" srcOrd="1" destOrd="0" parTransId="{367289E4-606B-4342-B478-AACC9F1C4AFE}" sibTransId="{9CF81C89-3585-4979-8D42-BE0A32909124}"/>
    <dgm:cxn modelId="{30615483-7982-42B5-9E3F-212EF8D62A7F}" srcId="{610DFAD6-BAF1-4FDB-88A0-CD84EC6435C3}" destId="{5708A8B0-9D1B-4DDE-954F-B429627AAEE7}" srcOrd="3" destOrd="0" parTransId="{DDB13ECA-8F25-408F-9D5B-574C42C54967}" sibTransId="{AD7E9B83-E8DE-4620-8009-A91F919C9BB6}"/>
    <dgm:cxn modelId="{F59A7086-F06A-41C5-AE8D-C3EF27EBD456}" type="presOf" srcId="{2F97B795-BDB7-4D33-9DCA-FDCDF71C6137}" destId="{581ACE20-E68C-4A14-B32C-2ED152C5069F}" srcOrd="0" destOrd="5" presId="urn:microsoft.com/office/officeart/2005/8/layout/hList1"/>
    <dgm:cxn modelId="{C4D20A88-FAF7-4687-96EC-90031A65A1EE}" srcId="{BD7C1353-8948-49BF-B94A-0D35D1F815B8}" destId="{5D9F6B31-56B2-48D6-8481-7B0EBECDA3C9}" srcOrd="1" destOrd="0" parTransId="{7D8D2562-25AC-417B-8DF1-58C0F2FE63A1}" sibTransId="{EC4F4BDB-EAFE-413D-BE3C-79B2C0939BD6}"/>
    <dgm:cxn modelId="{BEA7C38C-8CE8-45EF-A415-754881AF90CD}" type="presOf" srcId="{0631F2B0-6904-4CB0-A9DD-1E899D0AFAE2}" destId="{9BD95AD6-2F07-4B7E-BC2F-7952B6C56E8A}" srcOrd="0" destOrd="7" presId="urn:microsoft.com/office/officeart/2005/8/layout/hList1"/>
    <dgm:cxn modelId="{773A4A8E-562A-4243-92D9-360AD0940107}" srcId="{610DFAD6-BAF1-4FDB-88A0-CD84EC6435C3}" destId="{A75AAE8E-D4CE-4DE4-8777-FA7212EB5641}" srcOrd="6" destOrd="0" parTransId="{960C352E-44B5-422C-97E3-5C226AAD194A}" sibTransId="{152E3260-6725-4710-9BB5-91BA89ADA2C1}"/>
    <dgm:cxn modelId="{97DFDB98-EA9F-4CEF-8E24-A74766E33A27}" type="presOf" srcId="{04D1E6E5-3549-4ADC-9C21-BBE0371986F0}" destId="{581ACE20-E68C-4A14-B32C-2ED152C5069F}" srcOrd="0" destOrd="4" presId="urn:microsoft.com/office/officeart/2005/8/layout/hList1"/>
    <dgm:cxn modelId="{7E5FB299-48D2-4A12-9353-73FF15CD4F1A}" type="presOf" srcId="{11CA2431-D092-4A16-BE48-5F1FF6B7548B}" destId="{581ACE20-E68C-4A14-B32C-2ED152C5069F}" srcOrd="0" destOrd="3" presId="urn:microsoft.com/office/officeart/2005/8/layout/hList1"/>
    <dgm:cxn modelId="{55A4F399-66E2-4C74-9349-740C2DA0016C}" srcId="{4DBDD69D-DA4F-4DDC-AD4A-BE62E2ADF7E8}" destId="{2F97B795-BDB7-4D33-9DCA-FDCDF71C6137}" srcOrd="5" destOrd="0" parTransId="{FD06F559-B3E8-4D67-9A14-373C146BB4EA}" sibTransId="{45D89847-0BAD-49D8-A183-9F4E00B730BA}"/>
    <dgm:cxn modelId="{53B43B9E-037C-4449-88B8-31A08D5C0BF7}" type="presOf" srcId="{4DBDD69D-DA4F-4DDC-AD4A-BE62E2ADF7E8}" destId="{F335F73A-F78A-48F1-94DF-37CCBA67FFC5}" srcOrd="0" destOrd="0" presId="urn:microsoft.com/office/officeart/2005/8/layout/hList1"/>
    <dgm:cxn modelId="{87361FA0-B329-4F10-800D-B5356842D7A0}" srcId="{BD7C1353-8948-49BF-B94A-0D35D1F815B8}" destId="{753FB7A6-3E1E-4345-B4B3-F03B81EB78EF}" srcOrd="0" destOrd="0" parTransId="{8A1288C0-0FB5-4A89-AB9F-70D0F8AF690C}" sibTransId="{8ABB0655-790C-4CB6-8ED5-1FFC660AB2E5}"/>
    <dgm:cxn modelId="{559234A1-064F-41DB-A023-D6889D674275}" type="presOf" srcId="{5708A8B0-9D1B-4DDE-954F-B429627AAEE7}" destId="{9BD95AD6-2F07-4B7E-BC2F-7952B6C56E8A}" srcOrd="0" destOrd="3" presId="urn:microsoft.com/office/officeart/2005/8/layout/hList1"/>
    <dgm:cxn modelId="{C97CC5A6-0425-4CB2-875F-A3181E632888}" type="presOf" srcId="{F736DF6B-C520-4719-93AE-7C3F6826E8A9}" destId="{C90B84D4-59A2-4DAB-9153-6469D968D1FD}" srcOrd="0" destOrd="2" presId="urn:microsoft.com/office/officeart/2005/8/layout/hList1"/>
    <dgm:cxn modelId="{9886E8A6-1B01-45A7-981F-59A830A1362F}" srcId="{827F917F-6E60-4926-BEFA-CE914082B421}" destId="{610DFAD6-BAF1-4FDB-88A0-CD84EC6435C3}" srcOrd="2" destOrd="0" parTransId="{E9064004-8BD9-4EB8-B2E4-905708EAC70A}" sibTransId="{296667F6-67B1-4C50-9A5C-846192572179}"/>
    <dgm:cxn modelId="{023273B1-7D8D-4C4E-B14C-21C77BDD1BA6}" type="presOf" srcId="{679D15B2-3F4C-4018-B303-B75EC13A36C8}" destId="{9BD95AD6-2F07-4B7E-BC2F-7952B6C56E8A}" srcOrd="0" destOrd="1" presId="urn:microsoft.com/office/officeart/2005/8/layout/hList1"/>
    <dgm:cxn modelId="{D4386FB5-01A8-48AA-8D9F-77325DD6DB07}" srcId="{BD7C1353-8948-49BF-B94A-0D35D1F815B8}" destId="{5A9959A7-EC37-4A0D-A15B-A4B40957332A}" srcOrd="2" destOrd="0" parTransId="{A95EC4CA-6BA5-43E6-BE1A-FA9EB9DFE7FF}" sibTransId="{83AAC50F-E339-4437-A139-C7A7198366D8}"/>
    <dgm:cxn modelId="{5812C2BC-2621-4EC0-9552-97F20C48DF20}" srcId="{827F917F-6E60-4926-BEFA-CE914082B421}" destId="{4DBDD69D-DA4F-4DDC-AD4A-BE62E2ADF7E8}" srcOrd="3" destOrd="0" parTransId="{584F9A45-B7B3-4BCE-B5C7-F0535F33E021}" sibTransId="{A8072D00-2E21-47BB-883D-A44ED29343C6}"/>
    <dgm:cxn modelId="{3C6EC0C3-9967-4FF8-A23A-27BF931E0879}" type="presOf" srcId="{18C699DE-987A-4CA0-A2CE-FEC9A157B4FF}" destId="{581ACE20-E68C-4A14-B32C-2ED152C5069F}" srcOrd="0" destOrd="6" presId="urn:microsoft.com/office/officeart/2005/8/layout/hList1"/>
    <dgm:cxn modelId="{9AAF9FC5-6536-4876-B630-0E15CA9E031F}" srcId="{4DBDD69D-DA4F-4DDC-AD4A-BE62E2ADF7E8}" destId="{6C1888ED-80A8-4D43-80F2-070D9534F33F}" srcOrd="1" destOrd="0" parTransId="{D8C9952F-49B7-48F2-824A-76AADF9CB5A7}" sibTransId="{FB9F430A-67ED-488D-8B6D-29646034B9E0}"/>
    <dgm:cxn modelId="{5CB59BC6-8F68-4416-B9FC-22A5B3B6B4A1}" type="presOf" srcId="{E81C4137-CA88-475E-B004-9F20B9B2AE0E}" destId="{7D96C8BF-F3E8-4953-9594-6272C26C5006}" srcOrd="0" destOrd="3" presId="urn:microsoft.com/office/officeart/2005/8/layout/hList1"/>
    <dgm:cxn modelId="{5AB54AC7-3DFF-4F69-A0C1-44198B6EF909}" srcId="{610DFAD6-BAF1-4FDB-88A0-CD84EC6435C3}" destId="{0631F2B0-6904-4CB0-A9DD-1E899D0AFAE2}" srcOrd="7" destOrd="0" parTransId="{7878933D-1FA9-4BBD-B5DE-32E3F8EA3DF5}" sibTransId="{0E9BC871-B001-42C0-8FA4-5915EDCC3966}"/>
    <dgm:cxn modelId="{9770C2CE-3073-4AAC-ACA9-E8B1EB02C583}" srcId="{05AD4C77-DDAA-4C84-B740-7F4E95A4CE46}" destId="{F736DF6B-C520-4719-93AE-7C3F6826E8A9}" srcOrd="2" destOrd="0" parTransId="{20E9831F-4250-4A27-901E-C094ADB7BC98}" sibTransId="{D5789440-9041-4773-A355-71C7C1196DA0}"/>
    <dgm:cxn modelId="{74A71FD3-5B12-42E4-945C-3FDA96D77835}" type="presOf" srcId="{A75AAE8E-D4CE-4DE4-8777-FA7212EB5641}" destId="{9BD95AD6-2F07-4B7E-BC2F-7952B6C56E8A}" srcOrd="0" destOrd="6" presId="urn:microsoft.com/office/officeart/2005/8/layout/hList1"/>
    <dgm:cxn modelId="{2E134DD4-037E-4006-AF22-B5A0CD47C199}" type="presOf" srcId="{827F917F-6E60-4926-BEFA-CE914082B421}" destId="{A0E16A4E-CF1E-4947-B9C8-FCC5DBF27DA4}" srcOrd="0" destOrd="0" presId="urn:microsoft.com/office/officeart/2005/8/layout/hList1"/>
    <dgm:cxn modelId="{826CABE9-00AC-4541-95BE-02A9A674D16E}" type="presOf" srcId="{5D9F6B31-56B2-48D6-8481-7B0EBECDA3C9}" destId="{7D96C8BF-F3E8-4953-9594-6272C26C5006}" srcOrd="0" destOrd="1" presId="urn:microsoft.com/office/officeart/2005/8/layout/hList1"/>
    <dgm:cxn modelId="{C0BF0BEB-E410-4893-8D8B-B0FF60312773}" type="presOf" srcId="{6C1888ED-80A8-4D43-80F2-070D9534F33F}" destId="{581ACE20-E68C-4A14-B32C-2ED152C5069F}" srcOrd="0" destOrd="1" presId="urn:microsoft.com/office/officeart/2005/8/layout/hList1"/>
    <dgm:cxn modelId="{EE4241ED-3A69-41DB-86CE-A7474145E65A}" srcId="{827F917F-6E60-4926-BEFA-CE914082B421}" destId="{05AD4C77-DDAA-4C84-B740-7F4E95A4CE46}" srcOrd="0" destOrd="0" parTransId="{362509D5-88FE-48DB-AB21-AA016A5EBC99}" sibTransId="{137FA155-EA5B-49F3-8AA2-78F508CE260E}"/>
    <dgm:cxn modelId="{76A396F2-149B-4F86-A97D-83E530557073}" srcId="{4DBDD69D-DA4F-4DDC-AD4A-BE62E2ADF7E8}" destId="{04D1E6E5-3549-4ADC-9C21-BBE0371986F0}" srcOrd="4" destOrd="0" parTransId="{B40F2480-4F12-4E0E-8DF5-AE9210101C50}" sibTransId="{5096615E-7B11-46C9-8511-876D259ED799}"/>
    <dgm:cxn modelId="{8DAF26F3-A718-4A3A-BC2F-CF4D6AFE41BE}" srcId="{610DFAD6-BAF1-4FDB-88A0-CD84EC6435C3}" destId="{679D15B2-3F4C-4018-B303-B75EC13A36C8}" srcOrd="1" destOrd="0" parTransId="{68F5EB5B-3598-4979-9375-6DD2891D2428}" sibTransId="{A5AE4542-E365-43B9-B595-71141FD9DD19}"/>
    <dgm:cxn modelId="{1D76D825-C223-4B9C-8B91-8CC48B5A5ABB}" type="presParOf" srcId="{A0E16A4E-CF1E-4947-B9C8-FCC5DBF27DA4}" destId="{1C404209-38D4-4A7E-AD17-8573E4B5605B}" srcOrd="0" destOrd="0" presId="urn:microsoft.com/office/officeart/2005/8/layout/hList1"/>
    <dgm:cxn modelId="{791B18DE-DAB0-4059-9541-F1D508949FC8}" type="presParOf" srcId="{1C404209-38D4-4A7E-AD17-8573E4B5605B}" destId="{40C82092-53E3-4F4A-A853-FF141F0D248D}" srcOrd="0" destOrd="0" presId="urn:microsoft.com/office/officeart/2005/8/layout/hList1"/>
    <dgm:cxn modelId="{BE7C1AB5-76D8-45E2-BFA6-B8287CFC64FC}" type="presParOf" srcId="{1C404209-38D4-4A7E-AD17-8573E4B5605B}" destId="{C90B84D4-59A2-4DAB-9153-6469D968D1FD}" srcOrd="1" destOrd="0" presId="urn:microsoft.com/office/officeart/2005/8/layout/hList1"/>
    <dgm:cxn modelId="{A3D3BFEB-36AB-476F-AF02-5717FFFCBBC2}" type="presParOf" srcId="{A0E16A4E-CF1E-4947-B9C8-FCC5DBF27DA4}" destId="{20C558BF-9237-461B-AFDA-7E3CC7E4F065}" srcOrd="1" destOrd="0" presId="urn:microsoft.com/office/officeart/2005/8/layout/hList1"/>
    <dgm:cxn modelId="{B555C223-EA8D-4FAF-8904-8B49C155F04A}" type="presParOf" srcId="{A0E16A4E-CF1E-4947-B9C8-FCC5DBF27DA4}" destId="{426A2DA0-5571-4428-86F9-0518AE3C8099}" srcOrd="2" destOrd="0" presId="urn:microsoft.com/office/officeart/2005/8/layout/hList1"/>
    <dgm:cxn modelId="{6452E5E1-BD77-4C68-AAD4-E1290478D2F0}" type="presParOf" srcId="{426A2DA0-5571-4428-86F9-0518AE3C8099}" destId="{255CB50D-426A-43C8-909E-142310A8A3FD}" srcOrd="0" destOrd="0" presId="urn:microsoft.com/office/officeart/2005/8/layout/hList1"/>
    <dgm:cxn modelId="{2DC9EAB3-8FB5-4B3C-8A09-31ADD787D7DD}" type="presParOf" srcId="{426A2DA0-5571-4428-86F9-0518AE3C8099}" destId="{7D96C8BF-F3E8-4953-9594-6272C26C5006}" srcOrd="1" destOrd="0" presId="urn:microsoft.com/office/officeart/2005/8/layout/hList1"/>
    <dgm:cxn modelId="{05C95A2F-B9F3-45D6-A0E9-78DA938611D4}" type="presParOf" srcId="{A0E16A4E-CF1E-4947-B9C8-FCC5DBF27DA4}" destId="{34831F7D-A28A-4C2D-908A-211A903063AC}" srcOrd="3" destOrd="0" presId="urn:microsoft.com/office/officeart/2005/8/layout/hList1"/>
    <dgm:cxn modelId="{542AFF4F-3E73-43A2-A530-62F4FBE01CD3}" type="presParOf" srcId="{A0E16A4E-CF1E-4947-B9C8-FCC5DBF27DA4}" destId="{E76C4D0E-E4A1-4738-9212-CAEDF14EFA75}" srcOrd="4" destOrd="0" presId="urn:microsoft.com/office/officeart/2005/8/layout/hList1"/>
    <dgm:cxn modelId="{DB6CDFE9-2EE3-454E-B8F1-70A6681763AA}" type="presParOf" srcId="{E76C4D0E-E4A1-4738-9212-CAEDF14EFA75}" destId="{21A29168-85E7-4B1A-AD2B-C57BFDA2512F}" srcOrd="0" destOrd="0" presId="urn:microsoft.com/office/officeart/2005/8/layout/hList1"/>
    <dgm:cxn modelId="{F8E9C44F-60F4-4D7E-9A06-480519F3065A}" type="presParOf" srcId="{E76C4D0E-E4A1-4738-9212-CAEDF14EFA75}" destId="{9BD95AD6-2F07-4B7E-BC2F-7952B6C56E8A}" srcOrd="1" destOrd="0" presId="urn:microsoft.com/office/officeart/2005/8/layout/hList1"/>
    <dgm:cxn modelId="{E9508B30-B2C0-4E62-AF82-9938FB107246}" type="presParOf" srcId="{A0E16A4E-CF1E-4947-B9C8-FCC5DBF27DA4}" destId="{449880A9-CCBF-41DE-9964-517A42DAEA71}" srcOrd="5" destOrd="0" presId="urn:microsoft.com/office/officeart/2005/8/layout/hList1"/>
    <dgm:cxn modelId="{63FE59BE-683C-4C0F-A005-F20503C58133}" type="presParOf" srcId="{A0E16A4E-CF1E-4947-B9C8-FCC5DBF27DA4}" destId="{D385DCF4-AFC9-40EC-BE5D-0D68E4D67F82}" srcOrd="6" destOrd="0" presId="urn:microsoft.com/office/officeart/2005/8/layout/hList1"/>
    <dgm:cxn modelId="{2BD7F90F-D620-45D2-BD0A-DDC173BD5FF5}" type="presParOf" srcId="{D385DCF4-AFC9-40EC-BE5D-0D68E4D67F82}" destId="{F335F73A-F78A-48F1-94DF-37CCBA67FFC5}" srcOrd="0" destOrd="0" presId="urn:microsoft.com/office/officeart/2005/8/layout/hList1"/>
    <dgm:cxn modelId="{A60486CD-B557-4E7B-AE7B-1C60B2FF1ADD}" type="presParOf" srcId="{D385DCF4-AFC9-40EC-BE5D-0D68E4D67F82}" destId="{581ACE20-E68C-4A14-B32C-2ED152C506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FF68F-44CD-413B-87CA-84A706609969}" type="doc">
      <dgm:prSet loTypeId="urn:microsoft.com/office/officeart/2005/8/layout/gear1" loCatId="relationship" qsTypeId="urn:microsoft.com/office/officeart/2005/8/quickstyle/simple1" qsCatId="simple" csTypeId="urn:microsoft.com/office/officeart/2005/8/colors/accent1_4" csCatId="accent1" phldr="1"/>
      <dgm:spPr/>
    </dgm:pt>
    <dgm:pt modelId="{6FAE598D-3B4A-41A6-BFC5-1490EE420E95}">
      <dgm:prSet phldrT="[Texto]" custT="1"/>
      <dgm:spPr/>
      <dgm:t>
        <a:bodyPr/>
        <a:lstStyle/>
        <a:p>
          <a:pPr algn="ctr"/>
          <a:r>
            <a: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LilyUPC" pitchFamily="34" charset="-34"/>
            </a:rPr>
            <a:t>¿Cómo satisfacerlos?</a:t>
          </a:r>
        </a:p>
      </dgm:t>
    </dgm:pt>
    <dgm:pt modelId="{0EF81F85-EE4A-4788-96DC-AA1C8EE9DD58}" type="parTrans" cxnId="{04AF6ABA-9A35-4263-A78B-8CAC252335FD}">
      <dgm:prSet/>
      <dgm:spPr/>
      <dgm:t>
        <a:bodyPr/>
        <a:lstStyle/>
        <a:p>
          <a:pPr algn="ctr"/>
          <a:endParaRPr lang="es-CO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gm:t>
    </dgm:pt>
    <dgm:pt modelId="{25823A00-DB9A-4E7B-830E-323654BF3444}" type="sibTrans" cxnId="{04AF6ABA-9A35-4263-A78B-8CAC252335FD}">
      <dgm:prSet/>
      <dgm:spPr/>
      <dgm:t>
        <a:bodyPr/>
        <a:lstStyle/>
        <a:p>
          <a:pPr algn="ctr"/>
          <a:endParaRPr lang="es-CO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gm:t>
    </dgm:pt>
    <dgm:pt modelId="{0267C672-D7B7-4B44-80AD-DC18A2BBDB3F}">
      <dgm:prSet phldrT="[Texto]" custT="1"/>
      <dgm:spPr/>
      <dgm:t>
        <a:bodyPr/>
        <a:lstStyle/>
        <a:p>
          <a:pPr algn="ctr"/>
          <a:r>
            <a: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LilyUPC" pitchFamily="34" charset="-34"/>
            </a:rPr>
            <a:t>¿Qué buscan?</a:t>
          </a:r>
        </a:p>
      </dgm:t>
    </dgm:pt>
    <dgm:pt modelId="{B8A31A7F-22F2-4E02-BE3F-F866ED186139}" type="parTrans" cxnId="{653BCA26-965B-480A-809E-6BF83FE22214}">
      <dgm:prSet/>
      <dgm:spPr/>
      <dgm:t>
        <a:bodyPr/>
        <a:lstStyle/>
        <a:p>
          <a:pPr algn="ctr"/>
          <a:endParaRPr lang="es-CO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gm:t>
    </dgm:pt>
    <dgm:pt modelId="{0459E7A7-4341-45CF-A4D9-94DA4189F3EA}" type="sibTrans" cxnId="{653BCA26-965B-480A-809E-6BF83FE22214}">
      <dgm:prSet/>
      <dgm:spPr/>
      <dgm:t>
        <a:bodyPr/>
        <a:lstStyle/>
        <a:p>
          <a:pPr algn="ctr"/>
          <a:endParaRPr lang="es-CO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gm:t>
    </dgm:pt>
    <dgm:pt modelId="{E77BEF4B-8C65-4353-8BA7-969B8A416657}">
      <dgm:prSet phldrT="[Texto]" custT="1"/>
      <dgm:spPr/>
      <dgm:t>
        <a:bodyPr/>
        <a:lstStyle/>
        <a:p>
          <a:pPr algn="ctr"/>
          <a:r>
            <a:rPr lang="es-CO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LilyUPC" pitchFamily="34" charset="-34"/>
            </a:rPr>
            <a:t>¿A quien nos dirigimos?</a:t>
          </a:r>
          <a:endParaRPr lang="es-CO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  <a:cs typeface="LilyUPC" pitchFamily="34" charset="-34"/>
          </a:endParaRPr>
        </a:p>
      </dgm:t>
    </dgm:pt>
    <dgm:pt modelId="{FC6985CD-86BA-4C5E-9967-0A7CFB716BA1}" type="parTrans" cxnId="{9424DAFD-34A7-4D76-B60C-6004A547E7E2}">
      <dgm:prSet/>
      <dgm:spPr/>
      <dgm:t>
        <a:bodyPr/>
        <a:lstStyle/>
        <a:p>
          <a:pPr algn="ctr"/>
          <a:endParaRPr lang="es-CO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gm:t>
    </dgm:pt>
    <dgm:pt modelId="{EA81AB6C-5638-4896-9CA6-09103871C2BF}" type="sibTrans" cxnId="{9424DAFD-34A7-4D76-B60C-6004A547E7E2}">
      <dgm:prSet/>
      <dgm:spPr/>
      <dgm:t>
        <a:bodyPr/>
        <a:lstStyle/>
        <a:p>
          <a:pPr algn="ctr"/>
          <a:endParaRPr lang="es-CO" sz="12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</a:endParaRPr>
        </a:p>
      </dgm:t>
    </dgm:pt>
    <dgm:pt modelId="{199777CB-739A-4A49-887C-F6011DBA74DF}" type="pres">
      <dgm:prSet presAssocID="{A80FF68F-44CD-413B-87CA-84A70660996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652551-6EA3-40FB-ABDB-F8EE9048BCA1}" type="pres">
      <dgm:prSet presAssocID="{6FAE598D-3B4A-41A6-BFC5-1490EE420E95}" presName="gear1" presStyleLbl="node1" presStyleIdx="0" presStyleCnt="3" custLinFactNeighborX="-31391" custLinFactNeighborY="4475">
        <dgm:presLayoutVars>
          <dgm:chMax val="1"/>
          <dgm:bulletEnabled val="1"/>
        </dgm:presLayoutVars>
      </dgm:prSet>
      <dgm:spPr/>
    </dgm:pt>
    <dgm:pt modelId="{B1BA7D5A-43D5-4CE7-A1F7-F3E25E473626}" type="pres">
      <dgm:prSet presAssocID="{6FAE598D-3B4A-41A6-BFC5-1490EE420E95}" presName="gear1srcNode" presStyleLbl="node1" presStyleIdx="0" presStyleCnt="3"/>
      <dgm:spPr/>
    </dgm:pt>
    <dgm:pt modelId="{0EA2BF77-CBFB-4567-A587-319F75A5DDC1}" type="pres">
      <dgm:prSet presAssocID="{6FAE598D-3B4A-41A6-BFC5-1490EE420E95}" presName="gear1dstNode" presStyleLbl="node1" presStyleIdx="0" presStyleCnt="3"/>
      <dgm:spPr/>
    </dgm:pt>
    <dgm:pt modelId="{A489A30E-9899-4AB9-B020-A72CCCC5DF97}" type="pres">
      <dgm:prSet presAssocID="{0267C672-D7B7-4B44-80AD-DC18A2BBDB3F}" presName="gear2" presStyleLbl="node1" presStyleIdx="1" presStyleCnt="3" custScaleX="129296" custScaleY="125170" custLinFactNeighborX="-16287" custLinFactNeighborY="-36653">
        <dgm:presLayoutVars>
          <dgm:chMax val="1"/>
          <dgm:bulletEnabled val="1"/>
        </dgm:presLayoutVars>
      </dgm:prSet>
      <dgm:spPr/>
    </dgm:pt>
    <dgm:pt modelId="{CC64D2B7-BD35-4BDA-BC99-F147E684E080}" type="pres">
      <dgm:prSet presAssocID="{0267C672-D7B7-4B44-80AD-DC18A2BBDB3F}" presName="gear2srcNode" presStyleLbl="node1" presStyleIdx="1" presStyleCnt="3"/>
      <dgm:spPr/>
    </dgm:pt>
    <dgm:pt modelId="{9C907045-6938-4852-9BFB-86BD0F29A8A0}" type="pres">
      <dgm:prSet presAssocID="{0267C672-D7B7-4B44-80AD-DC18A2BBDB3F}" presName="gear2dstNode" presStyleLbl="node1" presStyleIdx="1" presStyleCnt="3"/>
      <dgm:spPr/>
    </dgm:pt>
    <dgm:pt modelId="{91E337A7-4A88-4CC8-8D60-26750A348932}" type="pres">
      <dgm:prSet presAssocID="{E77BEF4B-8C65-4353-8BA7-969B8A416657}" presName="gear3" presStyleLbl="node1" presStyleIdx="2" presStyleCnt="3" custLinFactNeighborX="18832" custLinFactNeighborY="7324"/>
      <dgm:spPr/>
    </dgm:pt>
    <dgm:pt modelId="{86F7E266-D390-4F87-9647-05F0486E05E7}" type="pres">
      <dgm:prSet presAssocID="{E77BEF4B-8C65-4353-8BA7-969B8A41665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3629D58-A32F-4C93-85AF-5AAFD9C716E7}" type="pres">
      <dgm:prSet presAssocID="{E77BEF4B-8C65-4353-8BA7-969B8A416657}" presName="gear3srcNode" presStyleLbl="node1" presStyleIdx="2" presStyleCnt="3"/>
      <dgm:spPr/>
    </dgm:pt>
    <dgm:pt modelId="{9F74E1F1-9F2D-44BA-9DE2-332B20498609}" type="pres">
      <dgm:prSet presAssocID="{E77BEF4B-8C65-4353-8BA7-969B8A416657}" presName="gear3dstNode" presStyleLbl="node1" presStyleIdx="2" presStyleCnt="3"/>
      <dgm:spPr/>
    </dgm:pt>
    <dgm:pt modelId="{0DB14F04-4C5C-45F8-8060-1E7F510EB06A}" type="pres">
      <dgm:prSet presAssocID="{25823A00-DB9A-4E7B-830E-323654BF3444}" presName="connector1" presStyleLbl="sibTrans2D1" presStyleIdx="0" presStyleCnt="3" custLinFactNeighborX="-15971" custLinFactNeighborY="7766"/>
      <dgm:spPr/>
    </dgm:pt>
    <dgm:pt modelId="{B8E3BF44-358F-41EB-BC9F-0F36E5A83BFD}" type="pres">
      <dgm:prSet presAssocID="{0459E7A7-4341-45CF-A4D9-94DA4189F3EA}" presName="connector2" presStyleLbl="sibTrans2D1" presStyleIdx="1" presStyleCnt="3" custLinFactNeighborX="-26076" custLinFactNeighborY="-17792"/>
      <dgm:spPr/>
    </dgm:pt>
    <dgm:pt modelId="{E73D80A0-50C1-4709-8862-C084E946B8FB}" type="pres">
      <dgm:prSet presAssocID="{EA81AB6C-5638-4896-9CA6-09103871C2BF}" presName="connector3" presStyleLbl="sibTrans2D1" presStyleIdx="2" presStyleCnt="3" custLinFactNeighborX="5719" custLinFactNeighborY="-14756"/>
      <dgm:spPr/>
    </dgm:pt>
  </dgm:ptLst>
  <dgm:cxnLst>
    <dgm:cxn modelId="{06E7D701-7A49-4353-8F50-C68415F6449C}" type="presOf" srcId="{6FAE598D-3B4A-41A6-BFC5-1490EE420E95}" destId="{B1BA7D5A-43D5-4CE7-A1F7-F3E25E473626}" srcOrd="1" destOrd="0" presId="urn:microsoft.com/office/officeart/2005/8/layout/gear1"/>
    <dgm:cxn modelId="{EEA5410B-956E-4D83-9EFC-5D01FE8297BB}" type="presOf" srcId="{E77BEF4B-8C65-4353-8BA7-969B8A416657}" destId="{86F7E266-D390-4F87-9647-05F0486E05E7}" srcOrd="1" destOrd="0" presId="urn:microsoft.com/office/officeart/2005/8/layout/gear1"/>
    <dgm:cxn modelId="{AE62760B-0062-4F18-B71E-86F739AD4D10}" type="presOf" srcId="{6FAE598D-3B4A-41A6-BFC5-1490EE420E95}" destId="{A1652551-6EA3-40FB-ABDB-F8EE9048BCA1}" srcOrd="0" destOrd="0" presId="urn:microsoft.com/office/officeart/2005/8/layout/gear1"/>
    <dgm:cxn modelId="{76586017-4643-4835-93A8-E783B33D1CEA}" type="presOf" srcId="{6FAE598D-3B4A-41A6-BFC5-1490EE420E95}" destId="{0EA2BF77-CBFB-4567-A587-319F75A5DDC1}" srcOrd="2" destOrd="0" presId="urn:microsoft.com/office/officeart/2005/8/layout/gear1"/>
    <dgm:cxn modelId="{821A481D-330F-42B0-983B-396036DECC03}" type="presOf" srcId="{E77BEF4B-8C65-4353-8BA7-969B8A416657}" destId="{91E337A7-4A88-4CC8-8D60-26750A348932}" srcOrd="0" destOrd="0" presId="urn:microsoft.com/office/officeart/2005/8/layout/gear1"/>
    <dgm:cxn modelId="{653BCA26-965B-480A-809E-6BF83FE22214}" srcId="{A80FF68F-44CD-413B-87CA-84A706609969}" destId="{0267C672-D7B7-4B44-80AD-DC18A2BBDB3F}" srcOrd="1" destOrd="0" parTransId="{B8A31A7F-22F2-4E02-BE3F-F866ED186139}" sibTransId="{0459E7A7-4341-45CF-A4D9-94DA4189F3EA}"/>
    <dgm:cxn modelId="{601AD73D-1FF9-48CD-82B8-1F7154C68A87}" type="presOf" srcId="{0267C672-D7B7-4B44-80AD-DC18A2BBDB3F}" destId="{A489A30E-9899-4AB9-B020-A72CCCC5DF97}" srcOrd="0" destOrd="0" presId="urn:microsoft.com/office/officeart/2005/8/layout/gear1"/>
    <dgm:cxn modelId="{5DB4FB5B-1241-412F-97B3-2EFD5DA8FA57}" type="presOf" srcId="{25823A00-DB9A-4E7B-830E-323654BF3444}" destId="{0DB14F04-4C5C-45F8-8060-1E7F510EB06A}" srcOrd="0" destOrd="0" presId="urn:microsoft.com/office/officeart/2005/8/layout/gear1"/>
    <dgm:cxn modelId="{1256756A-ACFE-451D-B556-4A6C0E93FD81}" type="presOf" srcId="{A80FF68F-44CD-413B-87CA-84A706609969}" destId="{199777CB-739A-4A49-887C-F6011DBA74DF}" srcOrd="0" destOrd="0" presId="urn:microsoft.com/office/officeart/2005/8/layout/gear1"/>
    <dgm:cxn modelId="{E0697A83-C4D7-4770-9B29-4B1F97B0E49E}" type="presOf" srcId="{0459E7A7-4341-45CF-A4D9-94DA4189F3EA}" destId="{B8E3BF44-358F-41EB-BC9F-0F36E5A83BFD}" srcOrd="0" destOrd="0" presId="urn:microsoft.com/office/officeart/2005/8/layout/gear1"/>
    <dgm:cxn modelId="{C60F5488-20E2-40D1-A514-BFDF4F05B85C}" type="presOf" srcId="{E77BEF4B-8C65-4353-8BA7-969B8A416657}" destId="{9F74E1F1-9F2D-44BA-9DE2-332B20498609}" srcOrd="3" destOrd="0" presId="urn:microsoft.com/office/officeart/2005/8/layout/gear1"/>
    <dgm:cxn modelId="{A453C5A3-9F67-4605-A018-7D71107056F3}" type="presOf" srcId="{0267C672-D7B7-4B44-80AD-DC18A2BBDB3F}" destId="{9C907045-6938-4852-9BFB-86BD0F29A8A0}" srcOrd="2" destOrd="0" presId="urn:microsoft.com/office/officeart/2005/8/layout/gear1"/>
    <dgm:cxn modelId="{A56862AA-6D7B-40D9-9C8B-3351EAB74414}" type="presOf" srcId="{0267C672-D7B7-4B44-80AD-DC18A2BBDB3F}" destId="{CC64D2B7-BD35-4BDA-BC99-F147E684E080}" srcOrd="1" destOrd="0" presId="urn:microsoft.com/office/officeart/2005/8/layout/gear1"/>
    <dgm:cxn modelId="{985FB3B4-7D5C-4D09-B8B9-AF2E6D691E98}" type="presOf" srcId="{E77BEF4B-8C65-4353-8BA7-969B8A416657}" destId="{63629D58-A32F-4C93-85AF-5AAFD9C716E7}" srcOrd="2" destOrd="0" presId="urn:microsoft.com/office/officeart/2005/8/layout/gear1"/>
    <dgm:cxn modelId="{04AF6ABA-9A35-4263-A78B-8CAC252335FD}" srcId="{A80FF68F-44CD-413B-87CA-84A706609969}" destId="{6FAE598D-3B4A-41A6-BFC5-1490EE420E95}" srcOrd="0" destOrd="0" parTransId="{0EF81F85-EE4A-4788-96DC-AA1C8EE9DD58}" sibTransId="{25823A00-DB9A-4E7B-830E-323654BF3444}"/>
    <dgm:cxn modelId="{9424DAFD-34A7-4D76-B60C-6004A547E7E2}" srcId="{A80FF68F-44CD-413B-87CA-84A706609969}" destId="{E77BEF4B-8C65-4353-8BA7-969B8A416657}" srcOrd="2" destOrd="0" parTransId="{FC6985CD-86BA-4C5E-9967-0A7CFB716BA1}" sibTransId="{EA81AB6C-5638-4896-9CA6-09103871C2BF}"/>
    <dgm:cxn modelId="{76AC38FE-6832-422B-B0C6-EF0D7E361C00}" type="presOf" srcId="{EA81AB6C-5638-4896-9CA6-09103871C2BF}" destId="{E73D80A0-50C1-4709-8862-C084E946B8FB}" srcOrd="0" destOrd="0" presId="urn:microsoft.com/office/officeart/2005/8/layout/gear1"/>
    <dgm:cxn modelId="{27C946F4-0B57-496D-B92C-1A0A670F471B}" type="presParOf" srcId="{199777CB-739A-4A49-887C-F6011DBA74DF}" destId="{A1652551-6EA3-40FB-ABDB-F8EE9048BCA1}" srcOrd="0" destOrd="0" presId="urn:microsoft.com/office/officeart/2005/8/layout/gear1"/>
    <dgm:cxn modelId="{883CCAFF-95A0-4D83-8CDD-65FC65AA42EC}" type="presParOf" srcId="{199777CB-739A-4A49-887C-F6011DBA74DF}" destId="{B1BA7D5A-43D5-4CE7-A1F7-F3E25E473626}" srcOrd="1" destOrd="0" presId="urn:microsoft.com/office/officeart/2005/8/layout/gear1"/>
    <dgm:cxn modelId="{EA3D7B41-F3CD-4CE4-B53F-29908C26574C}" type="presParOf" srcId="{199777CB-739A-4A49-887C-F6011DBA74DF}" destId="{0EA2BF77-CBFB-4567-A587-319F75A5DDC1}" srcOrd="2" destOrd="0" presId="urn:microsoft.com/office/officeart/2005/8/layout/gear1"/>
    <dgm:cxn modelId="{7F5FE564-E17D-4FF3-BD23-E2231FEE6CD4}" type="presParOf" srcId="{199777CB-739A-4A49-887C-F6011DBA74DF}" destId="{A489A30E-9899-4AB9-B020-A72CCCC5DF97}" srcOrd="3" destOrd="0" presId="urn:microsoft.com/office/officeart/2005/8/layout/gear1"/>
    <dgm:cxn modelId="{3D22FA1E-A821-41BB-9BB1-3D084C329F76}" type="presParOf" srcId="{199777CB-739A-4A49-887C-F6011DBA74DF}" destId="{CC64D2B7-BD35-4BDA-BC99-F147E684E080}" srcOrd="4" destOrd="0" presId="urn:microsoft.com/office/officeart/2005/8/layout/gear1"/>
    <dgm:cxn modelId="{62099E95-7022-4452-8761-3476CA53FACF}" type="presParOf" srcId="{199777CB-739A-4A49-887C-F6011DBA74DF}" destId="{9C907045-6938-4852-9BFB-86BD0F29A8A0}" srcOrd="5" destOrd="0" presId="urn:microsoft.com/office/officeart/2005/8/layout/gear1"/>
    <dgm:cxn modelId="{270FBB0F-425A-4AA4-9D85-610422DA4713}" type="presParOf" srcId="{199777CB-739A-4A49-887C-F6011DBA74DF}" destId="{91E337A7-4A88-4CC8-8D60-26750A348932}" srcOrd="6" destOrd="0" presId="urn:microsoft.com/office/officeart/2005/8/layout/gear1"/>
    <dgm:cxn modelId="{B5F33BFC-95E4-49A2-9853-C2BADB90A02F}" type="presParOf" srcId="{199777CB-739A-4A49-887C-F6011DBA74DF}" destId="{86F7E266-D390-4F87-9647-05F0486E05E7}" srcOrd="7" destOrd="0" presId="urn:microsoft.com/office/officeart/2005/8/layout/gear1"/>
    <dgm:cxn modelId="{2ED24B4E-AEB9-40B2-AC9C-64F4211D2552}" type="presParOf" srcId="{199777CB-739A-4A49-887C-F6011DBA74DF}" destId="{63629D58-A32F-4C93-85AF-5AAFD9C716E7}" srcOrd="8" destOrd="0" presId="urn:microsoft.com/office/officeart/2005/8/layout/gear1"/>
    <dgm:cxn modelId="{04EC5EC9-B00E-41E6-B7D3-60F874FD5337}" type="presParOf" srcId="{199777CB-739A-4A49-887C-F6011DBA74DF}" destId="{9F74E1F1-9F2D-44BA-9DE2-332B20498609}" srcOrd="9" destOrd="0" presId="urn:microsoft.com/office/officeart/2005/8/layout/gear1"/>
    <dgm:cxn modelId="{01395087-7FB6-4AE9-9AAE-7347D253D94B}" type="presParOf" srcId="{199777CB-739A-4A49-887C-F6011DBA74DF}" destId="{0DB14F04-4C5C-45F8-8060-1E7F510EB06A}" srcOrd="10" destOrd="0" presId="urn:microsoft.com/office/officeart/2005/8/layout/gear1"/>
    <dgm:cxn modelId="{ECA6A97E-696B-44F1-82D5-ADC8CD9B6246}" type="presParOf" srcId="{199777CB-739A-4A49-887C-F6011DBA74DF}" destId="{B8E3BF44-358F-41EB-BC9F-0F36E5A83BFD}" srcOrd="11" destOrd="0" presId="urn:microsoft.com/office/officeart/2005/8/layout/gear1"/>
    <dgm:cxn modelId="{56772CF9-25A4-4936-B2C0-859E492077F7}" type="presParOf" srcId="{199777CB-739A-4A49-887C-F6011DBA74DF}" destId="{E73D80A0-50C1-4709-8862-C084E946B8F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D25FCA-523F-4B6C-8B38-A430C1304D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60856D-1872-4D47-A687-6CE2AA8E3690}">
      <dgm:prSet phldrT="[Texto]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Práctica profesional obligatoria</a:t>
          </a:r>
          <a:r>
            <a:rPr lang="es-ES" dirty="0"/>
            <a:t>.</a:t>
          </a:r>
        </a:p>
      </dgm:t>
    </dgm:pt>
    <dgm:pt modelId="{F915567A-197C-4492-B59D-C669A2681C33}" type="parTrans" cxnId="{9A93997B-BEFB-420B-B485-CC91A450887F}">
      <dgm:prSet/>
      <dgm:spPr/>
      <dgm:t>
        <a:bodyPr/>
        <a:lstStyle/>
        <a:p>
          <a:endParaRPr lang="es-ES"/>
        </a:p>
      </dgm:t>
    </dgm:pt>
    <dgm:pt modelId="{659C315E-307B-401B-87F9-ECC7A780A35D}" type="sibTrans" cxnId="{9A93997B-BEFB-420B-B485-CC91A450887F}">
      <dgm:prSet/>
      <dgm:spPr/>
      <dgm:t>
        <a:bodyPr/>
        <a:lstStyle/>
        <a:p>
          <a:endParaRPr lang="es-ES"/>
        </a:p>
      </dgm:t>
    </dgm:pt>
    <dgm:pt modelId="{7DD326BF-77AE-455B-83CE-1FCC2DB5DF81}">
      <dgm:prSet phldrT="[Texto]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Formación en lenguas clásicas: griego y latín.</a:t>
          </a:r>
        </a:p>
      </dgm:t>
    </dgm:pt>
    <dgm:pt modelId="{4385C55E-66AB-4B5A-8D8A-0931D2A37099}" type="parTrans" cxnId="{837C18BA-2890-4E80-B18E-9871CD789959}">
      <dgm:prSet/>
      <dgm:spPr/>
      <dgm:t>
        <a:bodyPr/>
        <a:lstStyle/>
        <a:p>
          <a:endParaRPr lang="es-CO"/>
        </a:p>
      </dgm:t>
    </dgm:pt>
    <dgm:pt modelId="{F5BE3F65-2564-471D-852C-0D6B91805126}" type="sibTrans" cxnId="{837C18BA-2890-4E80-B18E-9871CD789959}">
      <dgm:prSet/>
      <dgm:spPr/>
      <dgm:t>
        <a:bodyPr/>
        <a:lstStyle/>
        <a:p>
          <a:endParaRPr lang="es-CO"/>
        </a:p>
      </dgm:t>
    </dgm:pt>
    <dgm:pt modelId="{B932BD18-916C-42DE-B717-48D5A94B529D}">
      <dgm:prSet phldrT="[Texto]" custT="1"/>
      <dgm:spPr>
        <a:solidFill>
          <a:srgbClr val="002060"/>
        </a:solidFill>
        <a:ln>
          <a:solidFill>
            <a:srgbClr val="002060"/>
          </a:solidFill>
        </a:ln>
      </dgm:spPr>
      <dgm:t>
        <a:bodyPr/>
        <a:lstStyle/>
        <a:p>
          <a:r>
            <a:rPr lang="es-CO" sz="28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Estructura holística e histórica occidental del programa.</a:t>
          </a:r>
          <a:endParaRPr lang="es-ES" sz="2800" b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CFC9D5-C4C1-4704-9A3C-6E8315BEE1D4}" type="parTrans" cxnId="{8CDDE8E9-CC9F-40AE-B361-191D4C98A5F6}">
      <dgm:prSet/>
      <dgm:spPr/>
      <dgm:t>
        <a:bodyPr/>
        <a:lstStyle/>
        <a:p>
          <a:endParaRPr lang="es-CO"/>
        </a:p>
      </dgm:t>
    </dgm:pt>
    <dgm:pt modelId="{2EE2A24F-5EC8-40E4-9935-B80AC89A7FC7}" type="sibTrans" cxnId="{8CDDE8E9-CC9F-40AE-B361-191D4C98A5F6}">
      <dgm:prSet/>
      <dgm:spPr/>
      <dgm:t>
        <a:bodyPr/>
        <a:lstStyle/>
        <a:p>
          <a:endParaRPr lang="es-CO"/>
        </a:p>
      </dgm:t>
    </dgm:pt>
    <dgm:pt modelId="{CC0F9856-E674-4507-8520-0BD7D1E703D2}" type="pres">
      <dgm:prSet presAssocID="{F2D25FCA-523F-4B6C-8B38-A430C1304DBE}" presName="Name0" presStyleCnt="0">
        <dgm:presLayoutVars>
          <dgm:chMax val="7"/>
          <dgm:chPref val="7"/>
          <dgm:dir/>
        </dgm:presLayoutVars>
      </dgm:prSet>
      <dgm:spPr/>
    </dgm:pt>
    <dgm:pt modelId="{2930E34D-A06A-4550-95ED-379BF19C46F2}" type="pres">
      <dgm:prSet presAssocID="{F2D25FCA-523F-4B6C-8B38-A430C1304DBE}" presName="Name1" presStyleCnt="0"/>
      <dgm:spPr/>
    </dgm:pt>
    <dgm:pt modelId="{DFB68486-B875-4076-9C23-F7BC9CD16D6D}" type="pres">
      <dgm:prSet presAssocID="{F2D25FCA-523F-4B6C-8B38-A430C1304DBE}" presName="cycle" presStyleCnt="0"/>
      <dgm:spPr/>
    </dgm:pt>
    <dgm:pt modelId="{7E0EA76B-D761-44BA-AC28-C71D92D727E6}" type="pres">
      <dgm:prSet presAssocID="{F2D25FCA-523F-4B6C-8B38-A430C1304DBE}" presName="srcNode" presStyleLbl="node1" presStyleIdx="0" presStyleCnt="3"/>
      <dgm:spPr/>
    </dgm:pt>
    <dgm:pt modelId="{363F8CD6-7EF8-4016-98A9-2256418DE5AA}" type="pres">
      <dgm:prSet presAssocID="{F2D25FCA-523F-4B6C-8B38-A430C1304DBE}" presName="conn" presStyleLbl="parChTrans1D2" presStyleIdx="0" presStyleCnt="1"/>
      <dgm:spPr/>
    </dgm:pt>
    <dgm:pt modelId="{91A5C7BE-6675-45B4-A9D9-2AE2D31083B3}" type="pres">
      <dgm:prSet presAssocID="{F2D25FCA-523F-4B6C-8B38-A430C1304DBE}" presName="extraNode" presStyleLbl="node1" presStyleIdx="0" presStyleCnt="3"/>
      <dgm:spPr/>
    </dgm:pt>
    <dgm:pt modelId="{A7065EF8-4AC3-46F4-9170-D330C291AB26}" type="pres">
      <dgm:prSet presAssocID="{F2D25FCA-523F-4B6C-8B38-A430C1304DBE}" presName="dstNode" presStyleLbl="node1" presStyleIdx="0" presStyleCnt="3"/>
      <dgm:spPr/>
    </dgm:pt>
    <dgm:pt modelId="{B3717B9D-74A6-4B73-87DF-E4F1A34CFFCF}" type="pres">
      <dgm:prSet presAssocID="{B932BD18-916C-42DE-B717-48D5A94B529D}" presName="text_1" presStyleLbl="node1" presStyleIdx="0" presStyleCnt="3">
        <dgm:presLayoutVars>
          <dgm:bulletEnabled val="1"/>
        </dgm:presLayoutVars>
      </dgm:prSet>
      <dgm:spPr/>
    </dgm:pt>
    <dgm:pt modelId="{7BA66D24-FCA4-497C-AA1C-8A5FC4ED5869}" type="pres">
      <dgm:prSet presAssocID="{B932BD18-916C-42DE-B717-48D5A94B529D}" presName="accent_1" presStyleCnt="0"/>
      <dgm:spPr/>
    </dgm:pt>
    <dgm:pt modelId="{B1391DA7-3039-4C89-8192-F74C9D5C4074}" type="pres">
      <dgm:prSet presAssocID="{B932BD18-916C-42DE-B717-48D5A94B529D}" presName="accentRepeatNode" presStyleLbl="solidFgAcc1" presStyleIdx="0" presStyleCnt="3"/>
      <dgm:spPr/>
    </dgm:pt>
    <dgm:pt modelId="{5C2B9748-73FA-448D-881D-52A84801490A}" type="pres">
      <dgm:prSet presAssocID="{5260856D-1872-4D47-A687-6CE2AA8E3690}" presName="text_2" presStyleLbl="node1" presStyleIdx="1" presStyleCnt="3">
        <dgm:presLayoutVars>
          <dgm:bulletEnabled val="1"/>
        </dgm:presLayoutVars>
      </dgm:prSet>
      <dgm:spPr/>
    </dgm:pt>
    <dgm:pt modelId="{4954D38E-09EE-47D4-A70F-1BF29E38EB9A}" type="pres">
      <dgm:prSet presAssocID="{5260856D-1872-4D47-A687-6CE2AA8E3690}" presName="accent_2" presStyleCnt="0"/>
      <dgm:spPr/>
    </dgm:pt>
    <dgm:pt modelId="{15E7B43E-6647-4E3C-A7ED-87B09B1EA372}" type="pres">
      <dgm:prSet presAssocID="{5260856D-1872-4D47-A687-6CE2AA8E3690}" presName="accentRepeatNode" presStyleLbl="solidFgAcc1" presStyleIdx="1" presStyleCnt="3"/>
      <dgm:spPr>
        <a:solidFill>
          <a:schemeClr val="bg1"/>
        </a:solidFill>
        <a:ln>
          <a:solidFill>
            <a:srgbClr val="581F00"/>
          </a:solidFill>
        </a:ln>
      </dgm:spPr>
    </dgm:pt>
    <dgm:pt modelId="{FF78144D-57C6-443E-9B51-009058D4720C}" type="pres">
      <dgm:prSet presAssocID="{7DD326BF-77AE-455B-83CE-1FCC2DB5DF81}" presName="text_3" presStyleLbl="node1" presStyleIdx="2" presStyleCnt="3">
        <dgm:presLayoutVars>
          <dgm:bulletEnabled val="1"/>
        </dgm:presLayoutVars>
      </dgm:prSet>
      <dgm:spPr/>
    </dgm:pt>
    <dgm:pt modelId="{ADD1C207-B832-4FFC-9D73-922DA9171960}" type="pres">
      <dgm:prSet presAssocID="{7DD326BF-77AE-455B-83CE-1FCC2DB5DF81}" presName="accent_3" presStyleCnt="0"/>
      <dgm:spPr/>
    </dgm:pt>
    <dgm:pt modelId="{CB4BB7B9-B014-4CD8-AD34-317C0FFC8250}" type="pres">
      <dgm:prSet presAssocID="{7DD326BF-77AE-455B-83CE-1FCC2DB5DF81}" presName="accentRepeatNode" presStyleLbl="solidFgAcc1" presStyleIdx="2" presStyleCnt="3"/>
      <dgm:spPr/>
    </dgm:pt>
  </dgm:ptLst>
  <dgm:cxnLst>
    <dgm:cxn modelId="{F541314A-C9D7-4916-91E0-F5728384C548}" type="presOf" srcId="{5260856D-1872-4D47-A687-6CE2AA8E3690}" destId="{5C2B9748-73FA-448D-881D-52A84801490A}" srcOrd="0" destOrd="0" presId="urn:microsoft.com/office/officeart/2008/layout/VerticalCurvedList"/>
    <dgm:cxn modelId="{3289076B-38DE-45A7-9F2E-D86F028F39BB}" type="presOf" srcId="{B932BD18-916C-42DE-B717-48D5A94B529D}" destId="{B3717B9D-74A6-4B73-87DF-E4F1A34CFFCF}" srcOrd="0" destOrd="0" presId="urn:microsoft.com/office/officeart/2008/layout/VerticalCurvedList"/>
    <dgm:cxn modelId="{6BDFAA75-8BB3-426A-AE39-5DF8164AC042}" type="presOf" srcId="{7DD326BF-77AE-455B-83CE-1FCC2DB5DF81}" destId="{FF78144D-57C6-443E-9B51-009058D4720C}" srcOrd="0" destOrd="0" presId="urn:microsoft.com/office/officeart/2008/layout/VerticalCurvedList"/>
    <dgm:cxn modelId="{9A93997B-BEFB-420B-B485-CC91A450887F}" srcId="{F2D25FCA-523F-4B6C-8B38-A430C1304DBE}" destId="{5260856D-1872-4D47-A687-6CE2AA8E3690}" srcOrd="1" destOrd="0" parTransId="{F915567A-197C-4492-B59D-C669A2681C33}" sibTransId="{659C315E-307B-401B-87F9-ECC7A780A35D}"/>
    <dgm:cxn modelId="{837C18BA-2890-4E80-B18E-9871CD789959}" srcId="{F2D25FCA-523F-4B6C-8B38-A430C1304DBE}" destId="{7DD326BF-77AE-455B-83CE-1FCC2DB5DF81}" srcOrd="2" destOrd="0" parTransId="{4385C55E-66AB-4B5A-8D8A-0931D2A37099}" sibTransId="{F5BE3F65-2564-471D-852C-0D6B91805126}"/>
    <dgm:cxn modelId="{BA585FC4-35F8-4EC9-8A5B-E86CE5243E71}" type="presOf" srcId="{2EE2A24F-5EC8-40E4-9935-B80AC89A7FC7}" destId="{363F8CD6-7EF8-4016-98A9-2256418DE5AA}" srcOrd="0" destOrd="0" presId="urn:microsoft.com/office/officeart/2008/layout/VerticalCurvedList"/>
    <dgm:cxn modelId="{8BC304C8-5295-4FD1-8CA5-1E1E7C6D7FCB}" type="presOf" srcId="{F2D25FCA-523F-4B6C-8B38-A430C1304DBE}" destId="{CC0F9856-E674-4507-8520-0BD7D1E703D2}" srcOrd="0" destOrd="0" presId="urn:microsoft.com/office/officeart/2008/layout/VerticalCurvedList"/>
    <dgm:cxn modelId="{8CDDE8E9-CC9F-40AE-B361-191D4C98A5F6}" srcId="{F2D25FCA-523F-4B6C-8B38-A430C1304DBE}" destId="{B932BD18-916C-42DE-B717-48D5A94B529D}" srcOrd="0" destOrd="0" parTransId="{54CFC9D5-C4C1-4704-9A3C-6E8315BEE1D4}" sibTransId="{2EE2A24F-5EC8-40E4-9935-B80AC89A7FC7}"/>
    <dgm:cxn modelId="{1538B821-1CA2-474E-B4D6-7779E4C53338}" type="presParOf" srcId="{CC0F9856-E674-4507-8520-0BD7D1E703D2}" destId="{2930E34D-A06A-4550-95ED-379BF19C46F2}" srcOrd="0" destOrd="0" presId="urn:microsoft.com/office/officeart/2008/layout/VerticalCurvedList"/>
    <dgm:cxn modelId="{CEF743B7-BB15-45EC-964A-B063E25444AE}" type="presParOf" srcId="{2930E34D-A06A-4550-95ED-379BF19C46F2}" destId="{DFB68486-B875-4076-9C23-F7BC9CD16D6D}" srcOrd="0" destOrd="0" presId="urn:microsoft.com/office/officeart/2008/layout/VerticalCurvedList"/>
    <dgm:cxn modelId="{FF50EDE5-73FD-49CA-B169-1DB31115ECE8}" type="presParOf" srcId="{DFB68486-B875-4076-9C23-F7BC9CD16D6D}" destId="{7E0EA76B-D761-44BA-AC28-C71D92D727E6}" srcOrd="0" destOrd="0" presId="urn:microsoft.com/office/officeart/2008/layout/VerticalCurvedList"/>
    <dgm:cxn modelId="{B95C53F2-9510-4AE7-A995-624E81BD3AAD}" type="presParOf" srcId="{DFB68486-B875-4076-9C23-F7BC9CD16D6D}" destId="{363F8CD6-7EF8-4016-98A9-2256418DE5AA}" srcOrd="1" destOrd="0" presId="urn:microsoft.com/office/officeart/2008/layout/VerticalCurvedList"/>
    <dgm:cxn modelId="{F1D1B3CF-B568-466C-937E-E2156B1F4861}" type="presParOf" srcId="{DFB68486-B875-4076-9C23-F7BC9CD16D6D}" destId="{91A5C7BE-6675-45B4-A9D9-2AE2D31083B3}" srcOrd="2" destOrd="0" presId="urn:microsoft.com/office/officeart/2008/layout/VerticalCurvedList"/>
    <dgm:cxn modelId="{62D37CF3-2E47-4C89-9EFF-C55B7D24B878}" type="presParOf" srcId="{DFB68486-B875-4076-9C23-F7BC9CD16D6D}" destId="{A7065EF8-4AC3-46F4-9170-D330C291AB26}" srcOrd="3" destOrd="0" presId="urn:microsoft.com/office/officeart/2008/layout/VerticalCurvedList"/>
    <dgm:cxn modelId="{E14252DC-A370-46AA-9E39-1D1AECD5CED6}" type="presParOf" srcId="{2930E34D-A06A-4550-95ED-379BF19C46F2}" destId="{B3717B9D-74A6-4B73-87DF-E4F1A34CFFCF}" srcOrd="1" destOrd="0" presId="urn:microsoft.com/office/officeart/2008/layout/VerticalCurvedList"/>
    <dgm:cxn modelId="{C8710ABA-A216-413E-93EA-52DE64F7B04D}" type="presParOf" srcId="{2930E34D-A06A-4550-95ED-379BF19C46F2}" destId="{7BA66D24-FCA4-497C-AA1C-8A5FC4ED5869}" srcOrd="2" destOrd="0" presId="urn:microsoft.com/office/officeart/2008/layout/VerticalCurvedList"/>
    <dgm:cxn modelId="{2E0AA1BA-7BF2-4131-9217-2BAC7781C6DA}" type="presParOf" srcId="{7BA66D24-FCA4-497C-AA1C-8A5FC4ED5869}" destId="{B1391DA7-3039-4C89-8192-F74C9D5C4074}" srcOrd="0" destOrd="0" presId="urn:microsoft.com/office/officeart/2008/layout/VerticalCurvedList"/>
    <dgm:cxn modelId="{D8D6DAD7-5F49-4B0F-BEBA-AB291DCB9EC5}" type="presParOf" srcId="{2930E34D-A06A-4550-95ED-379BF19C46F2}" destId="{5C2B9748-73FA-448D-881D-52A84801490A}" srcOrd="3" destOrd="0" presId="urn:microsoft.com/office/officeart/2008/layout/VerticalCurvedList"/>
    <dgm:cxn modelId="{623A1FAD-6D36-4444-8D22-92FFF3466DE2}" type="presParOf" srcId="{2930E34D-A06A-4550-95ED-379BF19C46F2}" destId="{4954D38E-09EE-47D4-A70F-1BF29E38EB9A}" srcOrd="4" destOrd="0" presId="urn:microsoft.com/office/officeart/2008/layout/VerticalCurvedList"/>
    <dgm:cxn modelId="{60501513-0CA4-4939-B86E-54D8408E230A}" type="presParOf" srcId="{4954D38E-09EE-47D4-A70F-1BF29E38EB9A}" destId="{15E7B43E-6647-4E3C-A7ED-87B09B1EA372}" srcOrd="0" destOrd="0" presId="urn:microsoft.com/office/officeart/2008/layout/VerticalCurvedList"/>
    <dgm:cxn modelId="{F83FEC3D-5EBD-4377-918E-365FF8E077AF}" type="presParOf" srcId="{2930E34D-A06A-4550-95ED-379BF19C46F2}" destId="{FF78144D-57C6-443E-9B51-009058D4720C}" srcOrd="5" destOrd="0" presId="urn:microsoft.com/office/officeart/2008/layout/VerticalCurvedList"/>
    <dgm:cxn modelId="{B15C980D-4758-4F23-A932-07163030A019}" type="presParOf" srcId="{2930E34D-A06A-4550-95ED-379BF19C46F2}" destId="{ADD1C207-B832-4FFC-9D73-922DA9171960}" srcOrd="6" destOrd="0" presId="urn:microsoft.com/office/officeart/2008/layout/VerticalCurvedList"/>
    <dgm:cxn modelId="{57D337B4-2F64-4F6E-87D2-FA24DE7ED5D8}" type="presParOf" srcId="{ADD1C207-B832-4FFC-9D73-922DA9171960}" destId="{CB4BB7B9-B014-4CD8-AD34-317C0FFC8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82092-53E3-4F4A-A853-FF141F0D248D}">
      <dsp:nvSpPr>
        <dsp:cNvPr id="0" name=""/>
        <dsp:cNvSpPr/>
      </dsp:nvSpPr>
      <dsp:spPr>
        <a:xfrm>
          <a:off x="7" y="0"/>
          <a:ext cx="2348089" cy="144353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CRÉDITO DIRECTO A CORTO PLAZO: “NO TE DETENGAS”</a:t>
          </a:r>
        </a:p>
      </dsp:txBody>
      <dsp:txXfrm>
        <a:off x="7" y="0"/>
        <a:ext cx="2348089" cy="1443532"/>
      </dsp:txXfrm>
    </dsp:sp>
    <dsp:sp modelId="{C90B84D4-59A2-4DAB-9153-6469D968D1FD}">
      <dsp:nvSpPr>
        <dsp:cNvPr id="0" name=""/>
        <dsp:cNvSpPr/>
      </dsp:nvSpPr>
      <dsp:spPr>
        <a:xfrm>
          <a:off x="0" y="1170141"/>
          <a:ext cx="2348089" cy="3545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cancela el valor de la matricula en el tiempo de duración del semestre de estudios.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Tasa de interés: 1,67%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Monto: Se financia hasta el 100% del valor de la matrícula.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Tasa de mora vigente en el mercado</a:t>
          </a:r>
          <a:r>
            <a:rPr lang="es-CO" sz="1100" kern="1200" dirty="0"/>
            <a:t>.</a:t>
          </a:r>
        </a:p>
      </dsp:txBody>
      <dsp:txXfrm>
        <a:off x="0" y="1170141"/>
        <a:ext cx="2348089" cy="3545486"/>
      </dsp:txXfrm>
    </dsp:sp>
    <dsp:sp modelId="{255CB50D-426A-43C8-909E-142310A8A3FD}">
      <dsp:nvSpPr>
        <dsp:cNvPr id="0" name=""/>
        <dsp:cNvSpPr/>
      </dsp:nvSpPr>
      <dsp:spPr>
        <a:xfrm>
          <a:off x="2632403" y="6643"/>
          <a:ext cx="2348089" cy="142130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CRÉDITO DIRECTO A MEDIANO PLAZO: “PROYÉCTATE”</a:t>
          </a:r>
        </a:p>
      </dsp:txBody>
      <dsp:txXfrm>
        <a:off x="2632403" y="6643"/>
        <a:ext cx="2348089" cy="1421301"/>
      </dsp:txXfrm>
    </dsp:sp>
    <dsp:sp modelId="{7D96C8BF-F3E8-4953-9594-6272C26C5006}">
      <dsp:nvSpPr>
        <dsp:cNvPr id="0" name=""/>
        <dsp:cNvSpPr/>
      </dsp:nvSpPr>
      <dsp:spPr>
        <a:xfrm>
          <a:off x="2637686" y="1170141"/>
          <a:ext cx="2348089" cy="354548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cancela el 60% valor de la matricula durante el semestre.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Se cancela el 40% del valor restante de la matrícula (6) seis meses después de terminar materias.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Tasa de Interés: 1,24%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Monto: Se financia hasta el 100% del valor de la matrícula.</a:t>
          </a:r>
        </a:p>
      </dsp:txBody>
      <dsp:txXfrm>
        <a:off x="2637686" y="1170141"/>
        <a:ext cx="2348089" cy="3545486"/>
      </dsp:txXfrm>
    </dsp:sp>
    <dsp:sp modelId="{21A29168-85E7-4B1A-AD2B-C57BFDA2512F}">
      <dsp:nvSpPr>
        <dsp:cNvPr id="0" name=""/>
        <dsp:cNvSpPr/>
      </dsp:nvSpPr>
      <dsp:spPr>
        <a:xfrm>
          <a:off x="5417824" y="541"/>
          <a:ext cx="2348089" cy="1111660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/>
            <a:t>ENTIDADES BANCARIAS</a:t>
          </a:r>
        </a:p>
      </dsp:txBody>
      <dsp:txXfrm>
        <a:off x="5417824" y="541"/>
        <a:ext cx="2348089" cy="1111660"/>
      </dsp:txXfrm>
    </dsp:sp>
    <dsp:sp modelId="{9BD95AD6-2F07-4B7E-BC2F-7952B6C56E8A}">
      <dsp:nvSpPr>
        <dsp:cNvPr id="0" name=""/>
        <dsp:cNvSpPr/>
      </dsp:nvSpPr>
      <dsp:spPr>
        <a:xfrm>
          <a:off x="5417824" y="1116641"/>
          <a:ext cx="2348089" cy="35454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Banco Pichincha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Fincomercio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Helm</a:t>
          </a:r>
          <a:r>
            <a:rPr lang="es-ES" sz="1400" kern="1200" dirty="0"/>
            <a:t> Bank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Sufi Bancolombia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Banco de Bogotá</a:t>
          </a:r>
          <a:br>
            <a:rPr lang="es-ES" sz="1400" kern="1200" dirty="0"/>
          </a:b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Tasa y modalidades de crédito sujeto a criterios del banco.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400" kern="1200" dirty="0">
            <a:solidFill>
              <a:srgbClr val="00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Prestamos a corto y mediano plazo, hasta el 100% sobre el valor de la matricula de acuerdo a capacidad de endeudamiento.</a:t>
          </a:r>
          <a:endParaRPr lang="es-ES" sz="1400" kern="1200" dirty="0"/>
        </a:p>
      </dsp:txBody>
      <dsp:txXfrm>
        <a:off x="5417824" y="1116641"/>
        <a:ext cx="2348089" cy="3545486"/>
      </dsp:txXfrm>
    </dsp:sp>
    <dsp:sp modelId="{F335F73A-F78A-48F1-94DF-37CCBA67FFC5}">
      <dsp:nvSpPr>
        <dsp:cNvPr id="0" name=""/>
        <dsp:cNvSpPr/>
      </dsp:nvSpPr>
      <dsp:spPr>
        <a:xfrm>
          <a:off x="8010092" y="33280"/>
          <a:ext cx="2348089" cy="107891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/>
            <a:t>ICETEX</a:t>
          </a:r>
        </a:p>
      </dsp:txBody>
      <dsp:txXfrm>
        <a:off x="8010092" y="33280"/>
        <a:ext cx="2348089" cy="1078913"/>
      </dsp:txXfrm>
    </dsp:sp>
    <dsp:sp modelId="{581ACE20-E68C-4A14-B32C-2ED152C5069F}">
      <dsp:nvSpPr>
        <dsp:cNvPr id="0" name=""/>
        <dsp:cNvSpPr/>
      </dsp:nvSpPr>
      <dsp:spPr>
        <a:xfrm>
          <a:off x="8010092" y="1116644"/>
          <a:ext cx="2348089" cy="35454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Tú Eliges 0%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Tú Eliges 25%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Tú Eliges 30%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Tú Eliges 40%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Tú Eliges 60%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Tú Eliges 100%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Alianza 4x1 Opción de Vida</a:t>
          </a:r>
        </a:p>
      </dsp:txBody>
      <dsp:txXfrm>
        <a:off x="8010092" y="1116644"/>
        <a:ext cx="2348089" cy="3545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52551-6EA3-40FB-ABDB-F8EE9048BCA1}">
      <dsp:nvSpPr>
        <dsp:cNvPr id="0" name=""/>
        <dsp:cNvSpPr/>
      </dsp:nvSpPr>
      <dsp:spPr>
        <a:xfrm>
          <a:off x="1960217" y="1859623"/>
          <a:ext cx="2272873" cy="2272873"/>
        </a:xfrm>
        <a:prstGeom prst="gear9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LilyUPC" pitchFamily="34" charset="-34"/>
            </a:rPr>
            <a:t>¿Cómo satisfacerlos?</a:t>
          </a:r>
        </a:p>
      </dsp:txBody>
      <dsp:txXfrm>
        <a:off x="2417166" y="2392033"/>
        <a:ext cx="1358975" cy="1168303"/>
      </dsp:txXfrm>
    </dsp:sp>
    <dsp:sp modelId="{A489A30E-9899-4AB9-B020-A72CCCC5DF97}">
      <dsp:nvSpPr>
        <dsp:cNvPr id="0" name=""/>
        <dsp:cNvSpPr/>
      </dsp:nvSpPr>
      <dsp:spPr>
        <a:xfrm>
          <a:off x="839940" y="508495"/>
          <a:ext cx="2137261" cy="2069058"/>
        </a:xfrm>
        <a:prstGeom prst="gear6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LilyUPC" pitchFamily="34" charset="-34"/>
            </a:rPr>
            <a:t>¿Qué buscan?</a:t>
          </a:r>
        </a:p>
      </dsp:txBody>
      <dsp:txXfrm>
        <a:off x="1370746" y="1032535"/>
        <a:ext cx="1075649" cy="1020978"/>
      </dsp:txXfrm>
    </dsp:sp>
    <dsp:sp modelId="{91E337A7-4A88-4CC8-8D60-26750A348932}">
      <dsp:nvSpPr>
        <dsp:cNvPr id="0" name=""/>
        <dsp:cNvSpPr/>
      </dsp:nvSpPr>
      <dsp:spPr>
        <a:xfrm rot="20700000">
          <a:off x="2650695" y="327277"/>
          <a:ext cx="1619601" cy="1619601"/>
        </a:xfrm>
        <a:prstGeom prst="gear6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LilyUPC" pitchFamily="34" charset="-34"/>
            </a:rPr>
            <a:t>¿A quien nos dirigimos?</a:t>
          </a:r>
          <a:endParaRPr lang="es-CO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anose="020B0606020202030204" pitchFamily="34" charset="0"/>
            <a:cs typeface="LilyUPC" pitchFamily="34" charset="-34"/>
          </a:endParaRPr>
        </a:p>
      </dsp:txBody>
      <dsp:txXfrm rot="-20700000">
        <a:off x="3005921" y="682503"/>
        <a:ext cx="909149" cy="909149"/>
      </dsp:txXfrm>
    </dsp:sp>
    <dsp:sp modelId="{0DB14F04-4C5C-45F8-8060-1E7F510EB06A}">
      <dsp:nvSpPr>
        <dsp:cNvPr id="0" name=""/>
        <dsp:cNvSpPr/>
      </dsp:nvSpPr>
      <dsp:spPr>
        <a:xfrm>
          <a:off x="2033610" y="1742970"/>
          <a:ext cx="2909277" cy="2909277"/>
        </a:xfrm>
        <a:prstGeom prst="circularArrow">
          <a:avLst>
            <a:gd name="adj1" fmla="val 4688"/>
            <a:gd name="adj2" fmla="val 299029"/>
            <a:gd name="adj3" fmla="val 2514767"/>
            <a:gd name="adj4" fmla="val 15864293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3BF44-358F-41EB-BC9F-0F36E5A83BFD}">
      <dsp:nvSpPr>
        <dsp:cNvPr id="0" name=""/>
        <dsp:cNvSpPr/>
      </dsp:nvSpPr>
      <dsp:spPr>
        <a:xfrm>
          <a:off x="507365" y="580835"/>
          <a:ext cx="2113772" cy="21137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D80A0-50C1-4709-8862-C084E946B8FB}">
      <dsp:nvSpPr>
        <dsp:cNvPr id="0" name=""/>
        <dsp:cNvSpPr/>
      </dsp:nvSpPr>
      <dsp:spPr>
        <a:xfrm>
          <a:off x="2032853" y="-508789"/>
          <a:ext cx="2279072" cy="22790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8CD6-7EF8-4016-98A9-2256418DE5AA}">
      <dsp:nvSpPr>
        <dsp:cNvPr id="0" name=""/>
        <dsp:cNvSpPr/>
      </dsp:nvSpPr>
      <dsp:spPr>
        <a:xfrm>
          <a:off x="-5128872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17B9D-74A6-4B73-87DF-E4F1A34CFFCF}">
      <dsp:nvSpPr>
        <dsp:cNvPr id="0" name=""/>
        <dsp:cNvSpPr/>
      </dsp:nvSpPr>
      <dsp:spPr>
        <a:xfrm>
          <a:off x="629666" y="453650"/>
          <a:ext cx="6258932" cy="907300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17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Estructura holística e histórica occidental del programa.</a:t>
          </a:r>
          <a:endParaRPr lang="es-ES" sz="2800" b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9666" y="453650"/>
        <a:ext cx="6258932" cy="907300"/>
      </dsp:txXfrm>
    </dsp:sp>
    <dsp:sp modelId="{B1391DA7-3039-4C89-8192-F74C9D5C4074}">
      <dsp:nvSpPr>
        <dsp:cNvPr id="0" name=""/>
        <dsp:cNvSpPr/>
      </dsp:nvSpPr>
      <dsp:spPr>
        <a:xfrm>
          <a:off x="62603" y="340237"/>
          <a:ext cx="1134126" cy="1134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B9748-73FA-448D-881D-52A84801490A}">
      <dsp:nvSpPr>
        <dsp:cNvPr id="0" name=""/>
        <dsp:cNvSpPr/>
      </dsp:nvSpPr>
      <dsp:spPr>
        <a:xfrm>
          <a:off x="959470" y="1814601"/>
          <a:ext cx="5929128" cy="907300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17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Arial" panose="020B0604020202020204" pitchFamily="34" charset="0"/>
              <a:cs typeface="Arial" panose="020B0604020202020204" pitchFamily="34" charset="0"/>
            </a:rPr>
            <a:t>Práctica profesional obligatoria</a:t>
          </a:r>
          <a:r>
            <a:rPr lang="es-ES" sz="2800" kern="1200" dirty="0"/>
            <a:t>.</a:t>
          </a:r>
        </a:p>
      </dsp:txBody>
      <dsp:txXfrm>
        <a:off x="959470" y="1814601"/>
        <a:ext cx="5929128" cy="907300"/>
      </dsp:txXfrm>
    </dsp:sp>
    <dsp:sp modelId="{15E7B43E-6647-4E3C-A7ED-87B09B1EA372}">
      <dsp:nvSpPr>
        <dsp:cNvPr id="0" name=""/>
        <dsp:cNvSpPr/>
      </dsp:nvSpPr>
      <dsp:spPr>
        <a:xfrm>
          <a:off x="392407" y="1701189"/>
          <a:ext cx="1134126" cy="1134126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581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8144D-57C6-443E-9B51-009058D4720C}">
      <dsp:nvSpPr>
        <dsp:cNvPr id="0" name=""/>
        <dsp:cNvSpPr/>
      </dsp:nvSpPr>
      <dsp:spPr>
        <a:xfrm>
          <a:off x="629666" y="3175552"/>
          <a:ext cx="6258932" cy="907300"/>
        </a:xfrm>
        <a:prstGeom prst="rect">
          <a:avLst/>
        </a:prstGeom>
        <a:solidFill>
          <a:srgbClr val="00206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17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Arial" panose="020B0604020202020204" pitchFamily="34" charset="0"/>
              <a:cs typeface="Arial" panose="020B0604020202020204" pitchFamily="34" charset="0"/>
            </a:rPr>
            <a:t>Formación en lenguas clásicas: griego y latín.</a:t>
          </a:r>
        </a:p>
      </dsp:txBody>
      <dsp:txXfrm>
        <a:off x="629666" y="3175552"/>
        <a:ext cx="6258932" cy="907300"/>
      </dsp:txXfrm>
    </dsp:sp>
    <dsp:sp modelId="{CB4BB7B9-B014-4CD8-AD34-317C0FFC8250}">
      <dsp:nvSpPr>
        <dsp:cNvPr id="0" name=""/>
        <dsp:cNvSpPr/>
      </dsp:nvSpPr>
      <dsp:spPr>
        <a:xfrm>
          <a:off x="62603" y="3062140"/>
          <a:ext cx="1134126" cy="1134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6340E5-8C01-4506-B64A-445ED8854C67}" type="datetimeFigureOut">
              <a:rPr lang="es-CO" smtClean="0"/>
              <a:t>16/03/2022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149FA8-D8D6-4F66-A690-4AD3DAC340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14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807B0B98-06B4-4AAA-BE53-5CD47E6CCC2E}" type="datetimeFigureOut">
              <a:rPr lang="es-CO"/>
              <a:pPr>
                <a:defRPr/>
              </a:pPr>
              <a:t>16/03/2022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s-CO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91987F0E-FE9C-4ADF-A221-18CC62757BC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88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30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B7738-6A34-41E2-92FB-726AB601A1E7}" type="slidenum">
              <a:rPr lang="es-CO" altLang="es-CO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8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/>
          </a:p>
        </p:txBody>
      </p:sp>
      <p:sp>
        <p:nvSpPr>
          <p:cNvPr id="11264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69ACA3-FB40-4FF1-B589-C2ECCA9D1D8C}" type="slidenum">
              <a:rPr lang="es-CO" altLang="es-CO" smtClean="0">
                <a:solidFill>
                  <a:srgbClr val="000000"/>
                </a:solidFill>
              </a:rPr>
              <a:pPr/>
              <a:t>60</a:t>
            </a:fld>
            <a:endParaRPr lang="es-CO" altLang="es-CO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9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O" altLang="es-CO"/>
          </a:p>
        </p:txBody>
      </p:sp>
      <p:sp>
        <p:nvSpPr>
          <p:cNvPr id="11264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69ACA3-FB40-4FF1-B589-C2ECCA9D1D8C}" type="slidenum">
              <a:rPr lang="es-CO" altLang="es-CO" smtClean="0">
                <a:solidFill>
                  <a:srgbClr val="000000"/>
                </a:solidFill>
              </a:rPr>
              <a:pPr/>
              <a:t>61</a:t>
            </a:fld>
            <a:endParaRPr lang="es-CO" altLang="es-CO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4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30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B7738-6A34-41E2-92FB-726AB601A1E7}" type="slidenum">
              <a:rPr lang="es-CO" altLang="es-CO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5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30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B7738-6A34-41E2-92FB-726AB601A1E7}" type="slidenum">
              <a:rPr lang="es-CO" altLang="es-CO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56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30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4B7738-6A34-41E2-92FB-726AB601A1E7}" type="slidenum">
              <a:rPr lang="es-CO" altLang="es-CO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CO" altLang="es-C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9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987F0E-FE9C-4ADF-A221-18CC62757BC9}" type="slidenum">
              <a:rPr lang="es-CO" smtClean="0"/>
              <a:pPr>
                <a:defRPr/>
              </a:pPr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8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987F0E-FE9C-4ADF-A221-18CC62757BC9}" type="slidenum">
              <a:rPr lang="es-CO" smtClean="0"/>
              <a:pPr>
                <a:defRPr/>
              </a:pPr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737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987F0E-FE9C-4ADF-A221-18CC62757BC9}" type="slidenum">
              <a:rPr lang="es-CO" smtClean="0"/>
              <a:pPr>
                <a:defRPr/>
              </a:pPr>
              <a:t>36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2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987F0E-FE9C-4ADF-A221-18CC62757BC9}" type="slidenum">
              <a:rPr lang="es-CO" smtClean="0"/>
              <a:pPr>
                <a:defRPr/>
              </a:pPr>
              <a:t>42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80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987F0E-FE9C-4ADF-A221-18CC62757BC9}" type="slidenum">
              <a:rPr lang="es-CO" smtClean="0"/>
              <a:pPr>
                <a:defRPr/>
              </a:pPr>
              <a:t>45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0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0E89-ED39-3543-8E50-82F2E06C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15440-F0A3-EB4D-BE38-AB6301C4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898AB-1BBB-544D-A778-3F80F04B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9B62BE-FFE7-4109-A3C4-AED636939E25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D3815-2F5D-D94F-AE78-C62D2D87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342E9-4407-DD45-9D04-028D402B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ED789-7A92-4CCE-B33B-FEF692097E98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081337240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3C58E-7BD6-9340-8D6A-892EB951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54AE5B-5C2B-D545-9E37-2AE472B1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2F6B8-AA97-D448-92B3-0E12F90D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A9533-B320-4B00-9E81-1EBB6B792938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0711B-FF48-3843-9233-CC36B7D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D4398-7EF1-C949-BE17-E3080CEF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C2709-8E49-4950-B70F-F75FA5A6E266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957557809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418B3D-5EE7-3E4D-AACD-557E3687E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04AD4D-036D-8940-9244-7DBD16B1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E3B6D-13E3-CA49-B340-5BB2400A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5A18E-2EB2-4762-949E-C29C8DE15F59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1A5B0-1F07-7445-8A56-9C3C9631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11F96-4E25-1C40-AA50-4094F4BD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32B93-2826-448A-A9CC-E1380400E69F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1612255875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0E89-ED39-3543-8E50-82F2E06C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15440-F0A3-EB4D-BE38-AB6301C4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898AB-1BBB-544D-A778-3F80F04B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D33E77-DAC4-4BBC-B788-781FA0CD5E88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D3815-2F5D-D94F-AE78-C62D2D87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342E9-4407-DD45-9D04-028D402B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ED789-7A92-4CCE-B33B-FEF692097E98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201991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E0B5-30F9-CB44-946D-68BF4CB1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DD896-07DC-9F4A-8F48-BF4B0C78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15FEC-AC6E-F041-831A-EAEF391F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ADC6-4BA3-4344-84A3-D290503AFCCD}" type="datetime1">
              <a:rPr lang="es-CO" smtClean="0"/>
              <a:t>16/03/2022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A9C2E-CA43-144C-8292-A2A7E44A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8C3FB-44B8-304E-A50D-FCADD0D1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C325-8B9E-664B-B776-579E0952B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67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2B7AB-EF8A-6A41-964A-D6E2FBDC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EF55F-BDE3-924A-8BA0-F3C5BEC6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188D3-1FA2-C042-ADFD-AF811AF1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45978-032C-4FF9-8F0E-820FB1879181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ADEF-B359-9142-A98C-E7289E3A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27883-55C5-8C45-837E-C33A8192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9A491-D4C6-40FA-805E-FFC5E1BC0532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48086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52FA2-FF5F-C24B-B2AD-EAE321EF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BA324-FEEE-914B-91AC-C6E8C3524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7542A2-1064-C74F-BD87-94161281B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1CFC2-72CE-914E-A215-2B965E5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D74AC-9D7E-47CE-91E2-926A91B55B07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B80741-60E0-F84B-9488-EFB230E2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E19B5B-066F-E84D-BBD3-460A1247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93693-487E-4BAF-BFF7-B4FDAD7A8D41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18236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CADD-A261-E948-B3D3-5B8243A4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C8719-8782-AA46-8BE2-A59B7CDF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04B2A-C920-264F-924D-DA913D6CD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D0DC3A-2FE7-8E45-A339-3D404B705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D1B33C-E1DD-E24D-9BF9-7647C85E2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D12FDB-918D-1943-99F1-784BE2E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7172CB-38DF-4ED1-B487-7A6E2C436117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205FDF-7B3B-664B-9045-FBA79716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905E7A-E418-5D47-83F7-9FA5992C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C479-32A9-4DCA-8DF8-4F7DD08EB205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37466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F8B4-757C-ED47-87B0-7F23E79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B89856-B7AF-AF4E-8868-816B8FAF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A16CA-DEB4-4FB7-89BB-85FC7576563D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5A4393-F20B-1044-820E-EEC8562F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A49C8-003A-394D-BD2E-89F3B8CF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A9ADA-FCB4-48AE-B872-831A1F329EE2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2641723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DF9297-458F-C543-B09A-379E8E4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E31BFE-66F8-477A-B5C6-C74357DAFACE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6AB731-578A-454D-B92C-CF6D776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6E04-3058-884D-8FC7-491E422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8E63A-A1CA-4F3A-A53F-CF2A53A53EBA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65519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7F62-2203-B94E-925A-C341EB87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4C142-E53E-D246-907C-44C8613F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41567-3263-D543-BD74-5A344921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EDA27-9F0D-C040-B5F9-F24DE085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9720E7-7060-442C-A591-C879C9FFFC8F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DB25A-1FBE-B348-8D25-D6627E9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E92FE-52EF-5749-9265-BF1BB8C7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A9A0E-E2C0-430D-8AD8-B096194D608E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9443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2E0B5-30F9-CB44-946D-68BF4CB1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DD896-07DC-9F4A-8F48-BF4B0C78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15FEC-AC6E-F041-831A-EAEF391F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FD669-4AA7-4E02-A2A0-52ABC6E320FE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A9C2E-CA43-144C-8292-A2A7E44A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8C3FB-44B8-304E-A50D-FCADD0D1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2ED87-278A-4E7F-AE48-233B0F00D04D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1898882165"/>
      </p:ext>
    </p:extLst>
  </p:cSld>
  <p:clrMapOvr>
    <a:masterClrMapping/>
  </p:clrMapOvr>
  <p:transition spd="slow">
    <p:push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B12F-0B44-634B-B292-CDA80348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4C10F4-8E45-5A4D-94C8-0C0EFF848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5FA4B7-70EF-6146-84B3-D4569B86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5AC13-845C-5D45-9E67-56E3E08F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508736-2329-4A36-82E8-57D319D01BCA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8B8C82-F979-D944-A20B-563C4C2B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0CC970-77EE-2E4D-B9A0-7D4FE3D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DA5E7-3306-48DD-B743-858F02C52427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80444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3C58E-7BD6-9340-8D6A-892EB951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54AE5B-5C2B-D545-9E37-2AE472B1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2F6B8-AA97-D448-92B3-0E12F90D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E3684-E088-4454-B89C-2DC4BDCC021D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0711B-FF48-3843-9233-CC36B7D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D4398-7EF1-C949-BE17-E3080CEF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C2709-8E49-4950-B70F-F75FA5A6E266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200193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418B3D-5EE7-3E4D-AACD-557E3687E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04AD4D-036D-8940-9244-7DBD16B1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E3B6D-13E3-CA49-B340-5BB2400A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C85B4-2AC4-4CE3-8289-5F6FED8CEE78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1A5B0-1F07-7445-8A56-9C3C9631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11F96-4E25-1C40-AA50-4094F4BD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32B93-2826-448A-A9CC-E1380400E69F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8908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2B7AB-EF8A-6A41-964A-D6E2FBDC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EF55F-BDE3-924A-8BA0-F3C5BEC6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188D3-1FA2-C042-ADFD-AF811AF1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D1F823-A6DF-47DD-8FE9-C2543BC44FF7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8ADEF-B359-9142-A98C-E7289E3A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27883-55C5-8C45-837E-C33A8192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9A491-D4C6-40FA-805E-FFC5E1BC0532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992400547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52FA2-FF5F-C24B-B2AD-EAE321EF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BA324-FEEE-914B-91AC-C6E8C3524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7542A2-1064-C74F-BD87-94161281B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1CFC2-72CE-914E-A215-2B965E5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F6851-6A86-4173-9DE4-090920FC04EF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B80741-60E0-F84B-9488-EFB230E2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E19B5B-066F-E84D-BBD3-460A1247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93693-487E-4BAF-BFF7-B4FDAD7A8D41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4220875885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CADD-A261-E948-B3D3-5B8243A4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C8719-8782-AA46-8BE2-A59B7CDF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04B2A-C920-264F-924D-DA913D6CD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D0DC3A-2FE7-8E45-A339-3D404B705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D1B33C-E1DD-E24D-9BF9-7647C85E2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D12FDB-918D-1943-99F1-784BE2E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D69480-7A9F-4C5F-9428-DC7571986A5D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205FDF-7B3B-664B-9045-FBA79716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905E7A-E418-5D47-83F7-9FA5992C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C479-32A9-4DCA-8DF8-4F7DD08EB205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2927689544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F8B4-757C-ED47-87B0-7F23E79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B89856-B7AF-AF4E-8868-816B8FAF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4CAEF-5D61-4FA8-9147-46B00A1CACDC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5A4393-F20B-1044-820E-EEC8562F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CA49C8-003A-394D-BD2E-89F3B8CF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A9ADA-FCB4-48AE-B872-831A1F329EE2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181496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DF9297-458F-C543-B09A-379E8E4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B7E16-AE56-4DFD-9EF0-EFE157FC7037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6AB731-578A-454D-B92C-CF6D776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6E04-3058-884D-8FC7-491E422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8E63A-A1CA-4F3A-A53F-CF2A53A53EBA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517969206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7F62-2203-B94E-925A-C341EB87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4C142-E53E-D246-907C-44C8613F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41567-3263-D543-BD74-5A344921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EDA27-9F0D-C040-B5F9-F24DE085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50374-AF8D-4845-808A-0ADABD36FAB6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DB25A-1FBE-B348-8D25-D6627E9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E92FE-52EF-5749-9265-BF1BB8C7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A9A0E-E2C0-430D-8AD8-B096194D608E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071862920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B12F-0B44-634B-B292-CDA80348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4C10F4-8E45-5A4D-94C8-0C0EFF848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5FA4B7-70EF-6146-84B3-D4569B86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5AC13-845C-5D45-9E67-56E3E08F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FFB5BD-2597-4099-9F3F-1E2998F56C2D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8B8C82-F979-D944-A20B-563C4C2B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alt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0CC970-77EE-2E4D-B9A0-7D4FE3D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DA5E7-3306-48DD-B743-858F02C52427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191926137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AC1ED9-79C9-7743-AA39-99C3F0F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0F892-4630-8F4A-AE74-CA83CF4D8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93406-F941-634D-B8AD-25099B4F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AC1AA-BFC3-4D8D-95D6-13B8F3C6E301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39F62-5AFB-AE4E-A56F-7B900DE8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5BE43-B16F-C247-9294-8F57F70D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5A9ADA-FCB4-48AE-B872-831A1F329EE2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2201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d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AC1ED9-79C9-7743-AA39-99C3F0F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0F892-4630-8F4A-AE74-CA83CF4D8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93406-F941-634D-B8AD-25099B4F5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3FBF48-8513-4F88-9991-026E1B00F6D7}" type="datetime1">
              <a:rPr lang="es-CO" altLang="es-CO" smtClean="0"/>
              <a:t>16/03/2022</a:t>
            </a:fld>
            <a:endParaRPr lang="es-ES_tradnl" alt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39F62-5AFB-AE4E-A56F-7B900DE8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 alt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5BE43-B16F-C247-9294-8F57F70D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5A9ADA-FCB4-48AE-B872-831A1F329EE2}" type="slidenum">
              <a:rPr lang="es-ES_tradnl" altLang="es-CO" smtClean="0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30960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8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8.xml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sabana.edu.co/programas/carreras/facultad-de-filosofia-y-ciencias-humanas/filosofi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2.xml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4.xml"/><Relationship Id="rId4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sabana.edu.co/filosofi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BA52C7-E565-5D42-BB19-5715CADA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"/>
            <a:ext cx="12192000" cy="12001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97DFFB-D07E-AB4D-B783-5248149F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8" y="6449957"/>
            <a:ext cx="12212095" cy="4187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32ACAA1-5E61-8B4F-AA77-459C7FB3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" y="4746290"/>
            <a:ext cx="12192000" cy="382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9DFA6D4-5809-1D40-B911-54173F5939E4}"/>
              </a:ext>
            </a:extLst>
          </p:cNvPr>
          <p:cNvSpPr txBox="1"/>
          <p:nvPr/>
        </p:nvSpPr>
        <p:spPr>
          <a:xfrm>
            <a:off x="2954215" y="4782678"/>
            <a:ext cx="5255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000" dirty="0">
                <a:solidFill>
                  <a:srgbClr val="4472C4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FILOSOFÍA</a:t>
            </a:r>
            <a:endParaRPr kumimoji="0" lang="es-CO" sz="4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69E1182-154D-5748-B8A3-846A82E7D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88895"/>
            <a:ext cx="12192000" cy="34925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B57E7CB-4FAE-1045-B83C-7B429A928D31}"/>
              </a:ext>
            </a:extLst>
          </p:cNvPr>
          <p:cNvSpPr txBox="1"/>
          <p:nvPr/>
        </p:nvSpPr>
        <p:spPr>
          <a:xfrm>
            <a:off x="551384" y="237419"/>
            <a:ext cx="887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r>
              <a:rPr kumimoji="0" lang="es-CO" sz="32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ESTRATÉGICO DE MERCADEO 2020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396428" y="60424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Julio 2019</a:t>
            </a:r>
          </a:p>
        </p:txBody>
      </p:sp>
    </p:spTree>
    <p:extLst>
      <p:ext uri="{BB962C8B-B14F-4D97-AF65-F5344CB8AC3E}">
        <p14:creationId xmlns:p14="http://schemas.microsoft.com/office/powerpoint/2010/main" val="935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5416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REGISTROS DE INTERÉS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10/61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660214"/>
              </p:ext>
            </p:extLst>
          </p:nvPr>
        </p:nvGraphicFramePr>
        <p:xfrm>
          <a:off x="1199456" y="1372733"/>
          <a:ext cx="9505056" cy="494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263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1683233" y="260651"/>
            <a:ext cx="8820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INSCRITOS ESTUDIANTES TRADICIONALES</a:t>
            </a: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119336" y="6257199"/>
            <a:ext cx="43481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7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10/56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9162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INSCRITOS ESTUDIANTES TRADICIONALES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76453"/>
              </p:ext>
            </p:extLst>
          </p:nvPr>
        </p:nvGraphicFramePr>
        <p:xfrm>
          <a:off x="908893" y="1360924"/>
          <a:ext cx="10369152" cy="461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11/61</a:t>
            </a:r>
          </a:p>
        </p:txBody>
      </p:sp>
    </p:spTree>
    <p:extLst>
      <p:ext uri="{BB962C8B-B14F-4D97-AF65-F5344CB8AC3E}">
        <p14:creationId xmlns:p14="http://schemas.microsoft.com/office/powerpoint/2010/main" val="5850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1999009" y="188643"/>
            <a:ext cx="8100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ADMITIDOS ESTUDIANTES TRADICIONALES</a:t>
            </a: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119336" y="6209499"/>
            <a:ext cx="4348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8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11/56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318209" y="173831"/>
              <a:ext cx="9450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ADMITIDOS ESTUDIANTES TRADICIONALES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52964"/>
              </p:ext>
            </p:extLst>
          </p:nvPr>
        </p:nvGraphicFramePr>
        <p:xfrm>
          <a:off x="695400" y="1102935"/>
          <a:ext cx="10297144" cy="4697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12/61</a:t>
            </a:r>
          </a:p>
        </p:txBody>
      </p:sp>
    </p:spTree>
    <p:extLst>
      <p:ext uri="{BB962C8B-B14F-4D97-AF65-F5344CB8AC3E}">
        <p14:creationId xmlns:p14="http://schemas.microsoft.com/office/powerpoint/2010/main" val="113249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2028056" y="188643"/>
            <a:ext cx="83884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MATRICULADOS ESTUDIANTES TRADICIONALES</a:t>
            </a: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0" y="6240366"/>
            <a:ext cx="51108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8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12/56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744760" y="3781"/>
            <a:ext cx="12946807" cy="6855251"/>
            <a:chOff x="-744760" y="3781"/>
            <a:chExt cx="12946807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744760" y="65247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MATRICULADOS ESTUDIANTES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TRADICIONALES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86695"/>
              </p:ext>
            </p:extLst>
          </p:nvPr>
        </p:nvGraphicFramePr>
        <p:xfrm>
          <a:off x="695400" y="1434467"/>
          <a:ext cx="10801200" cy="449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13/61</a:t>
            </a:r>
          </a:p>
        </p:txBody>
      </p:sp>
    </p:spTree>
    <p:extLst>
      <p:ext uri="{BB962C8B-B14F-4D97-AF65-F5344CB8AC3E}">
        <p14:creationId xmlns:p14="http://schemas.microsoft.com/office/powerpoint/2010/main" val="119163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191344" y="6163333"/>
            <a:ext cx="4392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8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13/56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1752872" y="3781"/>
            <a:ext cx="13954919" cy="6855251"/>
            <a:chOff x="-1752872" y="3781"/>
            <a:chExt cx="13954919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1752872" y="155316"/>
              <a:ext cx="10602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PROGRAMA GENERACIÓN E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178810"/>
              </p:ext>
            </p:extLst>
          </p:nvPr>
        </p:nvGraphicFramePr>
        <p:xfrm>
          <a:off x="3394950" y="1203931"/>
          <a:ext cx="4679020" cy="171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415118"/>
              </p:ext>
            </p:extLst>
          </p:nvPr>
        </p:nvGraphicFramePr>
        <p:xfrm>
          <a:off x="3358196" y="2952403"/>
          <a:ext cx="4680520" cy="173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001978"/>
              </p:ext>
            </p:extLst>
          </p:nvPr>
        </p:nvGraphicFramePr>
        <p:xfrm>
          <a:off x="3358196" y="4771220"/>
          <a:ext cx="4752528" cy="148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14/61</a:t>
            </a:r>
          </a:p>
        </p:txBody>
      </p:sp>
    </p:spTree>
    <p:extLst>
      <p:ext uri="{BB962C8B-B14F-4D97-AF65-F5344CB8AC3E}">
        <p14:creationId xmlns:p14="http://schemas.microsoft.com/office/powerpoint/2010/main" val="103369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>
            <a:spLocks noChangeArrowheads="1"/>
          </p:cNvSpPr>
          <p:nvPr/>
        </p:nvSpPr>
        <p:spPr bwMode="auto">
          <a:xfrm>
            <a:off x="1547816" y="46041"/>
            <a:ext cx="88915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ÍNDICES HISTÓRICOS ESTUDIANTES TRADICIONALES PERÍODO 1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119336" y="6163333"/>
            <a:ext cx="4824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9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14/56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ÍNDICES HISTÓRICOS ESTUDIANTES TRADICIONALES PERIODO 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538640"/>
              </p:ext>
            </p:extLst>
          </p:nvPr>
        </p:nvGraphicFramePr>
        <p:xfrm>
          <a:off x="1385384" y="1376157"/>
          <a:ext cx="9319127" cy="443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15/61</a:t>
            </a:r>
          </a:p>
        </p:txBody>
      </p:sp>
    </p:spTree>
    <p:extLst>
      <p:ext uri="{BB962C8B-B14F-4D97-AF65-F5344CB8AC3E}">
        <p14:creationId xmlns:p14="http://schemas.microsoft.com/office/powerpoint/2010/main" val="359719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85220" y="6217850"/>
            <a:ext cx="4824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7" name="Rectángulo 1"/>
          <p:cNvSpPr>
            <a:spLocks noGrp="1" noChangeArrowheads="1"/>
          </p:cNvSpPr>
          <p:nvPr>
            <p:ph type="title"/>
          </p:nvPr>
        </p:nvSpPr>
        <p:spPr bwMode="auto">
          <a:xfrm>
            <a:off x="752047" y="0"/>
            <a:ext cx="1051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ÍNDICES HISTÓRICOS ESTUDIANTES TRADICIONALES PERÍODO 2</a:t>
            </a:r>
          </a:p>
        </p:txBody>
      </p:sp>
      <p:sp>
        <p:nvSpPr>
          <p:cNvPr id="8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15/56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348578" y="2749"/>
            <a:ext cx="12558942" cy="6855251"/>
            <a:chOff x="-356895" y="3781"/>
            <a:chExt cx="12558942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ÍNDICES HISTÓRICOS ESTUDIANTES TRADICIONALES PERIODO 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840085"/>
              </p:ext>
            </p:extLst>
          </p:nvPr>
        </p:nvGraphicFramePr>
        <p:xfrm>
          <a:off x="1414851" y="1424349"/>
          <a:ext cx="9189992" cy="4522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16/61</a:t>
            </a:r>
          </a:p>
        </p:txBody>
      </p:sp>
    </p:spTree>
    <p:extLst>
      <p:ext uri="{BB962C8B-B14F-4D97-AF65-F5344CB8AC3E}">
        <p14:creationId xmlns:p14="http://schemas.microsoft.com/office/powerpoint/2010/main" val="136917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>
            <a:spLocks noChangeArrowheads="1"/>
          </p:cNvSpPr>
          <p:nvPr/>
        </p:nvSpPr>
        <p:spPr bwMode="auto">
          <a:xfrm>
            <a:off x="2267638" y="116635"/>
            <a:ext cx="7812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ÍNDICES HISTÓRICOS ESTUDIANTES SER PILO PAGA</a:t>
            </a: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12014" y="6196832"/>
            <a:ext cx="5184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 </a:t>
            </a:r>
            <a:r>
              <a:rPr lang="es-CO" altLang="es-CO" sz="1200" dirty="0"/>
              <a:t>	</a:t>
            </a:r>
          </a:p>
        </p:txBody>
      </p:sp>
      <p:sp>
        <p:nvSpPr>
          <p:cNvPr id="7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16/56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ÍNDICES HISTÓRICOS ESTUDIANTES GENERACIÓN E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26522"/>
              </p:ext>
            </p:extLst>
          </p:nvPr>
        </p:nvGraphicFramePr>
        <p:xfrm>
          <a:off x="1974650" y="1531739"/>
          <a:ext cx="7937774" cy="4496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17/61</a:t>
            </a:r>
          </a:p>
        </p:txBody>
      </p:sp>
    </p:spTree>
    <p:extLst>
      <p:ext uri="{BB962C8B-B14F-4D97-AF65-F5344CB8AC3E}">
        <p14:creationId xmlns:p14="http://schemas.microsoft.com/office/powerpoint/2010/main" val="4830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1 Título"/>
          <p:cNvSpPr txBox="1">
            <a:spLocks/>
          </p:cNvSpPr>
          <p:nvPr/>
        </p:nvSpPr>
        <p:spPr bwMode="auto">
          <a:xfrm>
            <a:off x="1481137" y="139703"/>
            <a:ext cx="8936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PUNTAJE GLOBAL PROMEDIO ICFES TRADICIONALES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840416" y="5253866"/>
            <a:ext cx="1871663" cy="6461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CO" b="1" dirty="0"/>
              <a:t>PUNTAJE ADMISIÓN:270</a:t>
            </a:r>
          </a:p>
        </p:txBody>
      </p:sp>
      <p:sp>
        <p:nvSpPr>
          <p:cNvPr id="8" name="CuadroTexto 7"/>
          <p:cNvSpPr txBox="1">
            <a:spLocks noChangeArrowheads="1"/>
          </p:cNvSpPr>
          <p:nvPr/>
        </p:nvSpPr>
        <p:spPr bwMode="auto">
          <a:xfrm>
            <a:off x="119336" y="6275231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PUNTAJE GLOBAL PROMEDIO SABER 11 TRADICIONALES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551613"/>
              </p:ext>
            </p:extLst>
          </p:nvPr>
        </p:nvGraphicFramePr>
        <p:xfrm>
          <a:off x="1343472" y="1369032"/>
          <a:ext cx="8352928" cy="488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18/61</a:t>
            </a:r>
          </a:p>
        </p:txBody>
      </p:sp>
    </p:spTree>
    <p:extLst>
      <p:ext uri="{BB962C8B-B14F-4D97-AF65-F5344CB8AC3E}">
        <p14:creationId xmlns:p14="http://schemas.microsoft.com/office/powerpoint/2010/main" val="160857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PUNTAJE GLOBAL PROMEDIO SABER 11 GENERACIÓN E - EXCELENCIA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CuadroTexto 10"/>
          <p:cNvSpPr txBox="1">
            <a:spLocks noChangeArrowheads="1"/>
          </p:cNvSpPr>
          <p:nvPr/>
        </p:nvSpPr>
        <p:spPr bwMode="auto">
          <a:xfrm>
            <a:off x="119336" y="6275231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005311"/>
              </p:ext>
            </p:extLst>
          </p:nvPr>
        </p:nvGraphicFramePr>
        <p:xfrm>
          <a:off x="2063552" y="1556792"/>
          <a:ext cx="7344816" cy="4380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19/61</a:t>
            </a:r>
          </a:p>
        </p:txBody>
      </p:sp>
    </p:spTree>
    <p:extLst>
      <p:ext uri="{BB962C8B-B14F-4D97-AF65-F5344CB8AC3E}">
        <p14:creationId xmlns:p14="http://schemas.microsoft.com/office/powerpoint/2010/main" val="12750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 bwMode="auto">
          <a:xfrm>
            <a:off x="2063552" y="404667"/>
            <a:ext cx="8100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44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MISIÓN DE LA FACULTAD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61734" y="2226482"/>
            <a:ext cx="115212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altLang="es-CO" sz="1600" dirty="0">
              <a:cs typeface="Arial" panose="020B0604020202020204" pitchFamily="34" charset="0"/>
            </a:endParaRPr>
          </a:p>
          <a:p>
            <a:pPr algn="just"/>
            <a:r>
              <a:rPr lang="es-CO" altLang="es-CO" sz="2800" dirty="0">
                <a:cs typeface="Arial" panose="020B0604020202020204" pitchFamily="34" charset="0"/>
              </a:rPr>
              <a:t>Formar profesionales en Filosofía y Ciencias Humanas con inspiración cristiana del hombre y el mundo,</a:t>
            </a:r>
          </a:p>
          <a:p>
            <a:pPr algn="just"/>
            <a:r>
              <a:rPr lang="es-CO" altLang="es-CO" sz="2800" dirty="0">
                <a:cs typeface="Arial" panose="020B0604020202020204" pitchFamily="34" charset="0"/>
              </a:rPr>
              <a:t>mediante la docencia, la investigación y la proyección social con enfoque integral y  multidisciplinar.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320889" y="6229677"/>
            <a:ext cx="81797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Fuente: https://www.unisabana.edu.co/programas/carreras/facultad-de-filosofia-y-ciencias-humanas/filosofia/mision-y-vision/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5416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MISIÓN DE LA FACULTAD</a:t>
              </a: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2/61</a:t>
            </a:r>
          </a:p>
        </p:txBody>
      </p:sp>
    </p:spTree>
    <p:extLst>
      <p:ext uri="{BB962C8B-B14F-4D97-AF65-F5344CB8AC3E}">
        <p14:creationId xmlns:p14="http://schemas.microsoft.com/office/powerpoint/2010/main" val="1526912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551384" y="188640"/>
            <a:ext cx="10802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ANÁLISIS PRUEBA SABER 11° ESTUDIANTES TRADICIONALES 2018-1</a:t>
            </a:r>
            <a:endParaRPr lang="es-CO" sz="2000" b="1" dirty="0">
              <a:solidFill>
                <a:srgbClr val="002060"/>
              </a:solidFill>
              <a:latin typeface="Calibri" panose="020F0502020204030204" pitchFamily="34" charset="0"/>
              <a:cs typeface="LilyUPC" pitchFamily="34" charset="-34"/>
            </a:endParaRPr>
          </a:p>
        </p:txBody>
      </p:sp>
      <p:sp>
        <p:nvSpPr>
          <p:cNvPr id="8" name="CuadroTexto 8"/>
          <p:cNvSpPr txBox="1">
            <a:spLocks noChangeArrowheads="1"/>
          </p:cNvSpPr>
          <p:nvPr/>
        </p:nvSpPr>
        <p:spPr bwMode="auto">
          <a:xfrm>
            <a:off x="7543427" y="2189786"/>
            <a:ext cx="3438525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/>
              <a:t>El </a:t>
            </a:r>
            <a:r>
              <a:rPr lang="es-CO" altLang="es-CO" sz="1800" b="1" dirty="0"/>
              <a:t>50% </a:t>
            </a:r>
            <a:r>
              <a:rPr lang="es-CO" altLang="es-CO" sz="1800" dirty="0"/>
              <a:t>obtuvo un puntaje igual o mayor a 341</a:t>
            </a:r>
          </a:p>
        </p:txBody>
      </p:sp>
      <p:sp>
        <p:nvSpPr>
          <p:cNvPr id="9" name="CuadroTexto 7"/>
          <p:cNvSpPr txBox="1">
            <a:spLocks noChangeArrowheads="1"/>
          </p:cNvSpPr>
          <p:nvPr/>
        </p:nvSpPr>
        <p:spPr bwMode="auto">
          <a:xfrm>
            <a:off x="191344" y="6254028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10" name="Marcador de número de diapositiva 2"/>
          <p:cNvSpPr txBox="1">
            <a:spLocks/>
          </p:cNvSpPr>
          <p:nvPr/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18/56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SABER 11 ESTUDIANTES TRADICIONALES 2019-1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201856"/>
              </p:ext>
            </p:extLst>
          </p:nvPr>
        </p:nvGraphicFramePr>
        <p:xfrm>
          <a:off x="839416" y="1310163"/>
          <a:ext cx="4614165" cy="4874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66323"/>
              </p:ext>
            </p:extLst>
          </p:nvPr>
        </p:nvGraphicFramePr>
        <p:xfrm>
          <a:off x="7543427" y="3188822"/>
          <a:ext cx="3816425" cy="229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P. Global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N° Est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% </a:t>
                      </a:r>
                      <a:r>
                        <a:rPr lang="es-CO" sz="1400" u="none" strike="noStrike" dirty="0" err="1">
                          <a:effectLst/>
                        </a:rPr>
                        <a:t>Acum</a:t>
                      </a:r>
                      <a:r>
                        <a:rPr lang="es-CO" sz="1400" u="none" strike="noStrike" dirty="0">
                          <a:effectLst/>
                        </a:rPr>
                        <a:t>.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Mayor a 401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25%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381-400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25%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361-380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341-360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25%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100%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321-340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50%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300-320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280-299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100%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897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Menos de 280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b="1" u="none" strike="noStrike" dirty="0">
                          <a:effectLst/>
                        </a:rPr>
                        <a:t>Total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u="none" strike="noStrike">
                          <a:effectLst/>
                        </a:rPr>
                        <a:t>4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u="none" strike="noStrike" dirty="0">
                          <a:effectLst/>
                        </a:rPr>
                        <a:t>100%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u="none" strike="noStrike" dirty="0">
                          <a:effectLst/>
                        </a:rPr>
                        <a:t>100%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Cerrar llave 5"/>
          <p:cNvSpPr/>
          <p:nvPr/>
        </p:nvSpPr>
        <p:spPr>
          <a:xfrm>
            <a:off x="4295800" y="1459968"/>
            <a:ext cx="426199" cy="1978784"/>
          </a:xfrm>
          <a:prstGeom prst="rightBrace">
            <a:avLst>
              <a:gd name="adj1" fmla="val 24713"/>
              <a:gd name="adj2" fmla="val 5208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20/61</a:t>
            </a:r>
          </a:p>
        </p:txBody>
      </p:sp>
    </p:spTree>
    <p:extLst>
      <p:ext uri="{BB962C8B-B14F-4D97-AF65-F5344CB8AC3E}">
        <p14:creationId xmlns:p14="http://schemas.microsoft.com/office/powerpoint/2010/main" val="105793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551384" y="188640"/>
            <a:ext cx="108024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ANÁLISIS PRUEBA SABER 11° ESTUDIANTES TRADICIONALES 2018-1</a:t>
            </a:r>
            <a:endParaRPr lang="es-CO" sz="2000" b="1" dirty="0">
              <a:solidFill>
                <a:srgbClr val="002060"/>
              </a:solidFill>
              <a:latin typeface="Calibri" panose="020F0502020204030204" pitchFamily="34" charset="0"/>
              <a:cs typeface="LilyUPC" pitchFamily="34" charset="-34"/>
            </a:endParaRPr>
          </a:p>
        </p:txBody>
      </p:sp>
      <p:sp>
        <p:nvSpPr>
          <p:cNvPr id="8" name="CuadroTexto 8"/>
          <p:cNvSpPr txBox="1">
            <a:spLocks noChangeArrowheads="1"/>
          </p:cNvSpPr>
          <p:nvPr/>
        </p:nvSpPr>
        <p:spPr bwMode="auto">
          <a:xfrm>
            <a:off x="7512105" y="2086964"/>
            <a:ext cx="3438525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800" dirty="0"/>
              <a:t>El </a:t>
            </a:r>
            <a:r>
              <a:rPr lang="es-CO" altLang="es-CO" sz="1800" b="1" dirty="0"/>
              <a:t>50% </a:t>
            </a:r>
            <a:r>
              <a:rPr lang="es-CO" altLang="es-CO" sz="1800" dirty="0"/>
              <a:t>obtuvo un puntaje igual o mayor a 341</a:t>
            </a:r>
          </a:p>
        </p:txBody>
      </p:sp>
      <p:sp>
        <p:nvSpPr>
          <p:cNvPr id="9" name="CuadroTexto 7"/>
          <p:cNvSpPr txBox="1">
            <a:spLocks noChangeArrowheads="1"/>
          </p:cNvSpPr>
          <p:nvPr/>
        </p:nvSpPr>
        <p:spPr bwMode="auto">
          <a:xfrm>
            <a:off x="60254" y="6233239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10" name="Marcador de número de diapositiva 2"/>
          <p:cNvSpPr txBox="1">
            <a:spLocks/>
          </p:cNvSpPr>
          <p:nvPr/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18/56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SABER 11 ESTUDIANTES TRADICIONALES 2019-2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23445"/>
              </p:ext>
            </p:extLst>
          </p:nvPr>
        </p:nvGraphicFramePr>
        <p:xfrm>
          <a:off x="7512105" y="3196922"/>
          <a:ext cx="3672408" cy="22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21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P. Global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N° Est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% </a:t>
                      </a:r>
                      <a:r>
                        <a:rPr lang="es-CO" sz="1400" u="none" strike="noStrike" dirty="0" err="1">
                          <a:effectLst/>
                        </a:rPr>
                        <a:t>Acum</a:t>
                      </a:r>
                      <a:r>
                        <a:rPr lang="es-CO" sz="1400" u="none" strike="noStrike" dirty="0">
                          <a:effectLst/>
                        </a:rPr>
                        <a:t>.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Mayor a 401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381-400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361-380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341-360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50%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100%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321-340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50%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300-320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 dirty="0">
                          <a:effectLst/>
                        </a:rPr>
                        <a:t>100%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280-299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125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u="none" strike="noStrike">
                          <a:effectLst/>
                        </a:rPr>
                        <a:t>Menos de 280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u="none" strike="noStrike">
                          <a:effectLst/>
                        </a:rPr>
                        <a:t>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400" b="1" u="none" strike="noStrike" dirty="0">
                          <a:effectLst/>
                        </a:rPr>
                        <a:t>Total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u="none" strike="noStrike" dirty="0">
                          <a:effectLst/>
                        </a:rPr>
                        <a:t>2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u="none" strike="noStrike" dirty="0">
                          <a:effectLst/>
                        </a:rPr>
                        <a:t>100%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400" b="1" u="none" strike="noStrike" dirty="0">
                          <a:effectLst/>
                        </a:rPr>
                        <a:t>100%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65257"/>
              </p:ext>
            </p:extLst>
          </p:nvPr>
        </p:nvGraphicFramePr>
        <p:xfrm>
          <a:off x="983432" y="1239886"/>
          <a:ext cx="4572000" cy="4946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errar llave 5"/>
          <p:cNvSpPr/>
          <p:nvPr/>
        </p:nvSpPr>
        <p:spPr>
          <a:xfrm>
            <a:off x="4242981" y="1411024"/>
            <a:ext cx="426199" cy="1998213"/>
          </a:xfrm>
          <a:prstGeom prst="rightBrace">
            <a:avLst>
              <a:gd name="adj1" fmla="val 24713"/>
              <a:gd name="adj2" fmla="val 5057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21/61</a:t>
            </a:r>
          </a:p>
        </p:txBody>
      </p:sp>
    </p:spTree>
    <p:extLst>
      <p:ext uri="{BB962C8B-B14F-4D97-AF65-F5344CB8AC3E}">
        <p14:creationId xmlns:p14="http://schemas.microsoft.com/office/powerpoint/2010/main" val="30690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181853" y="1758953"/>
            <a:ext cx="1528763" cy="112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30775" y="6194111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18337"/>
              </p:ext>
            </p:extLst>
          </p:nvPr>
        </p:nvGraphicFramePr>
        <p:xfrm>
          <a:off x="1559496" y="1386791"/>
          <a:ext cx="8397676" cy="482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</a:t>
              </a: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PRUEBA SABER 11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PUNTAJE GLOBAL 2019-1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22/61</a:t>
            </a:r>
          </a:p>
        </p:txBody>
      </p:sp>
    </p:spTree>
    <p:extLst>
      <p:ext uri="{BB962C8B-B14F-4D97-AF65-F5344CB8AC3E}">
        <p14:creationId xmlns:p14="http://schemas.microsoft.com/office/powerpoint/2010/main" val="217693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181853" y="1758953"/>
            <a:ext cx="1528763" cy="112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30775" y="6194111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</a:t>
              </a: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PRUEBA SABER 11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PUNTAJE GLOBAL 2019-2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23/61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628787"/>
              </p:ext>
            </p:extLst>
          </p:nvPr>
        </p:nvGraphicFramePr>
        <p:xfrm>
          <a:off x="2196748" y="1345379"/>
          <a:ext cx="7472388" cy="489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949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Título"/>
          <p:cNvSpPr txBox="1">
            <a:spLocks/>
          </p:cNvSpPr>
          <p:nvPr/>
        </p:nvSpPr>
        <p:spPr bwMode="auto">
          <a:xfrm>
            <a:off x="2298539" y="-25289"/>
            <a:ext cx="7667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ANÁLISIS PRUEBAS SABER 11° POR ÁREA TRADICIONALES 2018-1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181853" y="1758953"/>
            <a:ext cx="1528763" cy="112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100625" y="6081063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</a:t>
              </a: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PRUEBA SABER 11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 ÁREA TRADICIONALES 2019-1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24/61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319564"/>
              </p:ext>
            </p:extLst>
          </p:nvPr>
        </p:nvGraphicFramePr>
        <p:xfrm>
          <a:off x="1028408" y="1312471"/>
          <a:ext cx="9964136" cy="487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2594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Título"/>
          <p:cNvSpPr txBox="1">
            <a:spLocks/>
          </p:cNvSpPr>
          <p:nvPr/>
        </p:nvSpPr>
        <p:spPr bwMode="auto">
          <a:xfrm>
            <a:off x="2298539" y="-25289"/>
            <a:ext cx="7667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ANÁLISIS PRUEBAS SABER 11° POR ÁREA TRADICIONALES 2018-1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181853" y="1758953"/>
            <a:ext cx="1528763" cy="1127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100625" y="6081063"/>
            <a:ext cx="439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Fuente: Investigación de Mercados, Dirección  de Admisiones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</a:t>
              </a: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PRUEBA SABER 11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 ÁREA TRADICIONALES 2019-2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25/61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62612"/>
              </p:ext>
            </p:extLst>
          </p:nvPr>
        </p:nvGraphicFramePr>
        <p:xfrm>
          <a:off x="1415480" y="1414586"/>
          <a:ext cx="8829952" cy="465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2855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>
            <a:spLocks noChangeArrowheads="1"/>
          </p:cNvSpPr>
          <p:nvPr/>
        </p:nvSpPr>
        <p:spPr bwMode="auto">
          <a:xfrm>
            <a:off x="7320136" y="4102826"/>
            <a:ext cx="4412608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800" dirty="0"/>
              <a:t>El </a:t>
            </a:r>
            <a:r>
              <a:rPr lang="es-CO" altLang="es-CO" sz="1800" b="1" dirty="0"/>
              <a:t>40%</a:t>
            </a:r>
            <a:r>
              <a:rPr lang="es-CO" altLang="es-CO" sz="1800" dirty="0"/>
              <a:t> de los estudiantes matriculados para el periodo 2019-1 quedaron en nivel </a:t>
            </a:r>
            <a:r>
              <a:rPr lang="es-CO" altLang="es-CO" sz="1800" b="1" dirty="0"/>
              <a:t>5 y 6 de inglés.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715556" y="6079351"/>
            <a:ext cx="5256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731404" y="307220"/>
            <a:ext cx="11305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CLASIFICACIÓN DE INGLÉS ESTUDIANTES TRADICIONALES 2018-1</a:t>
            </a:r>
          </a:p>
        </p:txBody>
      </p:sp>
      <p:sp>
        <p:nvSpPr>
          <p:cNvPr id="9" name="Marcador de número de diapositiva 2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22/56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CLASIFICACIÓN DE INGLÉS ESTUDIANTES TRADICIONALES 2019-1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02818"/>
              </p:ext>
            </p:extLst>
          </p:nvPr>
        </p:nvGraphicFramePr>
        <p:xfrm>
          <a:off x="7612596" y="1673684"/>
          <a:ext cx="3672408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Clasificación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Estudiantes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% </a:t>
                      </a:r>
                      <a:r>
                        <a:rPr lang="es-CO" sz="1400" u="none" strike="noStrike" dirty="0" err="1">
                          <a:effectLst/>
                        </a:rPr>
                        <a:t>Acum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40,0%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40,0%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20,0%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Total 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5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100,0%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100,0%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90711"/>
              </p:ext>
            </p:extLst>
          </p:nvPr>
        </p:nvGraphicFramePr>
        <p:xfrm>
          <a:off x="512817" y="1480930"/>
          <a:ext cx="5904259" cy="361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26/61</a:t>
            </a:r>
          </a:p>
        </p:txBody>
      </p:sp>
    </p:spTree>
    <p:extLst>
      <p:ext uri="{BB962C8B-B14F-4D97-AF65-F5344CB8AC3E}">
        <p14:creationId xmlns:p14="http://schemas.microsoft.com/office/powerpoint/2010/main" val="55034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>
            <a:spLocks noChangeArrowheads="1"/>
          </p:cNvSpPr>
          <p:nvPr/>
        </p:nvSpPr>
        <p:spPr bwMode="auto">
          <a:xfrm>
            <a:off x="7268119" y="4292910"/>
            <a:ext cx="4267101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O" altLang="es-CO" sz="1800" dirty="0"/>
              <a:t>El </a:t>
            </a:r>
            <a:r>
              <a:rPr lang="es-CO" altLang="es-CO" sz="1800" b="1" dirty="0"/>
              <a:t>100%</a:t>
            </a:r>
            <a:r>
              <a:rPr lang="es-CO" altLang="es-CO" sz="1800" dirty="0"/>
              <a:t> de los estudiantes matriculados para el periodo 2019-2 </a:t>
            </a:r>
            <a:r>
              <a:rPr lang="es-CO" altLang="es-CO" sz="1800" b="1" dirty="0"/>
              <a:t>no superó el nivel 4 de inglés.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437206" y="6197059"/>
            <a:ext cx="5256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407368" y="165362"/>
            <a:ext cx="116182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CLASIFICACIÓN DE INGLÉS ESTUDIANTES TRADICIONALES 2018-2</a:t>
            </a:r>
          </a:p>
        </p:txBody>
      </p:sp>
      <p:sp>
        <p:nvSpPr>
          <p:cNvPr id="10" name="Marcador de número de diapositiva 2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23/56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356895" y="3781"/>
            <a:ext cx="12558942" cy="6855251"/>
            <a:chOff x="-356895" y="3781"/>
            <a:chExt cx="12558942" cy="685525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356895" y="21940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CLASIFICACIÓN DE INGLÉS ESTUDIANTES TRADICIONALES 2019-2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42212"/>
              </p:ext>
            </p:extLst>
          </p:nvPr>
        </p:nvGraphicFramePr>
        <p:xfrm>
          <a:off x="7291783" y="1931261"/>
          <a:ext cx="4127500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Clasificación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Estudiantes</a:t>
                      </a:r>
                      <a:endParaRPr lang="es-CO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% </a:t>
                      </a:r>
                      <a:r>
                        <a:rPr lang="es-CO" sz="1400" u="none" strike="noStrike" dirty="0" err="1">
                          <a:effectLst/>
                        </a:rPr>
                        <a:t>Acum</a:t>
                      </a:r>
                      <a:r>
                        <a:rPr lang="es-CO" sz="1400" u="none" strike="noStrike" dirty="0">
                          <a:effectLst/>
                        </a:rPr>
                        <a:t>. 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0,0%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0,0%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50,0%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100%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50,0%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100%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INGLES 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0,0%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Total 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2 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effectLst/>
                        </a:rPr>
                        <a:t>100,0%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100%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239398"/>
              </p:ext>
            </p:extLst>
          </p:nvPr>
        </p:nvGraphicFramePr>
        <p:xfrm>
          <a:off x="413947" y="1311619"/>
          <a:ext cx="5832648" cy="3788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27/61</a:t>
            </a:r>
          </a:p>
        </p:txBody>
      </p:sp>
    </p:spTree>
    <p:extLst>
      <p:ext uri="{BB962C8B-B14F-4D97-AF65-F5344CB8AC3E}">
        <p14:creationId xmlns:p14="http://schemas.microsoft.com/office/powerpoint/2010/main" val="162902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191344" y="6163333"/>
            <a:ext cx="5256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2063552" y="116632"/>
            <a:ext cx="7740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ANÁLISIS PRUEBA SABER PRO – (2016-2017)</a:t>
            </a:r>
          </a:p>
        </p:txBody>
      </p:sp>
      <p:sp>
        <p:nvSpPr>
          <p:cNvPr id="10" name="Marcador de número de diapositiva 2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24/56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240704" y="3781"/>
            <a:ext cx="12442751" cy="6855251"/>
            <a:chOff x="-240704" y="3781"/>
            <a:chExt cx="12442751" cy="685525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240704" y="311468"/>
              <a:ext cx="106023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PRUEBA SABER PRO 2016-2018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28/61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787171"/>
              </p:ext>
            </p:extLst>
          </p:nvPr>
        </p:nvGraphicFramePr>
        <p:xfrm>
          <a:off x="1631504" y="1511618"/>
          <a:ext cx="9145016" cy="451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479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263352" y="6163333"/>
            <a:ext cx="5256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1487488" y="83246"/>
            <a:ext cx="9649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ANÁLISIS POR ÁREAS - PRUEBA SABER PRO 2017 </a:t>
            </a:r>
          </a:p>
        </p:txBody>
      </p:sp>
      <p:sp>
        <p:nvSpPr>
          <p:cNvPr id="10" name="Marcador de número de diapositiva 2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25/56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240704" y="3781"/>
            <a:ext cx="12442751" cy="6855251"/>
            <a:chOff x="-240704" y="3781"/>
            <a:chExt cx="12442751" cy="685525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240704" y="65247"/>
              <a:ext cx="10602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POR ÁREAS PRUEBA SABER PRO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2018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29/61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40318"/>
              </p:ext>
            </p:extLst>
          </p:nvPr>
        </p:nvGraphicFramePr>
        <p:xfrm>
          <a:off x="870205" y="1377813"/>
          <a:ext cx="9937104" cy="477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057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1919536" y="116632"/>
            <a:ext cx="81003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40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VISIÓN DE LA CARRERA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60284" y="2420888"/>
            <a:ext cx="116714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altLang="es-CO" sz="2800" dirty="0"/>
              <a:t>Al año 2019, será reconocida ante la comunidad académica y empresarial por su pensamiento estructurado en Filosofía y Ciencias Humanas con programas de pregrado y posgrado de alta calidad con prestigio internacional.</a:t>
            </a: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-10048" y="6225545"/>
            <a:ext cx="81797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https://www.unisabana.edu.co/programas/carreras/facultad-de-filosofia-y-ciencias-humanas/filosofia/mision-y-vision/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5416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</a:t>
              </a:r>
              <a:r>
                <a:rPr kumimoji="0" lang="es-CO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ISIÓN DE LA FACULTAD</a:t>
              </a:r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3/61</a:t>
            </a:r>
          </a:p>
        </p:txBody>
      </p:sp>
    </p:spTree>
    <p:extLst>
      <p:ext uri="{BB962C8B-B14F-4D97-AF65-F5344CB8AC3E}">
        <p14:creationId xmlns:p14="http://schemas.microsoft.com/office/powerpoint/2010/main" val="2221052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uadroTexto 7"/>
          <p:cNvSpPr txBox="1">
            <a:spLocks noChangeArrowheads="1"/>
          </p:cNvSpPr>
          <p:nvPr/>
        </p:nvSpPr>
        <p:spPr bwMode="auto">
          <a:xfrm>
            <a:off x="33230" y="6232058"/>
            <a:ext cx="29674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>
                <a:solidFill>
                  <a:srgbClr val="000000"/>
                </a:solidFill>
                <a:cs typeface="Arial" panose="020B0604020202020204" pitchFamily="34" charset="0"/>
              </a:rPr>
              <a:t>Fuente: Jefatura de Becas y Ayudas Económicas</a:t>
            </a:r>
          </a:p>
        </p:txBody>
      </p:sp>
      <p:sp>
        <p:nvSpPr>
          <p:cNvPr id="74755" name="1 Título"/>
          <p:cNvSpPr txBox="1">
            <a:spLocks/>
          </p:cNvSpPr>
          <p:nvPr/>
        </p:nvSpPr>
        <p:spPr bwMode="auto">
          <a:xfrm>
            <a:off x="1516970" y="0"/>
            <a:ext cx="9361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TIPOS DE BECA ESTUDIANTES TRADICIONALES PERIODOS 1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623392" y="17075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 DE BECA ESTUDIANTES TRADICIONALES PERIODO 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79298"/>
              </p:ext>
            </p:extLst>
          </p:nvPr>
        </p:nvGraphicFramePr>
        <p:xfrm>
          <a:off x="2711624" y="4162347"/>
          <a:ext cx="6191326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TIPO DE BECA 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2017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2018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2019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>
                          <a:effectLst/>
                        </a:rPr>
                        <a:t>BECA SABANA EXCELENCIA - LOGOS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5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SABANA SOLIDARIDAD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>
                          <a:effectLst/>
                        </a:rPr>
                        <a:t>AYUDA SABANA FAMILIAR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>
                          <a:effectLst/>
                        </a:rPr>
                        <a:t>BECA PRESTAMO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BECA TALENTO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1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5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4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u="none" strike="noStrike">
                          <a:effectLst/>
                        </a:rPr>
                        <a:t>% ESTUDIANTES CON BECA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20%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62%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80%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50%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u="none" strike="noStrike">
                          <a:effectLst/>
                        </a:rPr>
                        <a:t>MATRICULADOS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5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8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5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18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73018"/>
              </p:ext>
            </p:extLst>
          </p:nvPr>
        </p:nvGraphicFramePr>
        <p:xfrm>
          <a:off x="2670780" y="1302577"/>
          <a:ext cx="62646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30/61</a:t>
            </a:r>
          </a:p>
        </p:txBody>
      </p:sp>
    </p:spTree>
    <p:extLst>
      <p:ext uri="{BB962C8B-B14F-4D97-AF65-F5344CB8AC3E}">
        <p14:creationId xmlns:p14="http://schemas.microsoft.com/office/powerpoint/2010/main" val="208165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uadroTexto 7"/>
          <p:cNvSpPr txBox="1">
            <a:spLocks noChangeArrowheads="1"/>
          </p:cNvSpPr>
          <p:nvPr/>
        </p:nvSpPr>
        <p:spPr bwMode="auto">
          <a:xfrm>
            <a:off x="12290" y="6292691"/>
            <a:ext cx="29674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>
                <a:solidFill>
                  <a:srgbClr val="000000"/>
                </a:solidFill>
                <a:cs typeface="Arial" panose="020B0604020202020204" pitchFamily="34" charset="0"/>
              </a:rPr>
              <a:t>Fuente: Jefatura de Becas y Ayudas Económicas</a:t>
            </a:r>
          </a:p>
        </p:txBody>
      </p:sp>
      <p:sp>
        <p:nvSpPr>
          <p:cNvPr id="74755" name="1 Título"/>
          <p:cNvSpPr txBox="1">
            <a:spLocks/>
          </p:cNvSpPr>
          <p:nvPr/>
        </p:nvSpPr>
        <p:spPr bwMode="auto">
          <a:xfrm>
            <a:off x="1631504" y="35868"/>
            <a:ext cx="96663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TIPOS DE BECA ESTUDIANTES TRADICIONALES PERIODOS 2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240703" y="3781"/>
            <a:ext cx="12442750" cy="6855251"/>
            <a:chOff x="-240703" y="3781"/>
            <a:chExt cx="12442750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240703" y="65247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TIPOS DE BECA ESTUDIANTES TRADICIONALES PERIODO 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82591"/>
              </p:ext>
            </p:extLst>
          </p:nvPr>
        </p:nvGraphicFramePr>
        <p:xfrm>
          <a:off x="3079243" y="4400956"/>
          <a:ext cx="5708476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TIPO DE BECA 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2017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2018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2019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BECA SABANA EXCELENCIA - LOGOS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 dirty="0">
                          <a:effectLst/>
                        </a:rPr>
                        <a:t>SABANA SOLIDARIDAD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>
                          <a:effectLst/>
                        </a:rPr>
                        <a:t>AYUDA SABANA EMPLEADO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u="none" strike="noStrike">
                          <a:effectLst/>
                        </a:rPr>
                        <a:t>BECA TALENTO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u="none" strike="noStrike" dirty="0">
                          <a:effectLst/>
                        </a:rPr>
                        <a:t>TOTAL 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4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2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2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8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u="none" strike="noStrike">
                          <a:effectLst/>
                        </a:rPr>
                        <a:t>% ESTUDIANTES CON BECA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50%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67%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61%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u="none" strike="noStrike" dirty="0">
                          <a:effectLst/>
                        </a:rPr>
                        <a:t>MATRICULADOS 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8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>
                          <a:effectLst/>
                        </a:rPr>
                        <a:t>3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2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13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636400"/>
              </p:ext>
            </p:extLst>
          </p:nvPr>
        </p:nvGraphicFramePr>
        <p:xfrm>
          <a:off x="2855338" y="1351572"/>
          <a:ext cx="6481321" cy="274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31/61</a:t>
            </a:r>
          </a:p>
        </p:txBody>
      </p:sp>
    </p:spTree>
    <p:extLst>
      <p:ext uri="{BB962C8B-B14F-4D97-AF65-F5344CB8AC3E}">
        <p14:creationId xmlns:p14="http://schemas.microsoft.com/office/powerpoint/2010/main" val="355750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Título"/>
          <p:cNvSpPr txBox="1">
            <a:spLocks/>
          </p:cNvSpPr>
          <p:nvPr/>
        </p:nvSpPr>
        <p:spPr bwMode="auto">
          <a:xfrm>
            <a:off x="2093914" y="-14288"/>
            <a:ext cx="809942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ANÁLISIS DE PRECIOS Y ESTRATO PERIODOS 1</a:t>
            </a:r>
          </a:p>
        </p:txBody>
      </p:sp>
      <p:sp>
        <p:nvSpPr>
          <p:cNvPr id="39964" name="CuadroTexto 7"/>
          <p:cNvSpPr txBox="1">
            <a:spLocks noChangeArrowheads="1"/>
          </p:cNvSpPr>
          <p:nvPr/>
        </p:nvSpPr>
        <p:spPr bwMode="auto">
          <a:xfrm>
            <a:off x="119336" y="4107080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Dirección Financiera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263352" y="63633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DE PRECIO Y ESTRATO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PERIODO 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26590"/>
              </p:ext>
            </p:extLst>
          </p:nvPr>
        </p:nvGraphicFramePr>
        <p:xfrm>
          <a:off x="1595499" y="4507951"/>
          <a:ext cx="9000999" cy="1869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6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Estrato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0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20%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38%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60%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39%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60%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28%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22%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5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8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5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18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88090"/>
              </p:ext>
            </p:extLst>
          </p:nvPr>
        </p:nvGraphicFramePr>
        <p:xfrm>
          <a:off x="2138624" y="1295432"/>
          <a:ext cx="7344816" cy="3121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32/61</a:t>
            </a:r>
          </a:p>
        </p:txBody>
      </p:sp>
    </p:spTree>
    <p:extLst>
      <p:ext uri="{BB962C8B-B14F-4D97-AF65-F5344CB8AC3E}">
        <p14:creationId xmlns:p14="http://schemas.microsoft.com/office/powerpoint/2010/main" val="275796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 txBox="1">
            <a:spLocks/>
          </p:cNvSpPr>
          <p:nvPr/>
        </p:nvSpPr>
        <p:spPr bwMode="auto">
          <a:xfrm>
            <a:off x="1835153" y="3"/>
            <a:ext cx="809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ANÁLISIS DE PRECIOS Y ESTRATO PERIODOS 2</a:t>
            </a:r>
          </a:p>
        </p:txBody>
      </p:sp>
      <p:sp>
        <p:nvSpPr>
          <p:cNvPr id="40988" name="CuadroTexto 7"/>
          <p:cNvSpPr txBox="1">
            <a:spLocks noChangeArrowheads="1"/>
          </p:cNvSpPr>
          <p:nvPr/>
        </p:nvSpPr>
        <p:spPr bwMode="auto">
          <a:xfrm>
            <a:off x="119137" y="4187727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Dirección Financiera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-240703" y="3781"/>
            <a:ext cx="12442750" cy="6855251"/>
            <a:chOff x="-240703" y="3781"/>
            <a:chExt cx="12442750" cy="6855251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240703" y="65247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DE PRECIO Y ESTRATO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PERIODO 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09999"/>
              </p:ext>
            </p:extLst>
          </p:nvPr>
        </p:nvGraphicFramePr>
        <p:xfrm>
          <a:off x="2036652" y="4605061"/>
          <a:ext cx="8448954" cy="173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0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Estrato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Estudiantes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Porcentaje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8%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2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1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8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3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2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13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476748"/>
              </p:ext>
            </p:extLst>
          </p:nvPr>
        </p:nvGraphicFramePr>
        <p:xfrm>
          <a:off x="2039534" y="1287914"/>
          <a:ext cx="8280942" cy="308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33/61</a:t>
            </a:r>
          </a:p>
        </p:txBody>
      </p:sp>
    </p:spTree>
    <p:extLst>
      <p:ext uri="{BB962C8B-B14F-4D97-AF65-F5344CB8AC3E}">
        <p14:creationId xmlns:p14="http://schemas.microsoft.com/office/powerpoint/2010/main" val="3479196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 txBox="1">
            <a:spLocks/>
          </p:cNvSpPr>
          <p:nvPr/>
        </p:nvSpPr>
        <p:spPr bwMode="auto">
          <a:xfrm>
            <a:off x="1110233" y="51228"/>
            <a:ext cx="10115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ALTERNATIVAS FINANCIERAS PARA OFRECER EL PROGRAMA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556624310"/>
              </p:ext>
            </p:extLst>
          </p:nvPr>
        </p:nvGraphicFramePr>
        <p:xfrm>
          <a:off x="1110234" y="1503165"/>
          <a:ext cx="10386366" cy="471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-46211" y="3781"/>
            <a:ext cx="12248258" cy="6855251"/>
            <a:chOff x="-46211" y="3781"/>
            <a:chExt cx="12248258" cy="685525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-46211" y="51228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ALTERNATIVAS FINANCIERAS PARA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OFRECER EL PROGRAMA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34/61</a:t>
            </a:r>
          </a:p>
        </p:txBody>
      </p:sp>
    </p:spTree>
    <p:extLst>
      <p:ext uri="{BB962C8B-B14F-4D97-AF65-F5344CB8AC3E}">
        <p14:creationId xmlns:p14="http://schemas.microsoft.com/office/powerpoint/2010/main" val="2614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1 Título"/>
          <p:cNvSpPr txBox="1">
            <a:spLocks/>
          </p:cNvSpPr>
          <p:nvPr/>
        </p:nvSpPr>
        <p:spPr bwMode="auto">
          <a:xfrm>
            <a:off x="0" y="19828"/>
            <a:ext cx="12191999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4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ANÁLISIS DE APLICACIÓN DE LAS ALTERNATIVAS FINANCIERAS DE ESTUDIANTES NUEVOS MATRICULADOS PERIODOS 1</a:t>
            </a: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191344" y="3551617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Dirección Financiera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191344" y="19828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DE ALTERNATIVAS FINANCIERAS ESTUDIANTES NUEVOS PERIODO 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388905"/>
              </p:ext>
            </p:extLst>
          </p:nvPr>
        </p:nvGraphicFramePr>
        <p:xfrm>
          <a:off x="3548842" y="1043799"/>
          <a:ext cx="5094313" cy="2976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06261"/>
              </p:ext>
            </p:extLst>
          </p:nvPr>
        </p:nvGraphicFramePr>
        <p:xfrm>
          <a:off x="191344" y="3777050"/>
          <a:ext cx="11809311" cy="226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4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8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66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0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2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188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9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238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Tipo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Modalidad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N° de est.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Monto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Acum.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N° de est.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Acum.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N° de est.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Monto 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Acum.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EXTERNO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ICETEX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$ 3.480.000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$ 3.000.000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 $        6.480.000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8%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BANCOS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INTERNO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LARGO PLAZO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$ 4.200.000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3.930.000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8.130.000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CORTO PLAZO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$ 5.760.000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5.760.000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7%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>
                          <a:effectLst/>
                        </a:rPr>
                        <a:t> TOTAL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$ 3.480.000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20%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20%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4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$ 12.960.000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50%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50%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 $    3.930.000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25%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25%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 $      20.370.000 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25%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RECURSOS PROPIOS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$ 25.600.000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80%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$ 20.241.600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15.720.500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75%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61.562.100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75%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 TOTAL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5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$ 29.080.000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8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$ 33.201.600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4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 $  19.650.500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 $      81.932.100 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35/61</a:t>
            </a:r>
          </a:p>
        </p:txBody>
      </p:sp>
    </p:spTree>
    <p:extLst>
      <p:ext uri="{BB962C8B-B14F-4D97-AF65-F5344CB8AC3E}">
        <p14:creationId xmlns:p14="http://schemas.microsoft.com/office/powerpoint/2010/main" val="3214579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1 Título"/>
          <p:cNvSpPr txBox="1">
            <a:spLocks/>
          </p:cNvSpPr>
          <p:nvPr/>
        </p:nvSpPr>
        <p:spPr bwMode="auto">
          <a:xfrm>
            <a:off x="121458" y="0"/>
            <a:ext cx="1209310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4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ANÁLISIS DE APLICACIÓN DE LAS ALTERNATIVAS FINANCIERAS DE ESTUDIANTES NUEVOS MATRICULADOS PERIODOS 2</a:t>
            </a: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191344" y="3406859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Dirección Financiera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BFFDED-9AC9-D142-88ED-B7A5F3D0787E}"/>
              </a:ext>
            </a:extLst>
          </p:cNvPr>
          <p:cNvSpPr txBox="1"/>
          <p:nvPr/>
        </p:nvSpPr>
        <p:spPr>
          <a:xfrm>
            <a:off x="191344" y="19828"/>
            <a:ext cx="968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ANÁLISIS DE ALTERNATIVAS FINANCIERAS ESTUDIANTES NUEVOS PERIODO 2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07239"/>
              </p:ext>
            </p:extLst>
          </p:nvPr>
        </p:nvGraphicFramePr>
        <p:xfrm>
          <a:off x="3503712" y="1134676"/>
          <a:ext cx="4896544" cy="2785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07962"/>
              </p:ext>
            </p:extLst>
          </p:nvPr>
        </p:nvGraphicFramePr>
        <p:xfrm>
          <a:off x="191344" y="3672956"/>
          <a:ext cx="11877850" cy="232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238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6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Tipo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Modalidad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N° de est.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Monto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Acum.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N° de est.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Monto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Acum</a:t>
                      </a:r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N° de </a:t>
                      </a:r>
                      <a:r>
                        <a:rPr lang="es-CO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Monto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Acum. 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Monto</a:t>
                      </a:r>
                      <a:endParaRPr lang="es-CO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s-CO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EXTERNO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ICETEX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$ 5.800.000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$     -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5.800.000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BANCOS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$      -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4.000.000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4.000.000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7%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02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INTERNO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LARGO PLAZO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$      -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 dirty="0">
                          <a:effectLst/>
                        </a:rPr>
                        <a:t>CORTO PLAZO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$ 3.248.000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26%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$ 4.340.000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33%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                  -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 $        7.588.000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13%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9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$ 9.048.000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26%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26%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$ 4.340.000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33%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33%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 $    4.000.000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50%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50%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 $      17.388.000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30%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RECURSOS PROPIOS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$ 28.296.000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75%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$ 10.200.000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67%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u="none" strike="noStrike">
                          <a:effectLst/>
                        </a:rPr>
                        <a:t> $    2.575.000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50%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 $      41.071.000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</a:rPr>
                        <a:t>70%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01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8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$ 37.344.000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3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$ 14.540.000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>
                          <a:effectLst/>
                        </a:rPr>
                        <a:t> $    6.575.000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100%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 $      58.459.000 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 dirty="0">
                          <a:effectLst/>
                        </a:rPr>
                        <a:t>100%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36/61</a:t>
            </a:r>
          </a:p>
        </p:txBody>
      </p:sp>
    </p:spTree>
    <p:extLst>
      <p:ext uri="{BB962C8B-B14F-4D97-AF65-F5344CB8AC3E}">
        <p14:creationId xmlns:p14="http://schemas.microsoft.com/office/powerpoint/2010/main" val="2582941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1 Título"/>
          <p:cNvSpPr txBox="1">
            <a:spLocks/>
          </p:cNvSpPr>
          <p:nvPr/>
        </p:nvSpPr>
        <p:spPr bwMode="auto">
          <a:xfrm>
            <a:off x="1630366" y="0"/>
            <a:ext cx="9037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PROCEDENCIA ESTUDIANTES TRADICIONALES 2018-1</a:t>
            </a:r>
            <a:endParaRPr lang="es-CO" altLang="es-CO" sz="2000" b="1" dirty="0">
              <a:solidFill>
                <a:srgbClr val="002060"/>
              </a:solidFill>
              <a:latin typeface="Calibri" panose="020F0502020204030204" pitchFamily="34" charset="0"/>
              <a:ea typeface="LilyUPC"/>
              <a:cs typeface="LilyUPC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BFFDED-9AC9-D142-88ED-B7A5F3D0787E}"/>
              </a:ext>
            </a:extLst>
          </p:cNvPr>
          <p:cNvSpPr txBox="1"/>
          <p:nvPr/>
        </p:nvSpPr>
        <p:spPr>
          <a:xfrm>
            <a:off x="695400" y="39733"/>
            <a:ext cx="968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PROCEDENCIA ESTUDIANTES TRADICIONALES PERIODO 1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uadroTexto 7"/>
          <p:cNvSpPr txBox="1">
            <a:spLocks noChangeArrowheads="1"/>
          </p:cNvSpPr>
          <p:nvPr/>
        </p:nvSpPr>
        <p:spPr bwMode="auto">
          <a:xfrm>
            <a:off x="191344" y="6317221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136559" y="1116951"/>
            <a:ext cx="896897" cy="17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05603"/>
              </p:ext>
            </p:extLst>
          </p:nvPr>
        </p:nvGraphicFramePr>
        <p:xfrm>
          <a:off x="7976055" y="2005108"/>
          <a:ext cx="367390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3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Ciudad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Bogotá D.C.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Zona de influencia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Subachoque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 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Valledupar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Garagoa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 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Extranjero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 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 dirty="0">
                          <a:effectLst/>
                        </a:rPr>
                        <a:t>Total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5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9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5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28423"/>
              </p:ext>
            </p:extLst>
          </p:nvPr>
        </p:nvGraphicFramePr>
        <p:xfrm>
          <a:off x="407368" y="1472088"/>
          <a:ext cx="7182446" cy="368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37/61</a:t>
            </a:r>
          </a:p>
        </p:txBody>
      </p:sp>
    </p:spTree>
    <p:extLst>
      <p:ext uri="{BB962C8B-B14F-4D97-AF65-F5344CB8AC3E}">
        <p14:creationId xmlns:p14="http://schemas.microsoft.com/office/powerpoint/2010/main" val="407166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1 Título"/>
          <p:cNvSpPr txBox="1">
            <a:spLocks/>
          </p:cNvSpPr>
          <p:nvPr/>
        </p:nvSpPr>
        <p:spPr bwMode="auto">
          <a:xfrm>
            <a:off x="1630366" y="0"/>
            <a:ext cx="9037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PROCEDENCIA ESTUDIANTES TRADICIONALES 2018-1</a:t>
            </a:r>
            <a:endParaRPr lang="es-CO" altLang="es-CO" sz="2000" b="1" dirty="0">
              <a:solidFill>
                <a:srgbClr val="002060"/>
              </a:solidFill>
              <a:latin typeface="Calibri" panose="020F0502020204030204" pitchFamily="34" charset="0"/>
              <a:ea typeface="LilyUPC"/>
              <a:cs typeface="LilyUPC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-20095" y="-18455"/>
            <a:ext cx="12212095" cy="6855251"/>
            <a:chOff x="-10048" y="3781"/>
            <a:chExt cx="12212095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>
            <a:spLocks noChangeArrowheads="1"/>
          </p:cNvSpPr>
          <p:nvPr/>
        </p:nvSpPr>
        <p:spPr bwMode="auto">
          <a:xfrm>
            <a:off x="191344" y="6230241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5" name="Elipse 4"/>
          <p:cNvSpPr/>
          <p:nvPr/>
        </p:nvSpPr>
        <p:spPr>
          <a:xfrm>
            <a:off x="10505532" y="1148831"/>
            <a:ext cx="432048" cy="19193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11424592" y="1152904"/>
            <a:ext cx="345350" cy="86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BFFDED-9AC9-D142-88ED-B7A5F3D0787E}"/>
              </a:ext>
            </a:extLst>
          </p:cNvPr>
          <p:cNvSpPr txBox="1"/>
          <p:nvPr/>
        </p:nvSpPr>
        <p:spPr>
          <a:xfrm>
            <a:off x="695400" y="39733"/>
            <a:ext cx="968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PROCEDENCIA ESTUDIANTES TRADICIONALES PERIODO 2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938140"/>
              </p:ext>
            </p:extLst>
          </p:nvPr>
        </p:nvGraphicFramePr>
        <p:xfrm>
          <a:off x="335360" y="1340768"/>
          <a:ext cx="676547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36145"/>
              </p:ext>
            </p:extLst>
          </p:nvPr>
        </p:nvGraphicFramePr>
        <p:xfrm>
          <a:off x="7584131" y="2212144"/>
          <a:ext cx="418274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03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Ciudad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2019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Bogotá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Zona de influencia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 dirty="0">
                          <a:effectLst/>
                        </a:rPr>
                        <a:t>Total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8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3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2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38/61</a:t>
            </a:r>
          </a:p>
        </p:txBody>
      </p:sp>
    </p:spTree>
    <p:extLst>
      <p:ext uri="{BB962C8B-B14F-4D97-AF65-F5344CB8AC3E}">
        <p14:creationId xmlns:p14="http://schemas.microsoft.com/office/powerpoint/2010/main" val="246354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1 Título"/>
          <p:cNvSpPr txBox="1">
            <a:spLocks/>
          </p:cNvSpPr>
          <p:nvPr/>
        </p:nvSpPr>
        <p:spPr bwMode="auto">
          <a:xfrm>
            <a:off x="1620838" y="188913"/>
            <a:ext cx="8894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32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PROCEDENCIA ESTUDIANTES SER PILO PAGA 2018-1</a:t>
            </a:r>
            <a:endParaRPr lang="es-CO" altLang="es-CO" sz="2400" b="1" dirty="0">
              <a:solidFill>
                <a:srgbClr val="002060"/>
              </a:solidFill>
              <a:latin typeface="Calibri" panose="020F0502020204030204" pitchFamily="34" charset="0"/>
              <a:ea typeface="LilyUPC"/>
              <a:cs typeface="LilyUPC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-20095" y="-18455"/>
            <a:ext cx="12212095" cy="6855251"/>
            <a:chOff x="-10048" y="3781"/>
            <a:chExt cx="12212095" cy="685525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BFFDED-9AC9-D142-88ED-B7A5F3D0787E}"/>
              </a:ext>
            </a:extLst>
          </p:cNvPr>
          <p:cNvSpPr txBox="1"/>
          <p:nvPr/>
        </p:nvSpPr>
        <p:spPr>
          <a:xfrm>
            <a:off x="479376" y="38053"/>
            <a:ext cx="9689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PROCEDENCIA ESTUDIANTES GENERACIÓN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- EXCELENCIA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180682" y="6228561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0700414" y="1115271"/>
            <a:ext cx="1296144" cy="2073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60458"/>
              </p:ext>
            </p:extLst>
          </p:nvPr>
        </p:nvGraphicFramePr>
        <p:xfrm>
          <a:off x="7901688" y="2259394"/>
          <a:ext cx="34068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</a:rPr>
                        <a:t>Ciudad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2018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Bogotá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Zona de influencia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Lenguazaque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Valledupar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u="none" strike="noStrike" dirty="0">
                          <a:effectLst/>
                        </a:rPr>
                        <a:t>Total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4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97423"/>
              </p:ext>
            </p:extLst>
          </p:nvPr>
        </p:nvGraphicFramePr>
        <p:xfrm>
          <a:off x="335360" y="1856963"/>
          <a:ext cx="6840760" cy="3483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39/61</a:t>
            </a:r>
          </a:p>
        </p:txBody>
      </p:sp>
    </p:spTree>
    <p:extLst>
      <p:ext uri="{BB962C8B-B14F-4D97-AF65-F5344CB8AC3E}">
        <p14:creationId xmlns:p14="http://schemas.microsoft.com/office/powerpoint/2010/main" val="416174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1991544" y="-9977"/>
            <a:ext cx="81003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40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CARACTERÍSTICAS DEL PROGRAMA</a:t>
            </a:r>
          </a:p>
        </p:txBody>
      </p:sp>
      <p:sp>
        <p:nvSpPr>
          <p:cNvPr id="5" name="Marcador de contenido 3"/>
          <p:cNvSpPr txBox="1">
            <a:spLocks/>
          </p:cNvSpPr>
          <p:nvPr/>
        </p:nvSpPr>
        <p:spPr bwMode="auto">
          <a:xfrm>
            <a:off x="353108" y="1418595"/>
            <a:ext cx="1137726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None/>
            </a:pPr>
            <a:r>
              <a:rPr lang="es-CO" altLang="es-CO" sz="2000" b="1" dirty="0">
                <a:solidFill>
                  <a:srgbClr val="002060"/>
                </a:solidFill>
              </a:rPr>
              <a:t>Duración:</a:t>
            </a:r>
            <a:r>
              <a:rPr lang="es-CO" altLang="es-CO" sz="2000" b="1" dirty="0">
                <a:solidFill>
                  <a:srgbClr val="000000"/>
                </a:solidFill>
              </a:rPr>
              <a:t> </a:t>
            </a:r>
          </a:p>
          <a:p>
            <a:pPr algn="just" eaLnBrk="1" hangingPunct="1">
              <a:buNone/>
            </a:pPr>
            <a:r>
              <a:rPr lang="es-CO" altLang="es-CO" sz="2000" dirty="0">
                <a:solidFill>
                  <a:srgbClr val="000000"/>
                </a:solidFill>
              </a:rPr>
              <a:t>9 semestres</a:t>
            </a:r>
          </a:p>
          <a:p>
            <a:pPr algn="just" eaLnBrk="1" hangingPunct="1">
              <a:buNone/>
            </a:pPr>
            <a:endParaRPr lang="es-CO" altLang="es-CO" sz="20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s-CO" altLang="es-CO" sz="2000" b="1" dirty="0">
                <a:solidFill>
                  <a:srgbClr val="002060"/>
                </a:solidFill>
              </a:rPr>
              <a:t>Título que otorga</a:t>
            </a:r>
            <a:r>
              <a:rPr lang="es-CO" altLang="es-CO" sz="2000" dirty="0">
                <a:solidFill>
                  <a:srgbClr val="002060"/>
                </a:solidFill>
              </a:rPr>
              <a:t>: </a:t>
            </a:r>
          </a:p>
          <a:p>
            <a:pPr algn="just" eaLnBrk="1" hangingPunct="1">
              <a:buNone/>
            </a:pPr>
            <a:r>
              <a:rPr lang="es-CO" altLang="es-CO" sz="2000" dirty="0">
                <a:solidFill>
                  <a:srgbClr val="000000"/>
                </a:solidFill>
              </a:rPr>
              <a:t>Filósofo</a:t>
            </a:r>
          </a:p>
          <a:p>
            <a:pPr algn="just" eaLnBrk="1" hangingPunct="1">
              <a:buNone/>
            </a:pPr>
            <a:endParaRPr lang="es-CO" altLang="es-CO" sz="20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s-CO" altLang="es-CO" sz="2000" b="1" dirty="0">
                <a:solidFill>
                  <a:srgbClr val="002060"/>
                </a:solidFill>
              </a:rPr>
              <a:t>Código SNIES:</a:t>
            </a:r>
          </a:p>
          <a:p>
            <a:pPr algn="just" eaLnBrk="1" hangingPunct="1">
              <a:buNone/>
            </a:pPr>
            <a:r>
              <a:rPr lang="es-CO" sz="2000" dirty="0"/>
              <a:t>90806</a:t>
            </a:r>
            <a:r>
              <a:rPr lang="es-CO" altLang="es-CO" sz="20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buNone/>
            </a:pPr>
            <a:endParaRPr lang="es-CO" altLang="es-CO" sz="20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s-CO" altLang="es-CO" sz="2000" b="1" dirty="0">
                <a:solidFill>
                  <a:srgbClr val="002060"/>
                </a:solidFill>
              </a:rPr>
              <a:t>Registro Calificado: </a:t>
            </a:r>
          </a:p>
          <a:p>
            <a:pPr algn="just" eaLnBrk="1" hangingPunct="1">
              <a:buNone/>
            </a:pPr>
            <a:r>
              <a:rPr lang="es-CO" altLang="es-CO" sz="2000" dirty="0">
                <a:solidFill>
                  <a:srgbClr val="000000"/>
                </a:solidFill>
              </a:rPr>
              <a:t>Registro Calificado según Resolución No. </a:t>
            </a:r>
            <a:r>
              <a:rPr lang="es-CO" sz="2000" dirty="0"/>
              <a:t> 7920 del 9 de septiembre de 2010. Vigencia 7 años</a:t>
            </a:r>
            <a:r>
              <a:rPr lang="es-CO" sz="1600" dirty="0"/>
              <a:t>.</a:t>
            </a:r>
          </a:p>
          <a:p>
            <a:pPr algn="just" eaLnBrk="1" hangingPunct="1">
              <a:buNone/>
            </a:pPr>
            <a:endParaRPr lang="es-CO" altLang="es-CO" sz="1600" dirty="0">
              <a:solidFill>
                <a:srgbClr val="000000"/>
              </a:solidFill>
            </a:endParaRP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119336" y="6182898"/>
            <a:ext cx="81797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Fuente: </a:t>
            </a:r>
            <a:r>
              <a:rPr lang="es-CO" altLang="es-CO" sz="1100" dirty="0">
                <a:hlinkClick r:id="rId3"/>
              </a:rPr>
              <a:t>https://www.unisabana.edu.co/programas/carreras/facultad-de-filosofia-y-ciencias-humanas/filosofia/</a:t>
            </a:r>
            <a:endParaRPr lang="es-CO" altLang="es-CO" sz="1100" dirty="0"/>
          </a:p>
          <a:p>
            <a:pPr>
              <a:spcBef>
                <a:spcPct val="0"/>
              </a:spcBef>
              <a:buFontTx/>
              <a:buNone/>
            </a:pPr>
            <a:endParaRPr lang="es-CO" altLang="es-CO" sz="1100" dirty="0"/>
          </a:p>
        </p:txBody>
      </p:sp>
      <p:grpSp>
        <p:nvGrpSpPr>
          <p:cNvPr id="7" name="Grupo 6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207129" y="169099"/>
              <a:ext cx="8514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CARACTERÍSTICAS</a:t>
              </a:r>
              <a:r>
                <a:rPr kumimoji="0" lang="es-CO" sz="3200" b="1" i="0" u="none" strike="noStrike" kern="1200" cap="none" spc="0" normalizeH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DEL PROGRAMA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4/61</a:t>
            </a:r>
          </a:p>
        </p:txBody>
      </p:sp>
    </p:spTree>
    <p:extLst>
      <p:ext uri="{BB962C8B-B14F-4D97-AF65-F5344CB8AC3E}">
        <p14:creationId xmlns:p14="http://schemas.microsoft.com/office/powerpoint/2010/main" val="291479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851DB0-C6AD-0D4D-92D9-7BEFE405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"/>
            <a:ext cx="12192000" cy="1200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9C9B95-C2DB-7A45-AD8A-55EB2469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46" y="1201074"/>
            <a:ext cx="12238181" cy="50992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97DFFB-D07E-AB4D-B783-5248149FF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48" y="6440332"/>
            <a:ext cx="12212095" cy="4187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6BD0FB4-7B26-664B-8D92-585B7EF84084}"/>
              </a:ext>
            </a:extLst>
          </p:cNvPr>
          <p:cNvSpPr/>
          <p:nvPr/>
        </p:nvSpPr>
        <p:spPr>
          <a:xfrm>
            <a:off x="-30145" y="4398066"/>
            <a:ext cx="4119825" cy="1537397"/>
          </a:xfrm>
          <a:prstGeom prst="rect">
            <a:avLst/>
          </a:prstGeom>
          <a:solidFill>
            <a:srgbClr val="031F42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DFA6D4-5809-1D40-B911-54173F5939E4}"/>
              </a:ext>
            </a:extLst>
          </p:cNvPr>
          <p:cNvSpPr txBox="1"/>
          <p:nvPr/>
        </p:nvSpPr>
        <p:spPr>
          <a:xfrm>
            <a:off x="401932" y="4447487"/>
            <a:ext cx="3141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ANÁLISIS DE LA COMPETENCIA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F07C40-499A-254E-83AA-7FEAE7103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" y="6364927"/>
            <a:ext cx="12192000" cy="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86356"/>
              </p:ext>
            </p:extLst>
          </p:nvPr>
        </p:nvGraphicFramePr>
        <p:xfrm>
          <a:off x="191345" y="1239318"/>
          <a:ext cx="11881319" cy="4789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1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98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  <a:p>
                      <a:pPr algn="ctr"/>
                      <a:r>
                        <a:rPr lang="es-CO" sz="1400" dirty="0"/>
                        <a:t>Universidad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  <a:p>
                      <a:pPr algn="ctr"/>
                      <a:r>
                        <a:rPr lang="es-CO" sz="1400" dirty="0"/>
                        <a:t>Duración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  <a:p>
                      <a:pPr algn="ctr"/>
                      <a:r>
                        <a:rPr lang="es-CO" sz="1400" dirty="0"/>
                        <a:t>Valor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  <a:p>
                      <a:pPr algn="ctr"/>
                      <a:r>
                        <a:rPr lang="es-CO" sz="1400" dirty="0"/>
                        <a:t>Acreditación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  <a:p>
                      <a:pPr algn="ctr"/>
                      <a:r>
                        <a:rPr lang="es-CO" sz="1400" dirty="0"/>
                        <a:t>Enfoque 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Requisitos Admisión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  <a:p>
                      <a:pPr algn="ctr"/>
                      <a:r>
                        <a:rPr lang="es-CO" sz="1400" dirty="0"/>
                        <a:t>ICFES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Resultado</a:t>
                      </a:r>
                      <a:r>
                        <a:rPr lang="es-CO" sz="1400" baseline="0" dirty="0"/>
                        <a:t> de Admisión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Tiempo de respuesta</a:t>
                      </a:r>
                      <a:endParaRPr lang="es-CO" sz="1400" b="1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1435" marR="91435" marT="45717" marB="45717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Universidad de La Sabana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9 Semestres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$ 6’550.000</a:t>
                      </a:r>
                      <a:endParaRPr lang="es-CO" sz="1200" b="0" i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Sin Acreditación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baseline="0" dirty="0">
                          <a:effectLst/>
                        </a:rPr>
                        <a:t>Enfoque metafísico</a:t>
                      </a:r>
                      <a:endParaRPr lang="es-CO" sz="1200" b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Entrevista</a:t>
                      </a:r>
                      <a:r>
                        <a:rPr lang="es-CO" sz="1200" baseline="0" dirty="0"/>
                        <a:t>, </a:t>
                      </a:r>
                      <a:r>
                        <a:rPr lang="es-CO" sz="1200" baseline="0" dirty="0" err="1"/>
                        <a:t>Icfes</a:t>
                      </a:r>
                      <a:r>
                        <a:rPr lang="es-CO" sz="1200" baseline="0" dirty="0"/>
                        <a:t>, Ensayo, Autobiografía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Puntaje Global: 270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baseline="0" dirty="0"/>
                        <a:t>Vía telefónica Correo</a:t>
                      </a:r>
                      <a:endParaRPr lang="es-CO" sz="1200" b="0" baseline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Mismo día de entrevista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Pontificia</a:t>
                      </a:r>
                      <a:r>
                        <a:rPr lang="es-CO" sz="1200" baseline="0" dirty="0"/>
                        <a:t> Universidad Javeriana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9 </a:t>
                      </a:r>
                      <a:r>
                        <a:rPr lang="es-CO" sz="1200" baseline="0" dirty="0"/>
                        <a:t> Semestres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$6’725.250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Acreditación</a:t>
                      </a:r>
                      <a:r>
                        <a:rPr lang="es-CO" sz="1200" baseline="0" dirty="0"/>
                        <a:t> de Alta Calidad: 6 años (2016)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Enfoque investigativo y </a:t>
                      </a:r>
                      <a:r>
                        <a:rPr lang="es-CO" sz="1200" baseline="0" dirty="0"/>
                        <a:t> por autores </a:t>
                      </a:r>
                      <a:endParaRPr lang="es-CO" sz="1200" b="0" baseline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 err="1"/>
                        <a:t>Icfes</a:t>
                      </a:r>
                      <a:r>
                        <a:rPr lang="es-CO" sz="1200" dirty="0"/>
                        <a:t>,</a:t>
                      </a:r>
                      <a:r>
                        <a:rPr lang="es-CO" sz="1200" baseline="0" dirty="0"/>
                        <a:t> e</a:t>
                      </a:r>
                      <a:r>
                        <a:rPr lang="es-CO" sz="1200" dirty="0"/>
                        <a:t>ntrevista</a:t>
                      </a:r>
                      <a:r>
                        <a:rPr lang="es-CO" sz="1200" baseline="0" dirty="0"/>
                        <a:t>, prueba escrita.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Mejores puntajes</a:t>
                      </a:r>
                      <a:r>
                        <a:rPr lang="es-CO" sz="1200" baseline="0" dirty="0"/>
                        <a:t> globales por cupo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Correo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Fecha</a:t>
                      </a:r>
                      <a:r>
                        <a:rPr lang="es-CO" sz="1200" baseline="0" dirty="0"/>
                        <a:t> específica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206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Universidad</a:t>
                      </a:r>
                      <a:r>
                        <a:rPr lang="es-CO" sz="1200" baseline="0" dirty="0"/>
                        <a:t> de Los Andes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8 semestres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$18’013.000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Acreditación</a:t>
                      </a:r>
                      <a:r>
                        <a:rPr lang="es-CO" sz="1200" baseline="0" dirty="0"/>
                        <a:t> de Alta Calidad.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Investigativo, por autores</a:t>
                      </a:r>
                      <a:r>
                        <a:rPr lang="es-CO" sz="1200" baseline="0" dirty="0"/>
                        <a:t> </a:t>
                      </a:r>
                      <a:r>
                        <a:rPr lang="es-CO" sz="1200" dirty="0"/>
                        <a:t>y currículo electivo</a:t>
                      </a:r>
                      <a:r>
                        <a:rPr lang="es-CO" sz="1200" baseline="0" dirty="0"/>
                        <a:t>.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Icfes</a:t>
                      </a:r>
                    </a:p>
                    <a:p>
                      <a:pPr marL="0" indent="0" algn="ctr">
                        <a:buFont typeface="Wingdings" pitchFamily="2" charset="2"/>
                        <a:buNone/>
                      </a:pP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Depende</a:t>
                      </a:r>
                      <a:r>
                        <a:rPr lang="es-CO" sz="1200" baseline="0" dirty="0"/>
                        <a:t>  de la cantidad de cupos.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Internet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Fecha específica por internet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96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Universidad</a:t>
                      </a:r>
                      <a:r>
                        <a:rPr lang="es-CO" sz="1200" baseline="0" dirty="0"/>
                        <a:t> del Rosario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8 semestres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$6’893.250</a:t>
                      </a:r>
                    </a:p>
                    <a:p>
                      <a:pPr algn="ctr"/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Acreditación</a:t>
                      </a:r>
                      <a:r>
                        <a:rPr lang="es-CO" sz="1200" baseline="0" dirty="0"/>
                        <a:t> de Alta Calidad: 8 años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Antropología </a:t>
                      </a:r>
                    </a:p>
                    <a:p>
                      <a:pPr algn="ctr"/>
                      <a:r>
                        <a:rPr lang="es-CO" sz="1200" dirty="0"/>
                        <a:t>Sociología </a:t>
                      </a:r>
                    </a:p>
                    <a:p>
                      <a:pPr algn="ctr"/>
                      <a:r>
                        <a:rPr lang="es-CO" sz="1200" dirty="0"/>
                        <a:t>Investigación</a:t>
                      </a:r>
                      <a:endParaRPr lang="es-CO" sz="120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 err="1"/>
                        <a:t>Icfes</a:t>
                      </a:r>
                      <a:r>
                        <a:rPr lang="es-CO" sz="1200" dirty="0"/>
                        <a:t> </a:t>
                      </a:r>
                      <a:r>
                        <a:rPr lang="es-CO" sz="1200" baseline="0" dirty="0"/>
                        <a:t> Entrevista </a:t>
                      </a:r>
                    </a:p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baseline="0" dirty="0"/>
                        <a:t> o Prueba de admisión temprana NOVA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Depende</a:t>
                      </a:r>
                      <a:r>
                        <a:rPr lang="es-CO" sz="1200" baseline="0" dirty="0"/>
                        <a:t> de la cantidad de cupos</a:t>
                      </a:r>
                      <a:endParaRPr lang="es-CO" sz="1200" dirty="0"/>
                    </a:p>
                    <a:p>
                      <a:pPr algn="ctr"/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Internet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Fecha específica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405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Universidad Sergio Arboleda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8 semestres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$3’990.000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Acreditación</a:t>
                      </a:r>
                      <a:r>
                        <a:rPr lang="es-CO" sz="1200" baseline="0" dirty="0"/>
                        <a:t> de Alta Calidad.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Investigación, seminario por autores y</a:t>
                      </a:r>
                      <a:r>
                        <a:rPr lang="es-CO" sz="1200" baseline="0" dirty="0"/>
                        <a:t> humanidades (arte, historia, cultura)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Entrevista </a:t>
                      </a:r>
                    </a:p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Icfes 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Mínimo</a:t>
                      </a:r>
                      <a:r>
                        <a:rPr lang="es-CO" sz="1200" baseline="0" dirty="0"/>
                        <a:t> 50 puntos por área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Mismo</a:t>
                      </a:r>
                      <a:r>
                        <a:rPr lang="es-CO" sz="1200" baseline="0" dirty="0"/>
                        <a:t> día de entrevista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s-CO" sz="1200" dirty="0"/>
                        <a:t>Mismo</a:t>
                      </a:r>
                      <a:r>
                        <a:rPr lang="es-CO" sz="1200" baseline="0" dirty="0"/>
                        <a:t> día de entrevista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 marL="91435" marR="91435" marT="45717" marB="4571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36/56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1620838" y="188913"/>
            <a:ext cx="8894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32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PROCEDENCIA ESTUDIANTES SER PILO PAGA 2018-1</a:t>
            </a:r>
            <a:endParaRPr lang="es-CO" altLang="es-CO" sz="2400" b="1" dirty="0">
              <a:solidFill>
                <a:srgbClr val="002060"/>
              </a:solidFill>
              <a:latin typeface="Calibri" panose="020F0502020204030204" pitchFamily="34" charset="0"/>
              <a:ea typeface="LilyUPC"/>
              <a:cs typeface="LilyUPC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-20095" y="-18455"/>
            <a:ext cx="12212095" cy="6855251"/>
            <a:chOff x="-10048" y="3781"/>
            <a:chExt cx="12212095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BFFDED-9AC9-D142-88ED-B7A5F3D0787E}"/>
              </a:ext>
            </a:extLst>
          </p:cNvPr>
          <p:cNvSpPr txBox="1"/>
          <p:nvPr/>
        </p:nvSpPr>
        <p:spPr>
          <a:xfrm>
            <a:off x="479376" y="206156"/>
            <a:ext cx="9689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200" b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COMPETENCIA DIRECTA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41/61</a:t>
            </a:r>
          </a:p>
        </p:txBody>
      </p:sp>
    </p:spTree>
    <p:extLst>
      <p:ext uri="{BB962C8B-B14F-4D97-AF65-F5344CB8AC3E}">
        <p14:creationId xmlns:p14="http://schemas.microsoft.com/office/powerpoint/2010/main" val="2625674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1024498" y="86394"/>
            <a:ext cx="9524036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PRECIOS DE LA COMPETENCIA</a:t>
            </a: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0" y="6101132"/>
            <a:ext cx="60967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7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37/56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9" name="Grupo 8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PRECIOS DE LA </a:t>
              </a: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COMPETENCIA 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42/61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938804"/>
              </p:ext>
            </p:extLst>
          </p:nvPr>
        </p:nvGraphicFramePr>
        <p:xfrm>
          <a:off x="1703512" y="1252438"/>
          <a:ext cx="8352928" cy="492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49708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10680" y="6205641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1055440" y="45974"/>
            <a:ext cx="9524036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PRECIOS DE LA COMPETENCIA</a:t>
            </a:r>
          </a:p>
        </p:txBody>
      </p:sp>
      <p:sp>
        <p:nvSpPr>
          <p:cNvPr id="7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38/56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10" name="Grupo 9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PRECIOS DE LA </a:t>
              </a: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COMPETENCIA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43/61</a:t>
            </a: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350962"/>
              </p:ext>
            </p:extLst>
          </p:nvPr>
        </p:nvGraphicFramePr>
        <p:xfrm>
          <a:off x="1451484" y="1351259"/>
          <a:ext cx="8731948" cy="4791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212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02696" y="1654447"/>
            <a:ext cx="2808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defRPr>
            </a:lvl1pPr>
          </a:lstStyle>
          <a:p>
            <a:r>
              <a:rPr lang="es-CO" dirty="0"/>
              <a:t>2019– 1</a:t>
            </a:r>
          </a:p>
          <a:p>
            <a:endParaRPr lang="es-CO" dirty="0"/>
          </a:p>
        </p:txBody>
      </p:sp>
      <p:sp>
        <p:nvSpPr>
          <p:cNvPr id="8" name="CuadroTexto 7"/>
          <p:cNvSpPr txBox="1">
            <a:spLocks noChangeArrowheads="1"/>
          </p:cNvSpPr>
          <p:nvPr/>
        </p:nvSpPr>
        <p:spPr bwMode="auto">
          <a:xfrm>
            <a:off x="139353" y="6141002"/>
            <a:ext cx="5184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000" dirty="0"/>
              <a:t>Fuente: Investigación de Mercados, Dirección  de Admisiones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839416" y="259999"/>
            <a:ext cx="10134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MATRICULADOS UNIVERSIDAD DE LA SABANA VS. COMPETENCIA</a:t>
            </a:r>
          </a:p>
        </p:txBody>
      </p:sp>
      <p:sp>
        <p:nvSpPr>
          <p:cNvPr id="10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39/56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12" name="Grupo 11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-18455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MATRICULADOS UNIVERSIDAD DE LA SABANA VS. </a:t>
              </a:r>
              <a:r>
                <a:rPr lang="es-CO" sz="3200" b="1" noProof="0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COMPETENCIA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44/61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23810"/>
              </p:ext>
            </p:extLst>
          </p:nvPr>
        </p:nvGraphicFramePr>
        <p:xfrm>
          <a:off x="2063552" y="2548810"/>
          <a:ext cx="825526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Javeriana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Sabana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Andes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Sabana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Nacional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Sabana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Filosofía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CO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s-CO" sz="2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s-CO" sz="2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s-CO" sz="2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8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190709" y="6105807"/>
            <a:ext cx="5113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2207568" y="0"/>
            <a:ext cx="81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defRPr>
            </a:lvl1pPr>
          </a:lstStyle>
          <a:p>
            <a:r>
              <a:rPr lang="es-CO" sz="2800" dirty="0"/>
              <a:t>MATRICULADOS PERÍODOS 1</a:t>
            </a:r>
          </a:p>
        </p:txBody>
      </p:sp>
      <p:sp>
        <p:nvSpPr>
          <p:cNvPr id="7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40/56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9" name="Grupo 8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MATRICULADOS PERÍODOS 1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45/61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402168"/>
              </p:ext>
            </p:extLst>
          </p:nvPr>
        </p:nvGraphicFramePr>
        <p:xfrm>
          <a:off x="730511" y="1243441"/>
          <a:ext cx="11054505" cy="4664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78064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/>
          <p:cNvSpPr txBox="1">
            <a:spLocks noChangeArrowheads="1"/>
          </p:cNvSpPr>
          <p:nvPr/>
        </p:nvSpPr>
        <p:spPr bwMode="auto">
          <a:xfrm>
            <a:off x="-29967" y="6141097"/>
            <a:ext cx="5113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2172072" y="24859"/>
            <a:ext cx="81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defRPr>
            </a:lvl1pPr>
          </a:lstStyle>
          <a:p>
            <a:r>
              <a:rPr lang="es-CO" sz="2800" dirty="0"/>
              <a:t>MATRICULADOS PERÍODOS 2</a:t>
            </a:r>
          </a:p>
        </p:txBody>
      </p:sp>
      <p:sp>
        <p:nvSpPr>
          <p:cNvPr id="7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41/56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10" name="Grupo 9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MATRICULADOS PERÍODO 2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46/61</a:t>
            </a: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124735"/>
              </p:ext>
            </p:extLst>
          </p:nvPr>
        </p:nvGraphicFramePr>
        <p:xfrm>
          <a:off x="1271464" y="1406306"/>
          <a:ext cx="9793088" cy="462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321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1938958" y="0"/>
            <a:ext cx="81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ANÁLISIS PRUEBA SABER PRO – COMPETENCIA </a:t>
            </a:r>
            <a:endParaRPr lang="es-CO" sz="2800" b="1" dirty="0">
              <a:solidFill>
                <a:srgbClr val="002060"/>
              </a:solidFill>
              <a:latin typeface="Calibri" panose="020F0502020204030204" pitchFamily="34" charset="0"/>
              <a:cs typeface="LilyUPC" pitchFamily="34" charset="-34"/>
            </a:endParaRPr>
          </a:p>
        </p:txBody>
      </p:sp>
      <p:sp>
        <p:nvSpPr>
          <p:cNvPr id="9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43/56</a:t>
            </a:r>
          </a:p>
        </p:txBody>
      </p:sp>
      <p:sp>
        <p:nvSpPr>
          <p:cNvPr id="6" name="CuadroTexto 7"/>
          <p:cNvSpPr txBox="1">
            <a:spLocks noChangeArrowheads="1"/>
          </p:cNvSpPr>
          <p:nvPr/>
        </p:nvSpPr>
        <p:spPr bwMode="auto">
          <a:xfrm>
            <a:off x="0" y="6097860"/>
            <a:ext cx="5113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20095" y="-27384"/>
            <a:ext cx="12212095" cy="6864180"/>
            <a:chOff x="-20095" y="-27384"/>
            <a:chExt cx="12212095" cy="6864180"/>
          </a:xfrm>
        </p:grpSpPr>
        <p:grpSp>
          <p:nvGrpSpPr>
            <p:cNvPr id="11" name="Grupo 10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38944" y="-27384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PRUEBA SABER PRO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COMPETENCIA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58856"/>
              </p:ext>
            </p:extLst>
          </p:nvPr>
        </p:nvGraphicFramePr>
        <p:xfrm>
          <a:off x="174762" y="1973005"/>
          <a:ext cx="4121038" cy="242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Ranking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Universidad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Estudiantes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Universidad de La Sabana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Universidad del Rosario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12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Pontificia Universidad Javeriana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20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Universidad del Bosque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Universidad Nacional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40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</a:rPr>
                        <a:t>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Universidad del Valle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Universidad Libre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Universidad Sergio Arboleda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Universidad de Los Andes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10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Universidad de Antioquia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</a:rPr>
                        <a:t>21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818711"/>
              </p:ext>
            </p:extLst>
          </p:nvPr>
        </p:nvGraphicFramePr>
        <p:xfrm>
          <a:off x="4501296" y="1593953"/>
          <a:ext cx="7680657" cy="3771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47/61</a:t>
            </a:r>
          </a:p>
        </p:txBody>
      </p:sp>
    </p:spTree>
    <p:extLst>
      <p:ext uri="{BB962C8B-B14F-4D97-AF65-F5344CB8AC3E}">
        <p14:creationId xmlns:p14="http://schemas.microsoft.com/office/powerpoint/2010/main" val="2371056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1938958" y="0"/>
            <a:ext cx="81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ANÁLISIS PRUEBA SABER PRO -  RANKING </a:t>
            </a:r>
            <a:endParaRPr lang="es-CO" sz="2800" b="1" dirty="0">
              <a:solidFill>
                <a:srgbClr val="002060"/>
              </a:solidFill>
              <a:latin typeface="Calibri" panose="020F0502020204030204" pitchFamily="34" charset="0"/>
              <a:cs typeface="LilyUPC" pitchFamily="34" charset="-34"/>
            </a:endParaRPr>
          </a:p>
        </p:txBody>
      </p:sp>
      <p:sp>
        <p:nvSpPr>
          <p:cNvPr id="9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44/56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20843" y="6217850"/>
            <a:ext cx="5113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Investigación de Mercados, Dirección  de Admisiones 	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7" name="Grupo 6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bg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PRUEBA SABER PRO RANKING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05323"/>
              </p:ext>
            </p:extLst>
          </p:nvPr>
        </p:nvGraphicFramePr>
        <p:xfrm>
          <a:off x="2722652" y="1327843"/>
          <a:ext cx="7029360" cy="451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Ranking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Universidad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Estudiantes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Promedio global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1" u="none" strike="noStrike" dirty="0">
                          <a:effectLst/>
                        </a:rPr>
                        <a:t>Universidad de La Sabana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11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u="none" strike="noStrike" dirty="0">
                          <a:effectLst/>
                        </a:rPr>
                        <a:t>196,5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del Rosario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188,5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8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Pontificia Universidad Javeriana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186,7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4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del Bosque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183,3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Nacional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40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179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6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del Valle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177,4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41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7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Libre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8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175,9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8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Sergio Arboleda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8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173,1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 Los Andes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169,8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 Antioquia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165,3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08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Pontificia Bolivariana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15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163,2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419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UIS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34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152,3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 Cartagena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29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147,4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87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>
                          <a:effectLst/>
                        </a:rPr>
                        <a:t>Universidad del Cauca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139,3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48/61</a:t>
            </a:r>
          </a:p>
        </p:txBody>
      </p:sp>
    </p:spTree>
    <p:extLst>
      <p:ext uri="{BB962C8B-B14F-4D97-AF65-F5344CB8AC3E}">
        <p14:creationId xmlns:p14="http://schemas.microsoft.com/office/powerpoint/2010/main" val="250258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1938958" y="0"/>
            <a:ext cx="81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DOFA ESTRATÉGICO</a:t>
            </a:r>
            <a:endParaRPr lang="es-CO" sz="2800" b="1" dirty="0">
              <a:solidFill>
                <a:srgbClr val="002060"/>
              </a:solidFill>
              <a:latin typeface="Calibri" panose="020F0502020204030204" pitchFamily="34" charset="0"/>
              <a:cs typeface="LilyUPC" pitchFamily="34" charset="-34"/>
            </a:endParaRPr>
          </a:p>
        </p:txBody>
      </p:sp>
      <p:sp>
        <p:nvSpPr>
          <p:cNvPr id="9" name="Marcador de número de diapositiva 1"/>
          <p:cNvSpPr txBox="1">
            <a:spLocks/>
          </p:cNvSpPr>
          <p:nvPr/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es-CO" sz="1400" dirty="0"/>
              <a:t>42/56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11" name="Grupo 10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DOFA ESTRATÉGICO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59909"/>
              </p:ext>
            </p:extLst>
          </p:nvPr>
        </p:nvGraphicFramePr>
        <p:xfrm>
          <a:off x="479376" y="1200150"/>
          <a:ext cx="1120136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4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Debilidades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Oportunidades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Fortalezas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Amenazas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Poca trayectoria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No cuenta con acreditación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Poca visibilidad de los campos de acción de los filósofos de La Sabana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Convenios internacionales, principalmente Doble Titulación</a:t>
                      </a:r>
                    </a:p>
                    <a:p>
                      <a:pPr algn="l"/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Visibilidad del componente internacional con el que cuenta el programa: movilidad y prácticas internacionales.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Visibilizar el rol del filósofo en las organizaciones.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Visibilidad de graduados.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itchFamily="34" charset="0"/>
                        </a:rPr>
                        <a:t>El programa ha adquirido visibilidad en colegios de alto nivel.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baseline="0" dirty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Enseñanza de Griego  y Latín.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="0" baseline="0" dirty="0">
                          <a:latin typeface="+mn-lt"/>
                          <a:cs typeface="Calibri" pitchFamily="34" charset="0"/>
                        </a:rPr>
                        <a:t>Práctica profesional empresarial obligatoria.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="0" baseline="0" dirty="0">
                          <a:latin typeface="+mn-lt"/>
                          <a:cs typeface="Calibri" pitchFamily="34" charset="0"/>
                        </a:rPr>
                        <a:t>Doble Programa.</a:t>
                      </a:r>
                      <a:endParaRPr lang="es-ES" sz="1600" baseline="0" dirty="0">
                        <a:latin typeface="+mn-lt"/>
                        <a:cs typeface="Calibri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Formación en segunda lengua moderna.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itchFamily="34" charset="0"/>
                        </a:rPr>
                        <a:t>90% de los profesores poseen título de Doctor.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itchFamily="34" charset="0"/>
                        </a:rPr>
                        <a:t>Profesores  visitantes de reconocimiento internacional.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itchFamily="34" charset="0"/>
                        </a:rPr>
                        <a:t>Seminario de avances de investigación del departamento de Filosofía.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aseline="0" dirty="0">
                          <a:latin typeface="+mn-lt"/>
                          <a:cs typeface="Calibri" pitchFamily="34" charset="0"/>
                        </a:rPr>
                        <a:t>El costo de la matrícula, es superior a la competencia.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itchFamily="34" charset="0"/>
                        </a:rPr>
                        <a:t>Los alumnos prefieren Filosofía como segunda opción de carrera.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itchFamily="34" charset="0"/>
                        </a:rPr>
                        <a:t>Otras universidades tienen mayor tradición, reconocimiento, posibilidad de doble programa desde primer semestre, menor precio y convenios de doble titulación (Universidad Javeriana).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itchFamily="34" charset="0"/>
                        </a:rPr>
                        <a:t>Percepción de poca empleabilidad del graduado.</a:t>
                      </a:r>
                    </a:p>
                    <a:p>
                      <a:pPr algn="l"/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49/61</a:t>
            </a:r>
          </a:p>
        </p:txBody>
      </p:sp>
    </p:spTree>
    <p:extLst>
      <p:ext uri="{BB962C8B-B14F-4D97-AF65-F5344CB8AC3E}">
        <p14:creationId xmlns:p14="http://schemas.microsoft.com/office/powerpoint/2010/main" val="24143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775520" y="202812"/>
            <a:ext cx="8100392" cy="535531"/>
          </a:xfrm>
          <a:noFill/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s-CO" sz="32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OBJETIVO DE LA CARRERA</a:t>
            </a:r>
          </a:p>
        </p:txBody>
      </p:sp>
      <p:sp>
        <p:nvSpPr>
          <p:cNvPr id="6" name="CuadroTexto 8"/>
          <p:cNvSpPr txBox="1">
            <a:spLocks noChangeArrowheads="1"/>
          </p:cNvSpPr>
          <p:nvPr/>
        </p:nvSpPr>
        <p:spPr bwMode="auto">
          <a:xfrm>
            <a:off x="92863" y="6175680"/>
            <a:ext cx="774065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200" dirty="0"/>
              <a:t>Fuente: </a:t>
            </a:r>
            <a:r>
              <a:rPr lang="es-CO" sz="1200" dirty="0">
                <a:hlinkClick r:id="rId3"/>
              </a:rPr>
              <a:t>https://www.unisabana.edu.co/filosofia/</a:t>
            </a:r>
            <a:endParaRPr lang="es-CO" altLang="es-CO" sz="1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63352" y="2025814"/>
            <a:ext cx="113955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El objetivo del programa de Filosofía de la Universidad de La Sabana, es brindar una educación universitaria de alta calidad, para formar filósofos integrales, críticos y abiertos a la trascendencia, capaces de humanizar el entorno, con su acción ética. 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El programa está estructurado en campos de formación y ejes curriculares que permiten integrar los contenidos con una importante flexibilidad curricular; proporcionándole, al estudiante, herramientas para que integre los saberes a los que tiene acceso de acuerdo a sus intereses personales. </a:t>
            </a:r>
          </a:p>
          <a:p>
            <a:pPr algn="just"/>
            <a:endParaRPr lang="es-CO" sz="1200" dirty="0"/>
          </a:p>
        </p:txBody>
      </p:sp>
      <p:grpSp>
        <p:nvGrpSpPr>
          <p:cNvPr id="8" name="Grupo 7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7001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OBJETIVO DEL PROGRAMA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5/61</a:t>
            </a:r>
          </a:p>
        </p:txBody>
      </p:sp>
    </p:spTree>
    <p:extLst>
      <p:ext uri="{BB962C8B-B14F-4D97-AF65-F5344CB8AC3E}">
        <p14:creationId xmlns:p14="http://schemas.microsoft.com/office/powerpoint/2010/main" val="388615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6" name="Grupo 5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RELEVANCIA PRÁCTICA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9A5F0902-45BA-7349-BD30-64FC1615D6F1}"/>
              </a:ext>
            </a:extLst>
          </p:cNvPr>
          <p:cNvSpPr txBox="1">
            <a:spLocks/>
          </p:cNvSpPr>
          <p:nvPr/>
        </p:nvSpPr>
        <p:spPr>
          <a:xfrm>
            <a:off x="223411" y="1099425"/>
            <a:ext cx="11705238" cy="5318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¿Cómo estamos impactando el mundo?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Tenemos </a:t>
            </a: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12 estudiantes graduados 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 la carrera de Filosofía.</a:t>
            </a:r>
            <a:b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El </a:t>
            </a: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100%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se encuentra vinculado laboralmente.</a:t>
            </a:r>
            <a:b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Los principales logros del programa son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b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Buenos puntajes en examen Saber Pro destacándose Lectura Crítica. </a:t>
            </a:r>
            <a:b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Estudiantes han representado a la Facultad en congresos nacionales e internacionales. </a:t>
            </a:r>
            <a:b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Estudiantes y graduados del programa han sido beneficiarios de becas nacionales e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internacionales para  continuar sus estudios: </a:t>
            </a:r>
            <a:r>
              <a:rPr lang="es-ES" sz="2000" b="1" dirty="0" err="1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Colfuturo</a:t>
            </a: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Nuestros principales proyectos son: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Congreso Juvenil de Filosofía.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Seminario de avances de investigación del departamento de Filosofía.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Relevancia de la </a:t>
            </a:r>
            <a:r>
              <a:rPr lang="es-ES" sz="2000" b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práctica profesional 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como laboratorio para ayudar en la construcción de la sociedad: Casa de la Mujer, Pacto Global, Colombia Crece, instituciones educativas como el Colegio </a:t>
            </a:r>
            <a:r>
              <a:rPr lang="es-ES" sz="2000" dirty="0" err="1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Fontan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Probono</a:t>
            </a:r>
            <a:r>
              <a:rPr lang="es-ES" sz="2000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entre otras. </a:t>
            </a:r>
            <a:br>
              <a:rPr lang="es-ES" sz="1800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CO" sz="1400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CO" sz="5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50/61</a:t>
            </a:r>
          </a:p>
        </p:txBody>
      </p:sp>
    </p:spTree>
    <p:extLst>
      <p:ext uri="{BB962C8B-B14F-4D97-AF65-F5344CB8AC3E}">
        <p14:creationId xmlns:p14="http://schemas.microsoft.com/office/powerpoint/2010/main" val="860106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 bwMode="auto">
          <a:xfrm>
            <a:off x="1827838" y="73684"/>
            <a:ext cx="81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 TRANSACCIÓN DE MERCADO</a:t>
            </a:r>
          </a:p>
        </p:txBody>
      </p:sp>
      <p:graphicFrame>
        <p:nvGraphicFramePr>
          <p:cNvPr id="7" name="21 Diagrama"/>
          <p:cNvGraphicFramePr/>
          <p:nvPr>
            <p:extLst>
              <p:ext uri="{D42A27DB-BD31-4B8C-83A1-F6EECF244321}">
                <p14:modId xmlns:p14="http://schemas.microsoft.com/office/powerpoint/2010/main" val="3388623996"/>
              </p:ext>
            </p:extLst>
          </p:nvPr>
        </p:nvGraphicFramePr>
        <p:xfrm>
          <a:off x="3564066" y="1733647"/>
          <a:ext cx="5760640" cy="4132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20 Rectángulo"/>
          <p:cNvSpPr/>
          <p:nvPr/>
        </p:nvSpPr>
        <p:spPr>
          <a:xfrm>
            <a:off x="479376" y="1276224"/>
            <a:ext cx="34273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Programa que permita explorar diversas ramas del saber.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Saber hacer a través de la práctica. 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Campo de acción amplio. 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Flexibilidad curricular.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Manejo de lenguas clásicas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Alto nivel de profesorado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Doble programa 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Cercanía al lugar de residencia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Becas y alternativas de financiación</a:t>
            </a:r>
          </a:p>
        </p:txBody>
      </p:sp>
      <p:sp>
        <p:nvSpPr>
          <p:cNvPr id="10" name="17 Rectángulo"/>
          <p:cNvSpPr/>
          <p:nvPr/>
        </p:nvSpPr>
        <p:spPr>
          <a:xfrm>
            <a:off x="8020018" y="1460698"/>
            <a:ext cx="3816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  <a:cs typeface="LilyUPC" pitchFamily="34" charset="-34"/>
              </a:rPr>
              <a:t>Estudiantes entre 17 y 18 años.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  <a:cs typeface="LilyUPC" pitchFamily="34" charset="-34"/>
              </a:rPr>
              <a:t>Fortalezas en pensamiento crítico, desarrollo y comprensión de textos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  <a:cs typeface="LilyUPC" pitchFamily="34" charset="-34"/>
              </a:rPr>
              <a:t>Alumnos de colegios de Bogotá y Colombia con puntaje global en el Saber 11 de 300 puntos. 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  <a:cs typeface="LilyUPC" pitchFamily="34" charset="-34"/>
              </a:rPr>
              <a:t>Colegios IB, Cambridge y ASPAEN. Colegios de la  zona de influencia de la Universidad</a:t>
            </a:r>
            <a:r>
              <a:rPr lang="es-ES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. </a:t>
            </a:r>
          </a:p>
        </p:txBody>
      </p:sp>
      <p:sp>
        <p:nvSpPr>
          <p:cNvPr id="11" name="19 Rectángulo"/>
          <p:cNvSpPr/>
          <p:nvPr/>
        </p:nvSpPr>
        <p:spPr>
          <a:xfrm>
            <a:off x="482395" y="3860025"/>
            <a:ext cx="443547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+mn-lt"/>
              <a:cs typeface="LilyUPC" pitchFamily="34" charset="-34"/>
              <a:sym typeface="Wingdings" pitchFamily="2" charset="2"/>
            </a:endParaRP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</a:rPr>
              <a:t>Estructura holística e histórica occidental del programa.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Perfil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 </a:t>
            </a: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ocupacional.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Electividad</a:t>
            </a:r>
            <a:endParaRPr lang="es-CO" sz="1600" dirty="0">
              <a:solidFill>
                <a:srgbClr val="000000"/>
              </a:solidFill>
              <a:latin typeface="+mn-lt"/>
              <a:cs typeface="LilyUPC" pitchFamily="34" charset="-34"/>
              <a:sym typeface="Wingdings" pitchFamily="2" charset="2"/>
            </a:endParaRP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Profesorado 90% con título de doctor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Enfoque organizacional e interdisciplinar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Formación en capacidades argumentativas, retóricas y pensamiento crítico. </a:t>
            </a:r>
          </a:p>
          <a:p>
            <a:pPr marL="285750" indent="-285750">
              <a:buClr>
                <a:srgbClr val="333399">
                  <a:lumMod val="75000"/>
                </a:srgbClr>
              </a:buClr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rgbClr val="000000"/>
                </a:solidFill>
                <a:latin typeface="+mn-lt"/>
                <a:cs typeface="LilyUPC" pitchFamily="34" charset="-34"/>
                <a:sym typeface="Wingdings" pitchFamily="2" charset="2"/>
              </a:rPr>
              <a:t>Opciones de beca.</a:t>
            </a:r>
          </a:p>
          <a:p>
            <a:pPr>
              <a:buClr>
                <a:srgbClr val="333399">
                  <a:lumMod val="75000"/>
                </a:srgbClr>
              </a:buClr>
            </a:pPr>
            <a:endParaRPr lang="es-CO" sz="1600" dirty="0">
              <a:solidFill>
                <a:srgbClr val="000000"/>
              </a:solidFill>
              <a:latin typeface="+mn-lt"/>
              <a:cs typeface="LilyUPC" pitchFamily="34" charset="-34"/>
              <a:sym typeface="Wingdings" pitchFamily="2" charset="2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12" name="Grupo 11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TRANSACCIÓN DE MERCADO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51/61</a:t>
            </a:r>
          </a:p>
        </p:txBody>
      </p:sp>
    </p:spTree>
    <p:extLst>
      <p:ext uri="{BB962C8B-B14F-4D97-AF65-F5344CB8AC3E}">
        <p14:creationId xmlns:p14="http://schemas.microsoft.com/office/powerpoint/2010/main" val="2568512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1 Título"/>
          <p:cNvSpPr txBox="1">
            <a:spLocks/>
          </p:cNvSpPr>
          <p:nvPr/>
        </p:nvSpPr>
        <p:spPr bwMode="auto">
          <a:xfrm>
            <a:off x="1697830" y="1142292"/>
            <a:ext cx="8101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OBJETIVO GENERAL</a:t>
            </a:r>
          </a:p>
        </p:txBody>
      </p:sp>
      <p:sp>
        <p:nvSpPr>
          <p:cNvPr id="100356" name="Rectangle 3"/>
          <p:cNvSpPr txBox="1">
            <a:spLocks noChangeArrowheads="1"/>
          </p:cNvSpPr>
          <p:nvPr/>
        </p:nvSpPr>
        <p:spPr bwMode="auto">
          <a:xfrm>
            <a:off x="1601320" y="1661754"/>
            <a:ext cx="85629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buNone/>
            </a:pPr>
            <a:r>
              <a:rPr lang="es-CO" sz="1400" dirty="0">
                <a:solidFill>
                  <a:srgbClr val="000000"/>
                </a:solidFill>
                <a:cs typeface="Calibri" pitchFamily="34" charset="0"/>
              </a:rPr>
              <a:t>Cumplir la meta de estudiantes matriculados estándar establecidos para el año 2020.</a:t>
            </a:r>
            <a:endParaRPr lang="es-CO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4571" y="2255838"/>
            <a:ext cx="1123324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s-MX" altLang="es-CO" sz="1600" dirty="0">
              <a:solidFill>
                <a:srgbClr val="000000"/>
              </a:solidFill>
              <a:ea typeface="LilyUPC"/>
              <a:cs typeface="LilyUPC"/>
            </a:endParaRPr>
          </a:p>
          <a:p>
            <a:pPr algn="just"/>
            <a:endParaRPr lang="es-MX" altLang="es-CO" sz="1600" dirty="0">
              <a:solidFill>
                <a:srgbClr val="000000"/>
              </a:solidFill>
              <a:ea typeface="LilyUPC"/>
              <a:cs typeface="LilyUPC"/>
            </a:endParaRPr>
          </a:p>
          <a:p>
            <a:pPr algn="just"/>
            <a:r>
              <a:rPr lang="es-MX" altLang="es-CO" sz="1600" dirty="0">
                <a:solidFill>
                  <a:srgbClr val="000000"/>
                </a:solidFill>
                <a:ea typeface="LilyUPC"/>
                <a:cs typeface="Arial" panose="020B0604020202020204" pitchFamily="34" charset="0"/>
              </a:rPr>
              <a:t>Aumentar el número de matriculados en el programa de Filosofía de tal forma que se cumplan las siguientes metas:</a:t>
            </a:r>
          </a:p>
          <a:p>
            <a:pPr algn="just"/>
            <a:endParaRPr lang="es-CO" altLang="es-CO" sz="1600" dirty="0">
              <a:solidFill>
                <a:srgbClr val="000000"/>
              </a:solidFill>
              <a:ea typeface="LilyUPC"/>
              <a:cs typeface="Arial" panose="020B0604020202020204" pitchFamily="34" charset="0"/>
            </a:endParaRPr>
          </a:p>
          <a:p>
            <a:pPr algn="just"/>
            <a:endParaRPr lang="es-CO" altLang="es-CO" sz="1600" dirty="0">
              <a:solidFill>
                <a:srgbClr val="000000"/>
              </a:solidFill>
              <a:ea typeface="LilyUPC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CO" altLang="es-CO" sz="1600" dirty="0">
              <a:cs typeface="Arial" panose="020B0604020202020204" pitchFamily="34" charset="0"/>
            </a:endParaRPr>
          </a:p>
          <a:p>
            <a:pPr algn="just"/>
            <a:r>
              <a:rPr lang="es-CO" altLang="es-CO" sz="1600" dirty="0">
                <a:cs typeface="Arial" panose="020B0604020202020204" pitchFamily="34" charset="0"/>
              </a:rPr>
              <a:t>Matricular 3 estudiantes provenientes de colegios en convenio IB y CIE.</a:t>
            </a:r>
          </a:p>
          <a:p>
            <a:pPr algn="just"/>
            <a:r>
              <a:rPr lang="es-CO" altLang="es-CO" sz="1600" dirty="0">
                <a:solidFill>
                  <a:srgbClr val="000000"/>
                </a:solidFill>
                <a:cs typeface="Arial" panose="020B0604020202020204" pitchFamily="34" charset="0"/>
              </a:rPr>
              <a:t>Lograr una absorción del 57% de estudiantes.</a:t>
            </a:r>
          </a:p>
          <a:p>
            <a:pPr algn="just"/>
            <a:r>
              <a:rPr lang="es-CO" altLang="es-CO" sz="1600" dirty="0">
                <a:solidFill>
                  <a:srgbClr val="000000"/>
                </a:solidFill>
                <a:cs typeface="Arial" panose="020B0604020202020204" pitchFamily="34" charset="0"/>
              </a:rPr>
              <a:t>Alcanzar el número de estudiantes del programa Ser Pilo Paga definido para la carrera p</a:t>
            </a:r>
            <a:r>
              <a:rPr lang="es-CO" altLang="es-CO" sz="1600" dirty="0">
                <a:solidFill>
                  <a:srgbClr val="000000"/>
                </a:solidFill>
              </a:rPr>
              <a:t>or parte de la Subcomisión de Mercadeo y Comunicación.</a:t>
            </a:r>
            <a:endParaRPr lang="es-CO" altLang="es-CO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1600" dirty="0">
                <a:cs typeface="Arial" panose="020B0604020202020204" pitchFamily="34" charset="0"/>
              </a:rPr>
              <a:t>Garantizar la matrícula 3 estudiantes nuevos nacionales e internacionales al año en el programa de Filosofía.</a:t>
            </a:r>
          </a:p>
          <a:p>
            <a:pPr algn="just"/>
            <a:r>
              <a:rPr lang="es-CO" sz="1600" dirty="0">
                <a:cs typeface="Arial" panose="020B0604020202020204" pitchFamily="34" charset="0"/>
              </a:rPr>
              <a:t>Lograr la articulación del Proceso PIAMI entre la Facultad y la Dirección de Admisiones.</a:t>
            </a:r>
          </a:p>
          <a:p>
            <a:pPr algn="just"/>
            <a:r>
              <a:rPr lang="es-CO" altLang="es-CO" sz="1600" dirty="0"/>
              <a:t>Garantizar la ejecución del plan de mercadeo del programa, teniendo en cuenta los factores Precio, Producto, Plaza, Promoción, Persona y PIAMI.</a:t>
            </a:r>
          </a:p>
          <a:p>
            <a:pPr algn="just"/>
            <a:endParaRPr lang="es-CO" sz="1400" dirty="0">
              <a:cs typeface="Arial" panose="020B0604020202020204" pitchFamily="34" charset="0"/>
            </a:endParaRPr>
          </a:p>
          <a:p>
            <a:pPr algn="just"/>
            <a:endParaRPr lang="es-CO" altLang="es-CO" sz="1400" dirty="0">
              <a:cs typeface="Arial" panose="020B0604020202020204" pitchFamily="34" charset="0"/>
            </a:endParaRPr>
          </a:p>
          <a:p>
            <a:pPr algn="just"/>
            <a:endParaRPr lang="es-CO" altLang="es-CO" sz="1400" dirty="0">
              <a:solidFill>
                <a:srgbClr val="000000"/>
              </a:solidFill>
              <a:latin typeface="Arial Narrow" panose="020B0606020202030204" pitchFamily="34" charset="0"/>
              <a:ea typeface="LilyUPC"/>
              <a:cs typeface="LilyUPC"/>
            </a:endParaRPr>
          </a:p>
          <a:p>
            <a:pPr>
              <a:buClr>
                <a:srgbClr val="008000"/>
              </a:buClr>
              <a:buFontTx/>
              <a:buNone/>
            </a:pPr>
            <a:endParaRPr lang="es-CO" altLang="es-CO" sz="2000" dirty="0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1697830" y="1989453"/>
            <a:ext cx="93667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>
              <a:spcBef>
                <a:spcPct val="20000"/>
              </a:spcBef>
              <a:defRPr/>
            </a:pPr>
            <a:endParaRPr lang="es-CO" sz="1600" dirty="0">
              <a:solidFill>
                <a:srgbClr val="000000"/>
              </a:solidFill>
              <a:ea typeface="+mn-ea"/>
              <a:cs typeface="LilyUPC" pitchFamily="34" charset="-34"/>
            </a:endParaRPr>
          </a:p>
          <a:p>
            <a:pPr eaLnBrk="1" hangingPunct="1">
              <a:defRPr/>
            </a:pPr>
            <a:r>
              <a:rPr lang="es-CO" sz="28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OBJETIVOS ESPECÍFICOS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14579"/>
              </p:ext>
            </p:extLst>
          </p:nvPr>
        </p:nvGraphicFramePr>
        <p:xfrm>
          <a:off x="3033367" y="3216932"/>
          <a:ext cx="6096000" cy="7413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</a:t>
                      </a:r>
                    </a:p>
                  </a:txBody>
                  <a:tcPr marT="45700" marB="4570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2020-1</a:t>
                      </a:r>
                    </a:p>
                  </a:txBody>
                  <a:tcPr marT="45700" marB="4570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2020-2</a:t>
                      </a:r>
                    </a:p>
                  </a:txBody>
                  <a:tcPr marT="45700" marB="4570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T="45700" marB="4570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Filosofía</a:t>
                      </a:r>
                      <a:endParaRPr lang="es-CO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CO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-24681" y="-210694"/>
            <a:ext cx="12212095" cy="6855251"/>
            <a:chOff x="-20095" y="-18455"/>
            <a:chExt cx="12212095" cy="6855251"/>
          </a:xfrm>
        </p:grpSpPr>
        <p:grpSp>
          <p:nvGrpSpPr>
            <p:cNvPr id="11" name="Grupo 10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206156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OBJETIVOS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52/61</a:t>
            </a:r>
          </a:p>
        </p:txBody>
      </p:sp>
    </p:spTree>
    <p:extLst>
      <p:ext uri="{BB962C8B-B14F-4D97-AF65-F5344CB8AC3E}">
        <p14:creationId xmlns:p14="http://schemas.microsoft.com/office/powerpoint/2010/main" val="229714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uadroTexto 7"/>
          <p:cNvSpPr txBox="1">
            <a:spLocks noChangeArrowheads="1"/>
          </p:cNvSpPr>
          <p:nvPr/>
        </p:nvSpPr>
        <p:spPr bwMode="auto">
          <a:xfrm>
            <a:off x="119336" y="6025304"/>
            <a:ext cx="26527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Fuente: Informe Investigación de Mercados.</a:t>
            </a:r>
          </a:p>
        </p:txBody>
      </p:sp>
      <p:sp>
        <p:nvSpPr>
          <p:cNvPr id="101379" name="1 Título"/>
          <p:cNvSpPr txBox="1">
            <a:spLocks/>
          </p:cNvSpPr>
          <p:nvPr/>
        </p:nvSpPr>
        <p:spPr bwMode="auto">
          <a:xfrm>
            <a:off x="1811341" y="233366"/>
            <a:ext cx="8605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HISTÓRICO PROCEDENCIA DE COLEGIOS PERÍODO 1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7" name="Grupo 6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0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HISTÓRICO PROCEDENCIA DE COLEGIOS 2016 - 2019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186"/>
              </p:ext>
            </p:extLst>
          </p:nvPr>
        </p:nvGraphicFramePr>
        <p:xfrm>
          <a:off x="3385652" y="1437217"/>
          <a:ext cx="5400600" cy="416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87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PERIODO 1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8" marR="6978" marT="6978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8" marR="6978" marT="697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18">
                <a:tc>
                  <a:txBody>
                    <a:bodyPr/>
                    <a:lstStyle/>
                    <a:p>
                      <a:pPr algn="ctr" rtl="0" fontAlgn="ctr"/>
                      <a:endParaRPr lang="es-CO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8" marR="6978" marT="697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COLEGIO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8" marR="6978" marT="6978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 </a:t>
                      </a:r>
                      <a:r>
                        <a:rPr lang="es-CO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8" marR="6978" marT="6978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 PEDAG NACIONAL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92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DEPARTAMENTAL NACIONALIZADO NUESTRA SEÑORA DEL CARMEN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GIMNASIO SAN MATEO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0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78" marR="6978" marT="6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SANTA MARIANA JESUS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470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CAFAM                                                                                           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COLEGIO PADRE MANYANET - SEDE PRINCIPAL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04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EMILIO SOTOMAYOR LUQUE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04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GIMNASIO CAMP LOS SAUCES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595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GIMN LOS PINARES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821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78" marR="6978" marT="69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COL. EUCARISTICO CAMPESTRE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78" marR="6978" marT="697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53/61</a:t>
            </a:r>
          </a:p>
        </p:txBody>
      </p:sp>
    </p:spTree>
    <p:extLst>
      <p:ext uri="{BB962C8B-B14F-4D97-AF65-F5344CB8AC3E}">
        <p14:creationId xmlns:p14="http://schemas.microsoft.com/office/powerpoint/2010/main" val="86676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uadroTexto 7"/>
          <p:cNvSpPr txBox="1">
            <a:spLocks noChangeArrowheads="1"/>
          </p:cNvSpPr>
          <p:nvPr/>
        </p:nvSpPr>
        <p:spPr bwMode="auto">
          <a:xfrm>
            <a:off x="27833" y="6174713"/>
            <a:ext cx="26527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Fuente: Informe Investigación de Mercados.</a:t>
            </a:r>
          </a:p>
        </p:txBody>
      </p:sp>
      <p:sp>
        <p:nvSpPr>
          <p:cNvPr id="101379" name="1 Título"/>
          <p:cNvSpPr txBox="1">
            <a:spLocks/>
          </p:cNvSpPr>
          <p:nvPr/>
        </p:nvSpPr>
        <p:spPr bwMode="auto">
          <a:xfrm>
            <a:off x="1811341" y="233366"/>
            <a:ext cx="8605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800" b="1" dirty="0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HISTÓRICO PROCEDENCIA DE COLEGIOS PERÍODO 2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7" name="Grupo 6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0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HISTÓRICO PROCEDENCIA DE COLEGIOS 2016 - 2019</a:t>
              </a:r>
            </a:p>
          </p:txBody>
        </p:sp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81662"/>
              </p:ext>
            </p:extLst>
          </p:nvPr>
        </p:nvGraphicFramePr>
        <p:xfrm>
          <a:off x="3215680" y="1700808"/>
          <a:ext cx="5400600" cy="401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7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PERIODO 2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O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ctr"/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COLEGIO</a:t>
                      </a:r>
                      <a:endParaRPr lang="es-CO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No. </a:t>
                      </a:r>
                      <a:r>
                        <a:rPr lang="es-CO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GIMN DE LOS CERROS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CELESTIN FREINET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LICEO DE LOS ANDES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COLEGIO TOMÁS ALBA EDISON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95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I.E.M. DE CUNDINAMARCA - SEDE PRINCIPAL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CUMBRES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COLEGIO SAN JOSÉ - SEDE PRINCIPAL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957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DEL ROSARIO DE SANTO DOMINGO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95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CERCA DE PIEDRA - SEDE PRINCIPAL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 LA INMACULADA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54/61</a:t>
            </a:r>
          </a:p>
        </p:txBody>
      </p:sp>
    </p:spTree>
    <p:extLst>
      <p:ext uri="{BB962C8B-B14F-4D97-AF65-F5344CB8AC3E}">
        <p14:creationId xmlns:p14="http://schemas.microsoft.com/office/powerpoint/2010/main" val="136576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 bwMode="auto">
          <a:xfrm>
            <a:off x="2028828" y="2276475"/>
            <a:ext cx="80994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CO" sz="7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ilyUPC" pitchFamily="34" charset="-34"/>
              </a:rPr>
              <a:t>AVANCE PLAN 2018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51DB0-C6AD-0D4D-92D9-7BEFE405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"/>
            <a:ext cx="12192000" cy="1200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9C9B95-C2DB-7A45-AD8A-55EB2469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46" y="1201074"/>
            <a:ext cx="12238181" cy="509924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6BD0FB4-7B26-664B-8D92-585B7EF84084}"/>
              </a:ext>
            </a:extLst>
          </p:cNvPr>
          <p:cNvSpPr/>
          <p:nvPr/>
        </p:nvSpPr>
        <p:spPr>
          <a:xfrm>
            <a:off x="-30145" y="4398066"/>
            <a:ext cx="4119825" cy="1537397"/>
          </a:xfrm>
          <a:prstGeom prst="rect">
            <a:avLst/>
          </a:prstGeom>
          <a:solidFill>
            <a:srgbClr val="031F42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DFA6D4-5809-1D40-B911-54173F5939E4}"/>
              </a:ext>
            </a:extLst>
          </p:cNvPr>
          <p:cNvSpPr txBox="1"/>
          <p:nvPr/>
        </p:nvSpPr>
        <p:spPr>
          <a:xfrm>
            <a:off x="401932" y="4447487"/>
            <a:ext cx="3141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AVANCE PLAN 2019</a:t>
            </a:r>
            <a:endParaRPr kumimoji="0" lang="es-CO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F07C40-499A-254E-83AA-7FEAE7103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" y="6364927"/>
            <a:ext cx="12192000" cy="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4465" y="-81807"/>
            <a:ext cx="9793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ilyUPC" pitchFamily="34" charset="-34"/>
              </a:rPr>
              <a:t>PROPUESTA PLAN ESTRATÉGICO DE PROMOCIÓN 2019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9338"/>
              </p:ext>
            </p:extLst>
          </p:nvPr>
        </p:nvGraphicFramePr>
        <p:xfrm>
          <a:off x="263349" y="1107681"/>
          <a:ext cx="11762903" cy="509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263">
                  <a:extLst>
                    <a:ext uri="{9D8B030D-6E8A-4147-A177-3AD203B41FA5}">
                      <a16:colId xmlns:a16="http://schemas.microsoft.com/office/drawing/2014/main" val="4108065806"/>
                    </a:ext>
                  </a:extLst>
                </a:gridCol>
                <a:gridCol w="1702525">
                  <a:extLst>
                    <a:ext uri="{9D8B030D-6E8A-4147-A177-3AD203B41FA5}">
                      <a16:colId xmlns:a16="http://schemas.microsoft.com/office/drawing/2014/main" val="552493382"/>
                    </a:ext>
                  </a:extLst>
                </a:gridCol>
                <a:gridCol w="1857300">
                  <a:extLst>
                    <a:ext uri="{9D8B030D-6E8A-4147-A177-3AD203B41FA5}">
                      <a16:colId xmlns:a16="http://schemas.microsoft.com/office/drawing/2014/main" val="3613393631"/>
                    </a:ext>
                  </a:extLst>
                </a:gridCol>
                <a:gridCol w="1205539">
                  <a:extLst>
                    <a:ext uri="{9D8B030D-6E8A-4147-A177-3AD203B41FA5}">
                      <a16:colId xmlns:a16="http://schemas.microsoft.com/office/drawing/2014/main" val="381601809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05473207"/>
                    </a:ext>
                  </a:extLst>
                </a:gridCol>
                <a:gridCol w="1837398">
                  <a:extLst>
                    <a:ext uri="{9D8B030D-6E8A-4147-A177-3AD203B41FA5}">
                      <a16:colId xmlns:a16="http://schemas.microsoft.com/office/drawing/2014/main" val="2065756984"/>
                    </a:ext>
                  </a:extLst>
                </a:gridCol>
                <a:gridCol w="1470363">
                  <a:extLst>
                    <a:ext uri="{9D8B030D-6E8A-4147-A177-3AD203B41FA5}">
                      <a16:colId xmlns:a16="http://schemas.microsoft.com/office/drawing/2014/main" val="3491173747"/>
                    </a:ext>
                  </a:extLst>
                </a:gridCol>
                <a:gridCol w="147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111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Mercadeo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Categoría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Actividad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Periodicidad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Fecha de Implementación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Responsable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Costo</a:t>
                      </a:r>
                      <a:endParaRPr lang="es-CO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Ejecución 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0483"/>
                  </a:ext>
                </a:extLst>
              </a:tr>
              <a:tr h="39378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BTL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Campus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10 Talleres Teórico prácticos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Todo el año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Marzo-Abril-Mayo-Septiembre-Octubre-Noviembre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Director de programa  Coordinador de promoción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$ 2.800.000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endParaRPr lang="es-CO" sz="1200" u="none" strike="noStrike" dirty="0">
                        <a:effectLst/>
                      </a:endParaRPr>
                    </a:p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70%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26294"/>
                  </a:ext>
                </a:extLst>
              </a:tr>
              <a:tr h="23627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Campus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Open Campus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Una vez al año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Febrero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</a:rPr>
                        <a:t>Dirección de admisiones y facultad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$ 2.000.000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100%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43581"/>
                  </a:ext>
                </a:extLst>
              </a:tr>
              <a:tr h="63005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Campus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Congreso Juvenil de Filosofía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Una vez al año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Mayo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Director de programa, Dirección de Admisiones y  Coordinador de promoción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$ 5.000.000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100%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8489"/>
                  </a:ext>
                </a:extLst>
              </a:tr>
              <a:tr h="63005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</a:rPr>
                        <a:t>ATL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E-marketing: SEO-SEM, publicaciones en redes sociales.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“Boletín que pasa en tu facultad”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Una vez por semestre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Semana antes de la entrega del ICFES y 3 semanas después de la entrega del mismo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Director de programa, Coordinador de promoción y Jefe de Publicidad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$ 600.000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551274"/>
                  </a:ext>
                </a:extLst>
              </a:tr>
              <a:tr h="55130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E-marketing: SEO-SEM, publicaciones en redes sociales.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 err="1">
                          <a:effectLst/>
                        </a:rPr>
                        <a:t>Endomarketing</a:t>
                      </a:r>
                      <a:r>
                        <a:rPr lang="es-CO" sz="1200" u="none" strike="noStrike" dirty="0">
                          <a:effectLst/>
                        </a:rPr>
                        <a:t>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</a:rPr>
                        <a:t>4 impactos al año durante los meses pico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Abril -  Mayo - Septiembre - Octubre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Director de programa, Coordinador de promoción y Jefe de Publicidad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$ 5.500.000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4922" marR="4922" marT="4922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57502"/>
                  </a:ext>
                </a:extLst>
              </a:tr>
              <a:tr h="75609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E-marketing: SEO-SEM, publicaciones en redes sociales.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Campaña en redes sociales Piezas (infografía, bullets con datos del programa y botón para inscribirse al programa)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  Mayo - Septiembre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Director de programa, Coordinador de promoción y Jefe de Publicidad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60065"/>
                  </a:ext>
                </a:extLst>
              </a:tr>
              <a:tr h="708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E-marketing: SEO-SEM, publicaciones en redes sociales.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Video presentación del programa de filosofía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Todo el año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Febrero  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>
                          <a:effectLst/>
                        </a:rPr>
                        <a:t>Director de programa, Coordinador de promoción y Coordinadora de comunicaciones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</a:rPr>
                        <a:t>$ 3.500.000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</a:rPr>
                        <a:t>100%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42381"/>
                  </a:ext>
                </a:extLst>
              </a:tr>
              <a:tr h="305450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200" b="1" u="none" strike="noStrike" dirty="0">
                          <a:effectLst/>
                        </a:rPr>
                        <a:t>$ 19.400.000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2" marR="4922" marT="492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3788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8" name="Grupo 7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0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AVANCE PLAN 2019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56/61</a:t>
            </a:r>
          </a:p>
        </p:txBody>
      </p:sp>
    </p:spTree>
    <p:extLst>
      <p:ext uri="{BB962C8B-B14F-4D97-AF65-F5344CB8AC3E}">
        <p14:creationId xmlns:p14="http://schemas.microsoft.com/office/powerpoint/2010/main" val="95018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 Título"/>
          <p:cNvSpPr txBox="1">
            <a:spLocks/>
          </p:cNvSpPr>
          <p:nvPr/>
        </p:nvSpPr>
        <p:spPr bwMode="auto">
          <a:xfrm>
            <a:off x="2208216" y="2111375"/>
            <a:ext cx="80994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CO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ilyUPC" pitchFamily="34" charset="-34"/>
              </a:rPr>
              <a:t>PROPUESTA PLAN ESTRATÉGICO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51DB0-C6AD-0D4D-92D9-7BEFE405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"/>
            <a:ext cx="12192000" cy="1200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9C9B95-C2DB-7A45-AD8A-55EB2469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46" y="1201074"/>
            <a:ext cx="12238181" cy="509924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6BD0FB4-7B26-664B-8D92-585B7EF84084}"/>
              </a:ext>
            </a:extLst>
          </p:cNvPr>
          <p:cNvSpPr/>
          <p:nvPr/>
        </p:nvSpPr>
        <p:spPr>
          <a:xfrm>
            <a:off x="-30145" y="4398066"/>
            <a:ext cx="4119825" cy="1537397"/>
          </a:xfrm>
          <a:prstGeom prst="rect">
            <a:avLst/>
          </a:prstGeom>
          <a:solidFill>
            <a:srgbClr val="031F42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DFA6D4-5809-1D40-B911-54173F5939E4}"/>
              </a:ext>
            </a:extLst>
          </p:cNvPr>
          <p:cNvSpPr txBox="1"/>
          <p:nvPr/>
        </p:nvSpPr>
        <p:spPr>
          <a:xfrm>
            <a:off x="401932" y="4447487"/>
            <a:ext cx="3141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280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PROPUESTA PLAN ESTRATÉGICO DE PROMOCIÓN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F07C40-499A-254E-83AA-7FEAE7103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" y="6364927"/>
            <a:ext cx="12192000" cy="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7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CuadroTexto 2"/>
          <p:cNvSpPr txBox="1">
            <a:spLocks noChangeArrowheads="1"/>
          </p:cNvSpPr>
          <p:nvPr/>
        </p:nvSpPr>
        <p:spPr bwMode="auto">
          <a:xfrm>
            <a:off x="1775522" y="1"/>
            <a:ext cx="8269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CO" sz="2400" b="1" dirty="0">
                <a:solidFill>
                  <a:srgbClr val="002060"/>
                </a:solidFill>
              </a:rPr>
              <a:t>PLAN ESTRATEGICO 2019</a:t>
            </a:r>
          </a:p>
          <a:p>
            <a:pPr algn="ctr"/>
            <a:r>
              <a:rPr lang="es-ES" altLang="es-CO" sz="2400" b="1" dirty="0">
                <a:solidFill>
                  <a:srgbClr val="002060"/>
                </a:solidFill>
              </a:rPr>
              <a:t> FILOSOFÍA</a:t>
            </a:r>
            <a:endParaRPr lang="es-CO" altLang="es-CO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24069"/>
              </p:ext>
            </p:extLst>
          </p:nvPr>
        </p:nvGraphicFramePr>
        <p:xfrm>
          <a:off x="1442076" y="1508604"/>
          <a:ext cx="10369152" cy="4449119"/>
        </p:xfrm>
        <a:graphic>
          <a:graphicData uri="http://schemas.openxmlformats.org/drawingml/2006/table">
            <a:tbl>
              <a:tblPr/>
              <a:tblGrid>
                <a:gridCol w="220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634">
                <a:tc>
                  <a:txBody>
                    <a:bodyPr/>
                    <a:lstStyle/>
                    <a:p>
                      <a:pPr marL="0" indent="179388" algn="l" fontAlgn="b">
                        <a:buFont typeface="Arial" panose="020B0604020202020204" pitchFamily="34" charset="0"/>
                        <a:buNone/>
                      </a:pPr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PRODUCTO:</a:t>
                      </a:r>
                    </a:p>
                    <a:p>
                      <a:pPr marL="285750" indent="-106363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179388" algn="just" defTabSz="909638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Único</a:t>
                      </a: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programa con prácticas profesionales y manejo de lenguas antiguas. No tiene acreditación </a:t>
                      </a:r>
                    </a:p>
                    <a:p>
                      <a:pPr marL="90487" indent="0" algn="just" defTabSz="909638" fontAlgn="b">
                        <a:buFont typeface="Arial" panose="020B0604020202020204" pitchFamily="34" charset="0"/>
                        <a:buNone/>
                      </a:pP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y tiene poca trayectoria.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56"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79388" algn="just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</a:t>
                      </a: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encima del de la competencia.</a:t>
                      </a:r>
                    </a:p>
                    <a:p>
                      <a:pPr marL="269875" marR="0" lvl="0" indent="-179388" algn="just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Portafolio de becas y alternativas de financiación que permite competitividad.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994"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PLAZA:</a:t>
                      </a:r>
                    </a:p>
                    <a:p>
                      <a:pPr marL="285750" indent="-106363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Reputación y posicionamiento</a:t>
                      </a:r>
                      <a:r>
                        <a:rPr lang="es-ES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de marca</a:t>
                      </a:r>
                      <a:endParaRPr lang="es-CO" sz="1400" b="1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106363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Infraestructura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79388" algn="just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</a:t>
                      </a: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recursos de biblioteca son más amplios en otras universidades. </a:t>
                      </a:r>
                    </a:p>
                    <a:p>
                      <a:pPr marL="269875" marR="0" lvl="0" indent="-179388" algn="just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Percepción de lejanía sobre la ubicación del Campus.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856"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PERSONA:</a:t>
                      </a:r>
                    </a:p>
                    <a:p>
                      <a:pPr marL="285750" indent="-106363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4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Segmentación</a:t>
                      </a:r>
                      <a:endParaRPr lang="es-CO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95263">
                        <a:buClr>
                          <a:srgbClr val="333399">
                            <a:lumMod val="75000"/>
                          </a:srgb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Alumnos de colegios de Bogotá y Colombia con puntaje global en el Saber 11 de 300 puntos.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PROMOCIÓN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179388" algn="just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estratégico</a:t>
                      </a: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promoción. 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49"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PIAMI</a:t>
                      </a: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179388" algn="just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</a:t>
                      </a: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poca </a:t>
                      </a:r>
                      <a:r>
                        <a:rPr lang="es-CO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atractividad</a:t>
                      </a:r>
                      <a:r>
                        <a:rPr lang="es-CO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 el público.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uadroTexto 5"/>
          <p:cNvSpPr txBox="1">
            <a:spLocks noChangeArrowheads="1"/>
          </p:cNvSpPr>
          <p:nvPr/>
        </p:nvSpPr>
        <p:spPr bwMode="auto">
          <a:xfrm rot="16200000">
            <a:off x="-1483220" y="3379072"/>
            <a:ext cx="492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CO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MIX</a:t>
            </a:r>
            <a:endParaRPr lang="es-CO" altLang="es-CO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7" name="Grupo 6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07409" y="203997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 ESTRATÉGICO</a:t>
              </a: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58/61</a:t>
            </a:r>
          </a:p>
        </p:txBody>
      </p:sp>
    </p:spTree>
    <p:extLst>
      <p:ext uri="{BB962C8B-B14F-4D97-AF65-F5344CB8AC3E}">
        <p14:creationId xmlns:p14="http://schemas.microsoft.com/office/powerpoint/2010/main" val="161881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4465" y="-81807"/>
            <a:ext cx="9793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LilyUPC" pitchFamily="34" charset="-34"/>
              </a:rPr>
              <a:t>PROPUESTA PLAN ESTRATÉGICO DE PROMOCIÓN 2019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4993"/>
              </p:ext>
            </p:extLst>
          </p:nvPr>
        </p:nvGraphicFramePr>
        <p:xfrm>
          <a:off x="263355" y="1278896"/>
          <a:ext cx="11762898" cy="4587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3">
                  <a:extLst>
                    <a:ext uri="{9D8B030D-6E8A-4147-A177-3AD203B41FA5}">
                      <a16:colId xmlns:a16="http://schemas.microsoft.com/office/drawing/2014/main" val="410806580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55249338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1339363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1601809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05473207"/>
                    </a:ext>
                  </a:extLst>
                </a:gridCol>
                <a:gridCol w="1945583">
                  <a:extLst>
                    <a:ext uri="{9D8B030D-6E8A-4147-A177-3AD203B41FA5}">
                      <a16:colId xmlns:a16="http://schemas.microsoft.com/office/drawing/2014/main" val="2065756984"/>
                    </a:ext>
                  </a:extLst>
                </a:gridCol>
                <a:gridCol w="1680414">
                  <a:extLst>
                    <a:ext uri="{9D8B030D-6E8A-4147-A177-3AD203B41FA5}">
                      <a16:colId xmlns:a16="http://schemas.microsoft.com/office/drawing/2014/main" val="3491173747"/>
                    </a:ext>
                  </a:extLst>
                </a:gridCol>
              </a:tblGrid>
              <a:tr h="276242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Mercadeo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Categoría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Actividad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Periodicidad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Fecha de Implementación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Responsable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Costo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0483"/>
                  </a:ext>
                </a:extLst>
              </a:tr>
              <a:tr h="39249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  <a:latin typeface="+mn-lt"/>
                        </a:rPr>
                        <a:t>BTL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Campus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10 Talleres Teórico prácticos. Virtuales y presenciales.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  <a:latin typeface="+mn-lt"/>
                        </a:rPr>
                        <a:t>Todo el año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  <a:latin typeface="+mn-lt"/>
                        </a:rPr>
                        <a:t>Marzo-Abril-Mayo-Septiembre-Octubre-Noviembre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Director de programa  Coordinador de Promoción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  <a:latin typeface="+mn-lt"/>
                        </a:rPr>
                        <a:t>$ 2.800.000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3758926294"/>
                  </a:ext>
                </a:extLst>
              </a:tr>
              <a:tr h="35800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Campus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Open Campus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  <a:latin typeface="+mn-lt"/>
                        </a:rPr>
                        <a:t>Una vez al año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  <a:latin typeface="+mn-lt"/>
                        </a:rPr>
                        <a:t>Febrero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Dirección de Admisiones y Facultad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>
                          <a:effectLst/>
                          <a:latin typeface="+mn-lt"/>
                        </a:rPr>
                        <a:t>$ 2.000.000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2975343581"/>
                  </a:ext>
                </a:extLst>
              </a:tr>
              <a:tr h="50846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Campus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Congreso Juvenil de Filosofía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Una vez al año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Mayo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Director de programa, Dirección de Admisiones y  Coordinador de Promoción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$ 6.000.000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855328489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algn="ctr" rtl="0" fontAlgn="ctr"/>
                      <a:endParaRPr lang="es-CO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Bogotá y ZI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DOBLE VÍA – Talleres</a:t>
                      </a:r>
                      <a:r>
                        <a:rPr lang="es-CO" sz="1200" u="none" strike="noStrike" baseline="0" dirty="0">
                          <a:effectLst/>
                          <a:latin typeface="+mn-lt"/>
                        </a:rPr>
                        <a:t> con colegios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Una vez por semestre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Segunda</a:t>
                      </a:r>
                      <a:r>
                        <a:rPr lang="es-CO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semana de 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Abril y de octubre</a:t>
                      </a: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Director de programa  Coordinador de Promoción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$ 2.000.000</a:t>
                      </a: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200" b="1" u="none" strike="noStrike" dirty="0">
                          <a:effectLst/>
                          <a:latin typeface="+mn-lt"/>
                        </a:rPr>
                        <a:t>ATL</a:t>
                      </a:r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E-marketing: SEO-SEM, publicaciones en redes sociales.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Campaña digital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Una vez por semestre</a:t>
                      </a: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  Marzo - Septiembre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Director de programa, Coordinador de Promoción,</a:t>
                      </a:r>
                      <a:r>
                        <a:rPr lang="es-ES" sz="12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Jefe de Publicidad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u="none" strike="noStrike" dirty="0">
                          <a:effectLst/>
                          <a:latin typeface="+mn-lt"/>
                        </a:rPr>
                        <a:t>$ 6.500.000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2413460065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Pieza HTML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del programa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Una</a:t>
                      </a:r>
                      <a:r>
                        <a:rPr lang="es-E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vez por semestre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Marzo</a:t>
                      </a:r>
                      <a:r>
                        <a:rPr lang="es-CO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Septiembre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Jefe de Publicidad </a:t>
                      </a: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$ 1.000.000</a:t>
                      </a: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44">
                <a:tc vMerge="1">
                  <a:txBody>
                    <a:bodyPr/>
                    <a:lstStyle/>
                    <a:p>
                      <a:pPr algn="ctr" rtl="0" fontAlgn="ctr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Brochure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Rediseño e impresión </a:t>
                      </a: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Una vez al año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Marzo</a:t>
                      </a: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  <a:latin typeface="+mn-lt"/>
                        </a:rPr>
                        <a:t>Director de programa, Coordinador de Promoción y Jefe de Publicidad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$ 4.500.000</a:t>
                      </a:r>
                    </a:p>
                  </a:txBody>
                  <a:tcPr marL="4922" marR="4922" marT="492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00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s-CO" sz="12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4922" marR="4922" marT="4922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$ 24.800.000</a:t>
                      </a:r>
                    </a:p>
                  </a:txBody>
                  <a:tcPr marL="4922" marR="4922" marT="492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3788"/>
                  </a:ext>
                </a:extLst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8" name="Grupo 7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79376" y="0"/>
              <a:ext cx="96895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PROPUESTA PLAN ESTRATÉGICO DE PROMOCIÓN 2020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59/61</a:t>
            </a:r>
          </a:p>
        </p:txBody>
      </p:sp>
    </p:spTree>
    <p:extLst>
      <p:ext uri="{BB962C8B-B14F-4D97-AF65-F5344CB8AC3E}">
        <p14:creationId xmlns:p14="http://schemas.microsoft.com/office/powerpoint/2010/main" val="1253734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 bwMode="auto">
          <a:xfrm>
            <a:off x="1956048" y="204615"/>
            <a:ext cx="8100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6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PERFIL DEL ASPIRANTE</a:t>
            </a:r>
          </a:p>
        </p:txBody>
      </p:sp>
      <p:sp>
        <p:nvSpPr>
          <p:cNvPr id="9" name="14 CuadroTexto"/>
          <p:cNvSpPr txBox="1"/>
          <p:nvPr/>
        </p:nvSpPr>
        <p:spPr>
          <a:xfrm>
            <a:off x="299355" y="2132856"/>
            <a:ext cx="11593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Buen puntaje en el examen de estado, Saber 11.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Aptitud intelectual: dejarse exhortar por el asombro, por la búsqueda de la verdad y por el espíritu universal del conocimiento.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Sensibilidad ética para reconocer y respetar al otro y afrontar con responsabilidad los retos del presente.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Disposición para el trabajo en equipo, la convivencia y la pasión por la carrera de filosofía</a:t>
            </a:r>
            <a:r>
              <a:rPr lang="es-CO" sz="1600" dirty="0"/>
              <a:t>.</a:t>
            </a: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76494" y="6267536"/>
            <a:ext cx="81797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Fuente: https://www.unisabana.edu.co/filosofia/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5416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PERFIL DEL ASPIRANTE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6/61</a:t>
            </a:r>
          </a:p>
        </p:txBody>
      </p:sp>
    </p:spTree>
    <p:extLst>
      <p:ext uri="{BB962C8B-B14F-4D97-AF65-F5344CB8AC3E}">
        <p14:creationId xmlns:p14="http://schemas.microsoft.com/office/powerpoint/2010/main" val="4222207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Título"/>
          <p:cNvSpPr>
            <a:spLocks noGrp="1"/>
          </p:cNvSpPr>
          <p:nvPr>
            <p:ph type="title"/>
          </p:nvPr>
        </p:nvSpPr>
        <p:spPr>
          <a:xfrm>
            <a:off x="1912938" y="353663"/>
            <a:ext cx="8947150" cy="480131"/>
          </a:xfrm>
        </p:spPr>
        <p:txBody>
          <a:bodyPr>
            <a:spAutoFit/>
          </a:bodyPr>
          <a:lstStyle/>
          <a:p>
            <a:pPr eaLnBrk="1" hangingPunct="1"/>
            <a:r>
              <a:rPr lang="es-CO" altLang="es-CO" sz="2800" b="1">
                <a:solidFill>
                  <a:srgbClr val="002060"/>
                </a:solidFill>
                <a:latin typeface="Calibri" panose="020F0502020204030204" pitchFamily="34" charset="0"/>
                <a:ea typeface="LilyUPC"/>
                <a:cs typeface="LilyUPC"/>
              </a:rPr>
              <a:t>VENTAJAS COMPETITIVAS DEL PROGRAMA</a:t>
            </a:r>
          </a:p>
        </p:txBody>
      </p:sp>
      <p:sp>
        <p:nvSpPr>
          <p:cNvPr id="111619" name="9 CuadroTexto"/>
          <p:cNvSpPr txBox="1">
            <a:spLocks noChangeArrowheads="1"/>
          </p:cNvSpPr>
          <p:nvPr/>
        </p:nvSpPr>
        <p:spPr bwMode="auto">
          <a:xfrm>
            <a:off x="2711453" y="1300166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s-CO" altLang="es-CO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</p:txBody>
      </p:sp>
      <p:sp>
        <p:nvSpPr>
          <p:cNvPr id="111620" name="10 CuadroTexto"/>
          <p:cNvSpPr txBox="1">
            <a:spLocks noChangeArrowheads="1"/>
          </p:cNvSpPr>
          <p:nvPr/>
        </p:nvSpPr>
        <p:spPr bwMode="auto">
          <a:xfrm>
            <a:off x="5664203" y="3417888"/>
            <a:ext cx="3311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s-CO" altLang="es-CO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altLang="es-CO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096586855"/>
              </p:ext>
            </p:extLst>
          </p:nvPr>
        </p:nvGraphicFramePr>
        <p:xfrm>
          <a:off x="2910911" y="1531643"/>
          <a:ext cx="6951203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-20095" y="-18455"/>
            <a:ext cx="12212095" cy="6855251"/>
            <a:chOff x="-20095" y="-18455"/>
            <a:chExt cx="12212095" cy="6855251"/>
          </a:xfrm>
        </p:grpSpPr>
        <p:grpSp>
          <p:nvGrpSpPr>
            <p:cNvPr id="8" name="Grupo 7"/>
            <p:cNvGrpSpPr/>
            <p:nvPr/>
          </p:nvGrpSpPr>
          <p:grpSpPr>
            <a:xfrm>
              <a:off x="-20095" y="-18455"/>
              <a:ext cx="12212095" cy="6855251"/>
              <a:chOff x="-10048" y="3781"/>
              <a:chExt cx="12212095" cy="6855251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DA0B04E-E182-2545-B4A1-F3B32C4D5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3781"/>
                <a:ext cx="12192000" cy="120015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B97DFFB-D07E-AB4D-B783-5248149F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048" y="6440332"/>
                <a:ext cx="12212095" cy="418700"/>
              </a:xfrm>
              <a:prstGeom prst="rect">
                <a:avLst/>
              </a:prstGeom>
            </p:spPr>
          </p:pic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583316" y="179024"/>
              <a:ext cx="9689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DIFERENCIALES DEL PROGRAMA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60/61</a:t>
            </a:r>
          </a:p>
        </p:txBody>
      </p:sp>
    </p:spTree>
    <p:extLst>
      <p:ext uri="{BB962C8B-B14F-4D97-AF65-F5344CB8AC3E}">
        <p14:creationId xmlns:p14="http://schemas.microsoft.com/office/powerpoint/2010/main" val="4169491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9 CuadroTexto"/>
          <p:cNvSpPr txBox="1">
            <a:spLocks noChangeArrowheads="1"/>
          </p:cNvSpPr>
          <p:nvPr/>
        </p:nvSpPr>
        <p:spPr bwMode="auto">
          <a:xfrm>
            <a:off x="2711627" y="2780931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s-CO" altLang="es-CO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</p:txBody>
      </p:sp>
      <p:sp>
        <p:nvSpPr>
          <p:cNvPr id="111620" name="10 CuadroTexto"/>
          <p:cNvSpPr txBox="1">
            <a:spLocks noChangeArrowheads="1"/>
          </p:cNvSpPr>
          <p:nvPr/>
        </p:nvSpPr>
        <p:spPr bwMode="auto">
          <a:xfrm>
            <a:off x="5664203" y="3417888"/>
            <a:ext cx="3311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s-CO" altLang="es-CO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O" altLang="es-CO">
              <a:solidFill>
                <a:srgbClr val="000000"/>
              </a:solidFill>
              <a:latin typeface="LilyUPC"/>
              <a:ea typeface="LilyUPC"/>
              <a:cs typeface="LilyUPC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F6AA3B-E3D0-2F4D-A46D-A4184FAC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1400"/>
            <a:ext cx="12192000" cy="12713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648BB2A-50AC-F24B-9C51-DB9073C1D1EB}"/>
              </a:ext>
            </a:extLst>
          </p:cNvPr>
          <p:cNvSpPr txBox="1"/>
          <p:nvPr/>
        </p:nvSpPr>
        <p:spPr>
          <a:xfrm>
            <a:off x="4545242" y="1264387"/>
            <a:ext cx="3101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¡GRACIAS!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A5BBF5-6B4A-8945-8788-D3522F202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14" y="2779448"/>
            <a:ext cx="2712771" cy="256910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61/61</a:t>
            </a:r>
          </a:p>
        </p:txBody>
      </p:sp>
    </p:spTree>
    <p:extLst>
      <p:ext uri="{BB962C8B-B14F-4D97-AF65-F5344CB8AC3E}">
        <p14:creationId xmlns:p14="http://schemas.microsoft.com/office/powerpoint/2010/main" val="119560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 bwMode="auto">
          <a:xfrm>
            <a:off x="1757772" y="170902"/>
            <a:ext cx="8100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3600" b="1" dirty="0">
                <a:solidFill>
                  <a:srgbClr val="002060"/>
                </a:solidFill>
                <a:latin typeface="Calibri" panose="020F0502020204030204" pitchFamily="34" charset="0"/>
                <a:cs typeface="LilyUPC" pitchFamily="34" charset="-34"/>
              </a:rPr>
              <a:t>PERFIL PROFESIONAL</a:t>
            </a:r>
          </a:p>
        </p:txBody>
      </p:sp>
      <p:sp>
        <p:nvSpPr>
          <p:cNvPr id="9" name="14 CuadroTexto"/>
          <p:cNvSpPr txBox="1"/>
          <p:nvPr/>
        </p:nvSpPr>
        <p:spPr>
          <a:xfrm>
            <a:off x="299355" y="2075874"/>
            <a:ext cx="11593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Formación disciplinar en la tradición filosófica.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Herramientas metodológicas: habilidades y destrezas argumentativas; lógicas y retóricas tanto orales como escritas.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Apertura a la trascendencia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Pensamiento autónomo y crítico con postura reflexiva ante la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800" dirty="0"/>
              <a:t>Compromiso con la cultura del trabajo bien hecho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>
              <a:solidFill>
                <a:srgbClr val="000000"/>
              </a:solidFill>
            </a:endParaRPr>
          </a:p>
        </p:txBody>
      </p:sp>
      <p:sp>
        <p:nvSpPr>
          <p:cNvPr id="7" name="CuadroTexto 7"/>
          <p:cNvSpPr txBox="1">
            <a:spLocks noChangeArrowheads="1"/>
          </p:cNvSpPr>
          <p:nvPr/>
        </p:nvSpPr>
        <p:spPr bwMode="auto">
          <a:xfrm>
            <a:off x="119336" y="6263734"/>
            <a:ext cx="81797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Fuente: https://www.unisabana.edu.co/filosofia/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5416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PERFIL PROFESIONAL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7/61</a:t>
            </a:r>
          </a:p>
        </p:txBody>
      </p:sp>
    </p:spTree>
    <p:extLst>
      <p:ext uri="{BB962C8B-B14F-4D97-AF65-F5344CB8AC3E}">
        <p14:creationId xmlns:p14="http://schemas.microsoft.com/office/powerpoint/2010/main" val="3454638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4 CuadroTexto"/>
          <p:cNvSpPr txBox="1"/>
          <p:nvPr/>
        </p:nvSpPr>
        <p:spPr>
          <a:xfrm>
            <a:off x="427430" y="1844824"/>
            <a:ext cx="10657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Integrante en grupos de investigación.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Docente en instituciones educativas.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Analista crítico en medios de comunicación y campo editorial.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Participante en proyectos culturales, políticos y sociales, que requieran perspectiva humana de la cultura.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Asesor de empresas, instituciones educativas y organizaciones, en cuestiones relacionadas con los aspectos éticos y los valores institucionales.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10048" y="3781"/>
            <a:ext cx="12212095" cy="6855251"/>
            <a:chOff x="-10048" y="3781"/>
            <a:chExt cx="12212095" cy="685525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DA0B04E-E182-2545-B4A1-F3B32C4D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DBFFDED-9AC9-D142-88ED-B7A5F3D0787E}"/>
                </a:ext>
              </a:extLst>
            </p:cNvPr>
            <p:cNvSpPr txBox="1"/>
            <p:nvPr/>
          </p:nvSpPr>
          <p:spPr>
            <a:xfrm>
              <a:off x="462225" y="160774"/>
              <a:ext cx="5416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PERFIL OCUPACIONAL</a:t>
              </a:r>
              <a:endPara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CuadroTexto 7"/>
          <p:cNvSpPr txBox="1">
            <a:spLocks noChangeArrowheads="1"/>
          </p:cNvSpPr>
          <p:nvPr/>
        </p:nvSpPr>
        <p:spPr bwMode="auto">
          <a:xfrm>
            <a:off x="119336" y="6263734"/>
            <a:ext cx="81797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100" dirty="0"/>
              <a:t>Fuente: https://www.unisabana.edu.co/filosofia/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1352584" y="6229677"/>
            <a:ext cx="99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8/61</a:t>
            </a:r>
          </a:p>
        </p:txBody>
      </p:sp>
    </p:spTree>
    <p:extLst>
      <p:ext uri="{BB962C8B-B14F-4D97-AF65-F5344CB8AC3E}">
        <p14:creationId xmlns:p14="http://schemas.microsoft.com/office/powerpoint/2010/main" val="2946945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30146" y="3781"/>
            <a:ext cx="12238181" cy="6855251"/>
            <a:chOff x="-30146" y="3781"/>
            <a:chExt cx="12238181" cy="685525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5851DB0-C6AD-0D4D-92D9-7BEFE405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81"/>
              <a:ext cx="12192000" cy="120015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69C9B95-C2DB-7A45-AD8A-55EB2469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146" y="1201074"/>
              <a:ext cx="12238181" cy="509924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B97DFFB-D07E-AB4D-B783-5248149F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0048" y="6440332"/>
              <a:ext cx="12212095" cy="418700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6BD0FB4-7B26-664B-8D92-585B7EF84084}"/>
                </a:ext>
              </a:extLst>
            </p:cNvPr>
            <p:cNvSpPr/>
            <p:nvPr/>
          </p:nvSpPr>
          <p:spPr>
            <a:xfrm>
              <a:off x="-30145" y="4398066"/>
              <a:ext cx="4119825" cy="1537397"/>
            </a:xfrm>
            <a:prstGeom prst="rect">
              <a:avLst/>
            </a:prstGeom>
            <a:solidFill>
              <a:srgbClr val="031F42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9DFA6D4-5809-1D40-B911-54173F5939E4}"/>
                </a:ext>
              </a:extLst>
            </p:cNvPr>
            <p:cNvSpPr txBox="1"/>
            <p:nvPr/>
          </p:nvSpPr>
          <p:spPr>
            <a:xfrm>
              <a:off x="401932" y="4447487"/>
              <a:ext cx="31417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4500" dirty="0">
                  <a:solidFill>
                    <a:prstClr val="white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ANÁLISIS PIAMI</a:t>
              </a:r>
              <a:endParaRPr kumimoji="0" lang="es-CO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6F07C40-499A-254E-83AA-7FEAE7103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7" y="6364927"/>
              <a:ext cx="12192000" cy="38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79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2019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20192" id="{174DE68B-3C86-4FC9-934F-B42D39238B09}" vid="{1B9B6063-4C41-49D4-BCDC-E2642372B993}"/>
    </a:ext>
  </a:extLst>
</a:theme>
</file>

<file path=ppt/theme/theme2.xml><?xml version="1.0" encoding="utf-8"?>
<a:theme xmlns:a="http://schemas.openxmlformats.org/drawingml/2006/main" name="2019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2" id="{4777E6C1-86DD-4A30-8277-5A2B56342C68}" vid="{981610CB-A9A4-42C0-B243-C59A969586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91BDB5E061F4783D8B6EEF2A2DD19" ma:contentTypeVersion="11" ma:contentTypeDescription="Create a new document." ma:contentTypeScope="" ma:versionID="fb2c758ef90cd1e08bec00157008d82c">
  <xsd:schema xmlns:xsd="http://www.w3.org/2001/XMLSchema" xmlns:xs="http://www.w3.org/2001/XMLSchema" xmlns:p="http://schemas.microsoft.com/office/2006/metadata/properties" xmlns:ns3="9498fb53-e5f2-462e-b711-360ca82380c8" xmlns:ns4="c28d5360-2430-48b5-abfb-efc688ea0c38" targetNamespace="http://schemas.microsoft.com/office/2006/metadata/properties" ma:root="true" ma:fieldsID="95c551969d7bd7369e6a207709d96e1e" ns3:_="" ns4:_="">
    <xsd:import namespace="9498fb53-e5f2-462e-b711-360ca82380c8"/>
    <xsd:import namespace="c28d5360-2430-48b5-abfb-efc688ea0c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8fb53-e5f2-462e-b711-360ca82380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d5360-2430-48b5-abfb-efc688ea0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B497B6-C92E-4840-B40E-8ABDC6C50C38}">
  <ds:schemaRefs>
    <ds:schemaRef ds:uri="http://purl.org/dc/terms/"/>
    <ds:schemaRef ds:uri="9498fb53-e5f2-462e-b711-360ca82380c8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c28d5360-2430-48b5-abfb-efc688ea0c38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BF69CC9-4B1D-45D3-8AE3-876513F9CF7A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9B0999E7-1C8E-4E76-BA7E-5767D9EA7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98fb53-e5f2-462e-b711-360ca82380c8"/>
    <ds:schemaRef ds:uri="c28d5360-2430-48b5-abfb-efc688ea0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3A9CD6B-6616-4C6E-808E-2F34B37AA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39964</TotalTime>
  <Words>4530</Words>
  <Application>Microsoft Office PowerPoint</Application>
  <PresentationFormat>Panorámica</PresentationFormat>
  <Paragraphs>1483</Paragraphs>
  <Slides>61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</vt:lpstr>
      <vt:lpstr>Arial Narrow</vt:lpstr>
      <vt:lpstr>Calibri</vt:lpstr>
      <vt:lpstr>Calibri Light</vt:lpstr>
      <vt:lpstr>LilyUPC</vt:lpstr>
      <vt:lpstr>Tahoma</vt:lpstr>
      <vt:lpstr>Wingdings</vt:lpstr>
      <vt:lpstr>Tema 20192</vt:lpstr>
      <vt:lpstr>20192</vt:lpstr>
      <vt:lpstr>Presentación de PowerPoint</vt:lpstr>
      <vt:lpstr>Presentación de PowerPoint</vt:lpstr>
      <vt:lpstr>Presentación de PowerPoint</vt:lpstr>
      <vt:lpstr>Presentación de PowerPoint</vt:lpstr>
      <vt:lpstr>OBJETIVO DE LA CARRERA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ÍNDICES HISTÓRICOS ESTUDIANTES TRADICIONALES PERÍODO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VENTAJAS COMPETITIVAS DEL PROGRAMA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Fernanda Palacios Santamaria</dc:creator>
  <cp:lastModifiedBy>Maria Elvira Martínez Acuña</cp:lastModifiedBy>
  <cp:revision>477</cp:revision>
  <cp:lastPrinted>2018-08-06T17:50:33Z</cp:lastPrinted>
  <dcterms:created xsi:type="dcterms:W3CDTF">2016-09-02T01:32:03Z</dcterms:created>
  <dcterms:modified xsi:type="dcterms:W3CDTF">2022-03-16T11:56:14Z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0x01010071191BDB5E061F4783D8B6EEF2A2DD19</vt:lpwstr>
  </property>
</Properties>
</file>