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</p:sldMasterIdLst>
  <p:notesMasterIdLst>
    <p:notesMasterId r:id="rId38"/>
  </p:notesMasterIdLst>
  <p:handoutMasterIdLst>
    <p:handoutMasterId r:id="rId39"/>
  </p:handoutMasterIdLst>
  <p:sldIdLst>
    <p:sldId id="276" r:id="rId6"/>
    <p:sldId id="350" r:id="rId7"/>
    <p:sldId id="326" r:id="rId8"/>
    <p:sldId id="282" r:id="rId9"/>
    <p:sldId id="356" r:id="rId10"/>
    <p:sldId id="355" r:id="rId11"/>
    <p:sldId id="283" r:id="rId12"/>
    <p:sldId id="357" r:id="rId13"/>
    <p:sldId id="288" r:id="rId14"/>
    <p:sldId id="362" r:id="rId15"/>
    <p:sldId id="361" r:id="rId16"/>
    <p:sldId id="290" r:id="rId17"/>
    <p:sldId id="291" r:id="rId18"/>
    <p:sldId id="292" r:id="rId19"/>
    <p:sldId id="294" r:id="rId20"/>
    <p:sldId id="296" r:id="rId21"/>
    <p:sldId id="299" r:id="rId22"/>
    <p:sldId id="300" r:id="rId23"/>
    <p:sldId id="301" r:id="rId24"/>
    <p:sldId id="364" r:id="rId25"/>
    <p:sldId id="302" r:id="rId26"/>
    <p:sldId id="391" r:id="rId27"/>
    <p:sldId id="313" r:id="rId28"/>
    <p:sldId id="314" r:id="rId29"/>
    <p:sldId id="377" r:id="rId30"/>
    <p:sldId id="315" r:id="rId31"/>
    <p:sldId id="392" r:id="rId32"/>
    <p:sldId id="318" r:id="rId33"/>
    <p:sldId id="389" r:id="rId34"/>
    <p:sldId id="349" r:id="rId35"/>
    <p:sldId id="390" r:id="rId36"/>
    <p:sldId id="381" r:id="rId37"/>
  </p:sldIdLst>
  <p:sldSz cx="9144000" cy="6858000" type="screen4x3"/>
  <p:notesSz cx="7102475" cy="9388475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461"/>
    <a:srgbClr val="0A74AA"/>
    <a:srgbClr val="CC00FF"/>
    <a:srgbClr val="FF9999"/>
    <a:srgbClr val="FFA4A4"/>
    <a:srgbClr val="C6E6A2"/>
    <a:srgbClr val="BCE292"/>
    <a:srgbClr val="7B9165"/>
    <a:srgbClr val="ADD7DB"/>
    <a:srgbClr val="F3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3EED9-9A8E-4EB5-BE12-A2456645B357}" v="63" dt="2021-12-10T16:27:31.464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434" autoAdjust="0"/>
  </p:normalViewPr>
  <p:slideViewPr>
    <p:cSldViewPr snapToGrid="0">
      <p:cViewPr varScale="1">
        <p:scale>
          <a:sx n="41" d="100"/>
          <a:sy n="41" d="100"/>
        </p:scale>
        <p:origin x="1060" y="20"/>
      </p:cViewPr>
      <p:guideLst>
        <p:guide orient="horz" pos="2160"/>
        <p:guide pos="2426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764"/>
    </p:cViewPr>
  </p:sorterViewPr>
  <p:notesViewPr>
    <p:cSldViewPr snapToGrid="0" showGuides="1">
      <p:cViewPr>
        <p:scale>
          <a:sx n="90" d="100"/>
          <a:sy n="90" d="100"/>
        </p:scale>
        <p:origin x="204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4F31932-FA02-4206-8DB4-4DF14A271D1B}" type="datetimeFigureOut">
              <a:rPr lang="es-CO" smtClean="0"/>
              <a:t>10/12/2021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34C499EC-699E-4E34-A468-73070EDBD6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7965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8114970-0066-43E2-B179-ABB996D03155}" type="datetimeFigureOut">
              <a:rPr lang="es-CO" smtClean="0"/>
              <a:t>10/12/2021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38275" y="1173163"/>
            <a:ext cx="42259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38912-314B-4519-919A-E662F16E9F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02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xfrm>
            <a:off x="4023093" y="8917422"/>
            <a:ext cx="3077739" cy="4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8961" indent="-30344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13787" indent="-24275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9301" indent="-24275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84816" indent="-24275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70329" indent="-2427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55844" indent="-2427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41359" indent="-2427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26873" indent="-2427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3303C4-FD13-4350-A3BE-09646345CE73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ES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0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8944" indent="-311132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44529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42340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40151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37962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5774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33585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31397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0BAC3E-453A-41B2-84C2-C98E465F1EC8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98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8944" indent="-311132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44529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42340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40151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37962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5774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33585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31397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353177-2406-43C3-BB90-704CA2FBDDFE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17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4023093" y="8917422"/>
            <a:ext cx="3077739" cy="471053"/>
          </a:xfrm>
          <a:prstGeom prst="rect">
            <a:avLst/>
          </a:prstGeom>
        </p:spPr>
        <p:txBody>
          <a:bodyPr/>
          <a:lstStyle/>
          <a:p>
            <a:fld id="{8C10774F-2D6E-4C18-B990-ACF095AC3AAE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288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8944" indent="-311132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44529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42340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40151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37962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5774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33585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31397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4F7AE7-529E-4E42-9426-6C54B7616719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04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8944" indent="-311132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44529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42340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40151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37962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5774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33585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31397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4F7AE7-529E-4E42-9426-6C54B7616719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9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8944" indent="-311132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44529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42340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40151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37962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5774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33585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31397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B00EF6-D2DC-499C-A476-1F58E23950F6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95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710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729693-B989-47A4-BF8B-77156863DB7F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8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8944" indent="-311132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44529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42340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40151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37962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5774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33585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31397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A359A7-A6E6-4697-A2CB-060ED4931F5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5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8944" indent="-311132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44529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42340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40151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37962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5774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33585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31397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93C632-C334-48F0-8238-A6EEDC1C7CAE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9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8944" indent="-311132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44529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42340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40151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37962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5774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33585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31397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07E7DD-CA1D-42C7-AD41-2912AD30E0F9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92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8944" indent="-311132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44529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42340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40151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37962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5774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33585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31397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52BB57-2F6F-4C79-A853-F1818788F5CB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63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8944" indent="-311132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44529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42340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40151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37962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5774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33585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31397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8F3D49-7E81-4041-9104-54AC4F99AA8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24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3" y="8917422"/>
            <a:ext cx="3077739" cy="47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8944" indent="-311132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44529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42340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40151" indent="-248906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37962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35774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733585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231397" indent="-248906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8F3D49-7E81-4041-9104-54AC4F99AA8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CO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2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0" r="71804"/>
          <a:stretch/>
        </p:blipFill>
        <p:spPr>
          <a:xfrm>
            <a:off x="7787812" y="-1"/>
            <a:ext cx="1356188" cy="505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9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2" t="781" r="64641" b="-781"/>
          <a:stretch/>
        </p:blipFill>
        <p:spPr>
          <a:xfrm>
            <a:off x="7787810" y="0"/>
            <a:ext cx="1356189" cy="50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5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98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394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 userDrawn="1"/>
        </p:nvCxnSpPr>
        <p:spPr>
          <a:xfrm>
            <a:off x="1200943" y="6488665"/>
            <a:ext cx="7943057" cy="1693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 userDrawn="1"/>
        </p:nvSpPr>
        <p:spPr>
          <a:xfrm>
            <a:off x="1006867" y="115290"/>
            <a:ext cx="8137133" cy="335486"/>
          </a:xfrm>
          <a:prstGeom prst="rect">
            <a:avLst/>
          </a:prstGeom>
          <a:solidFill>
            <a:srgbClr val="DEA900"/>
          </a:solidFill>
          <a:ln w="1905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endParaRPr lang="es-CO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Pentágono 7"/>
          <p:cNvSpPr/>
          <p:nvPr userDrawn="1"/>
        </p:nvSpPr>
        <p:spPr>
          <a:xfrm>
            <a:off x="908408" y="47900"/>
            <a:ext cx="663538" cy="456186"/>
          </a:xfrm>
          <a:prstGeom prst="homePlate">
            <a:avLst/>
          </a:prstGeom>
          <a:solidFill>
            <a:srgbClr val="DEA900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4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 dirty="0"/>
              <a:t>Haga clic para modificar el estilo de texto del patrón</a:t>
            </a:r>
          </a:p>
          <a:p>
            <a:pPr lvl="1"/>
            <a:r>
              <a:rPr lang="es-ES_tradnl" altLang="es-ES" dirty="0"/>
              <a:t>Segundo nivel</a:t>
            </a:r>
          </a:p>
          <a:p>
            <a:pPr lvl="2"/>
            <a:r>
              <a:rPr lang="es-ES_tradnl" altLang="es-ES" dirty="0"/>
              <a:t>Tercer nivel</a:t>
            </a:r>
          </a:p>
          <a:p>
            <a:pPr lvl="3"/>
            <a:r>
              <a:rPr lang="es-ES_tradnl" altLang="es-ES" dirty="0"/>
              <a:t>Cuarto nivel</a:t>
            </a:r>
          </a:p>
          <a:p>
            <a:pPr lvl="4"/>
            <a:r>
              <a:rPr lang="es-ES_tradnl" alt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s-ES_tradnl" dirty="0"/>
          </a:p>
        </p:txBody>
      </p:sp>
      <p:pic>
        <p:nvPicPr>
          <p:cNvPr id="1031" name="Picture 3" descr="D:\Mis Documentos\My Dropbox\Alumni 2012\Alumni Sabana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6"/>
          <a:stretch>
            <a:fillRect/>
          </a:stretch>
        </p:blipFill>
        <p:spPr bwMode="auto">
          <a:xfrm>
            <a:off x="25400" y="15875"/>
            <a:ext cx="10477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adroTexto 10"/>
          <p:cNvSpPr txBox="1"/>
          <p:nvPr userDrawn="1"/>
        </p:nvSpPr>
        <p:spPr>
          <a:xfrm>
            <a:off x="6897347" y="6466588"/>
            <a:ext cx="1936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DBF6AC-39E7-4348-8620-2A364B5E1DCB}" type="slidenum">
              <a:rPr lang="es-CO" sz="1100" b="1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r>
              <a:rPr lang="es-CO" sz="1100" b="1" dirty="0">
                <a:solidFill>
                  <a:schemeClr val="bg1"/>
                </a:solidFill>
              </a:rPr>
              <a:t> de 31</a:t>
            </a: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1222626" y="6372724"/>
            <a:ext cx="524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dirty="0"/>
              <a:t>Fuente: Encuesta de seguimiento a estudiantes próximos a graduarse realizada por</a:t>
            </a:r>
            <a:r>
              <a:rPr lang="es-CO" sz="1000" b="1" baseline="0" dirty="0"/>
              <a:t> el Observatorio Laboral del Ministerio de Educación Nacional y Alumni Sabana.</a:t>
            </a:r>
            <a:endParaRPr lang="es-CO" sz="1000" b="1" dirty="0"/>
          </a:p>
        </p:txBody>
      </p:sp>
      <p:sp>
        <p:nvSpPr>
          <p:cNvPr id="12" name="9 Rectángulo redondeado"/>
          <p:cNvSpPr/>
          <p:nvPr userDrawn="1"/>
        </p:nvSpPr>
        <p:spPr>
          <a:xfrm>
            <a:off x="14247" y="6372724"/>
            <a:ext cx="1208379" cy="429585"/>
          </a:xfrm>
          <a:prstGeom prst="roundRect">
            <a:avLst/>
          </a:prstGeom>
          <a:solidFill>
            <a:srgbClr val="0A74A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eaLnBrk="1" hangingPunct="1"/>
            <a:r>
              <a:rPr lang="es-ES" sz="1200" b="1" dirty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rPr>
              <a:t>Filosofía</a:t>
            </a:r>
            <a:endParaRPr lang="es-CO" sz="1200" b="1" dirty="0">
              <a:solidFill>
                <a:schemeClr val="tx1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0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6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68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emf"/><Relationship Id="rId4" Type="http://schemas.openxmlformats.org/officeDocument/2006/relationships/oleObject" Target="file:///D:\Dropbox\Alumni%202017\Encuesta%20seguimiento%202016%20M0\Graduados%20M0%20Master.xlsx!Tablas%20Hist&#243;rico!F34C304:F48C31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67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emf"/><Relationship Id="rId4" Type="http://schemas.openxmlformats.org/officeDocument/2006/relationships/oleObject" Target="file:///D:\Dropbox\Alumni%202017\Encuesta%20seguimiento%202016%20M0\Graduados%20M0%20Master.xlsx!Tablas%20Hist&#243;rico!F34C291:F48C297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16" TargetMode="External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oleObject" Target="file:///D:\Dropbox\Alumni%202017\Encuesta%20seguimiento%202016%20M0\Graduados%20M0%20Master.xlsx!Tablas%20Hist&#243;rico!F31C317" TargetMode="External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oleObject" Target="file:///D:\Dropbox\Alumni%202017\Encuesta%20seguimiento%202016%20M0\Graduados%20M0%20Master.xlsx!Tablas%20Hist&#243;rico!F31C330" TargetMode="External"/><Relationship Id="rId4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15" TargetMode="External"/><Relationship Id="rId9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1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emf"/><Relationship Id="rId5" Type="http://schemas.openxmlformats.org/officeDocument/2006/relationships/oleObject" Target="file:///D:\Dropbox\Alumni%202017\Encuesta%20seguimiento%202016%20M0\Graduados%20M0%20Master.xlsx!Tablas%20Hist&#243;rico!F31C344" TargetMode="Externa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emf"/><Relationship Id="rId5" Type="http://schemas.openxmlformats.org/officeDocument/2006/relationships/oleObject" Target="file:///D:\Dropbox\Alumni%202017\Encuesta%20seguimiento%202016%20M0\Graduados%20M0%20Master.xlsx!Tablas%20Hist&#243;rico!F34C356:F56C362" TargetMode="External"/><Relationship Id="rId4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2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emf"/><Relationship Id="rId5" Type="http://schemas.openxmlformats.org/officeDocument/2006/relationships/oleObject" Target="file:///D:\Dropbox\Alumni%202017\Encuesta%20seguimiento%202016%20M0\Graduados%20M0%20Master.xlsx!Tablas%20Hist&#243;rico!F31C371" TargetMode="External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78" TargetMode="External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emf"/><Relationship Id="rId5" Type="http://schemas.openxmlformats.org/officeDocument/2006/relationships/oleObject" Target="file:///D:\Dropbox\Alumni%202017\Encuesta%20seguimiento%202016%20M0\Graduados%20M0%20Master.xlsx!Tablas%20Hist&#243;rico!F34C384:F48C390" TargetMode="External"/><Relationship Id="rId4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70" TargetMode="External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69" TargetMode="External"/><Relationship Id="rId1" Type="http://schemas.openxmlformats.org/officeDocument/2006/relationships/slideLayout" Target="../slideLayouts/slideLayout3.xml"/><Relationship Id="rId6" Type="http://schemas.openxmlformats.org/officeDocument/2006/relationships/oleObject" Target="file:///D:\Dropbox\Alumni%202017\Encuesta%20seguimiento%202016%20M0\Graduados%20M0%20Master.xlsx!Tablas%20Hist&#243;rico!F31C1086:F32C1086" TargetMode="External"/><Relationship Id="rId5" Type="http://schemas.openxmlformats.org/officeDocument/2006/relationships/image" Target="../media/image38.emf"/><Relationship Id="rId4" Type="http://schemas.openxmlformats.org/officeDocument/2006/relationships/oleObject" Target="file:///D:\Dropbox\Alumni%202017\Encuesta%20seguimiento%202016%20M0\Graduados%20M0%20Master.xlsx!Tablas%20Hist&#243;rico!F31C1073:F32C1073" TargetMode="External"/><Relationship Id="rId9" Type="http://schemas.openxmlformats.org/officeDocument/2006/relationships/image" Target="../media/image4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file:///D:\Dropbox\Alumni%202017\Encuesta%20seguimiento%202016%20M0\Graduados%20M0%20Master.xlsx!Tablas%20Hist&#243;rico!F31C730:F32C730" TargetMode="External"/><Relationship Id="rId7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4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emf"/><Relationship Id="rId5" Type="http://schemas.openxmlformats.org/officeDocument/2006/relationships/oleObject" Target="file:///D:\Dropbox\Alumni%202017\Encuesta%20seguimiento%202016%20M0\Graduados%20M0%20Master.xlsx!Tablas%20Hist&#243;rico!F31C743:F32C743" TargetMode="External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4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lumni%202017\Encuesta%20seguimiento%202016%20M0\Graduados%20M0%20Master.xlsx!Tablas%20Hist&#243;rico!F31C756:F32C75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emf"/><Relationship Id="rId5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50" TargetMode="External"/><Relationship Id="rId4" Type="http://schemas.openxmlformats.org/officeDocument/2006/relationships/image" Target="../media/image4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5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emf"/><Relationship Id="rId5" Type="http://schemas.openxmlformats.org/officeDocument/2006/relationships/oleObject" Target="file:///D:\Dropbox\Alumni%202017\Encuesta%20seguimiento%202016%20M0\Graduados%20M0%20Master.xlsx!Tablas%20Hist&#243;rico!F31C769:F32C769" TargetMode="External"/><Relationship Id="rId4" Type="http://schemas.openxmlformats.org/officeDocument/2006/relationships/image" Target="../media/image4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7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emf"/><Relationship Id="rId5" Type="http://schemas.openxmlformats.org/officeDocument/2006/relationships/oleObject" Target="file:///D:\Dropbox\Alumni%202017\Encuesta%20seguimiento%202016%20M0\Graduados%20M0%20Master.xlsx!Tablas%20Hist&#243;rico!F34C1099:F43C1105" TargetMode="External"/><Relationship Id="rId4" Type="http://schemas.openxmlformats.org/officeDocument/2006/relationships/image" Target="../media/image4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78" TargetMode="External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emf"/><Relationship Id="rId5" Type="http://schemas.openxmlformats.org/officeDocument/2006/relationships/oleObject" Target="file:///D:\Dropbox\Alumni%202017\Encuesta%20seguimiento%202016%20M0\Graduados%20M0%20Master.xlsx!Tablas%20Hist&#243;rico!F34C384:F48C390" TargetMode="External"/><Relationship Id="rId4" Type="http://schemas.openxmlformats.org/officeDocument/2006/relationships/image" Target="../media/image5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5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emf"/><Relationship Id="rId5" Type="http://schemas.openxmlformats.org/officeDocument/2006/relationships/oleObject" Target="file:///D:\Dropbox\Alumni%202017\Encuesta%20seguimiento%202016%20M0\Graduados%20M0%20Master.xlsx!Tablas%20Hist&#243;rico!F34C897:F44C903" TargetMode="External"/><Relationship Id="rId4" Type="http://schemas.openxmlformats.org/officeDocument/2006/relationships/image" Target="../media/image5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5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emf"/><Relationship Id="rId5" Type="http://schemas.openxmlformats.org/officeDocument/2006/relationships/oleObject" Target="file:///D:\Dropbox\Alumni%202017\Encuesta%20seguimiento%202016%20M0\Graduados%20M0%20Master.xlsx!Tablas%20Hist&#243;rico!F31C911" TargetMode="External"/><Relationship Id="rId4" Type="http://schemas.openxmlformats.org/officeDocument/2006/relationships/image" Target="../media/image5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76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emf"/><Relationship Id="rId4" Type="http://schemas.openxmlformats.org/officeDocument/2006/relationships/oleObject" Target="file:///D:\Dropbox\Alumni%202017\Encuesta%20seguimiento%202016%20M0\Graduados%20M0%20Master.xlsx!Tablas%20Hist&#243;rico!F31C938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6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emf"/><Relationship Id="rId5" Type="http://schemas.openxmlformats.org/officeDocument/2006/relationships/oleObject" Target="file:///D:\Dropbox\Alumni%202017\Encuesta%20seguimiento%202016%20M0\Graduados%20M0%20Master.xlsx!Tablas%20Hist&#243;rico!F34C964:F44C970" TargetMode="External"/><Relationship Id="rId4" Type="http://schemas.openxmlformats.org/officeDocument/2006/relationships/image" Target="../media/image5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6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emf"/><Relationship Id="rId5" Type="http://schemas.openxmlformats.org/officeDocument/2006/relationships/oleObject" Target="file:///D:\Dropbox\Alumni%202017\Encuesta%20seguimiento%202016%20M0\Graduados%20M0%20Master.xlsx!Tablas%20Hist&#243;rico!F34C991:F44C997" TargetMode="External"/><Relationship Id="rId4" Type="http://schemas.openxmlformats.org/officeDocument/2006/relationships/image" Target="../media/image6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lumni%202017\Encuesta%20seguimiento%202016%20M0\Graduados%20M0%20Master.xlsx!Tablas%20Hist&#243;rico!F34C1004:F48C1010" TargetMode="External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emf"/><Relationship Id="rId5" Type="http://schemas.openxmlformats.org/officeDocument/2006/relationships/oleObject" Target="file:///D:\Dropbox\Alumni%202017\Encuesta%20seguimiento%202016%20M0\Graduados%20M0%20Master.xlsx!Tablas%20Hist&#243;rico!F34C1122:F51C1128" TargetMode="External"/><Relationship Id="rId4" Type="http://schemas.openxmlformats.org/officeDocument/2006/relationships/image" Target="../media/image6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lumni%202017\Encuesta%20seguimiento%202016%20M0\Graduados%20M0%20Master.xlsx!Tablas%20Hist&#243;rico!F34C1018:F49C1024" TargetMode="External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emf"/><Relationship Id="rId5" Type="http://schemas.openxmlformats.org/officeDocument/2006/relationships/oleObject" Target="file:///D:\Dropbox\Alumni%202017\Encuesta%20seguimiento%202016%20M0\Graduados%20M0%20Master.xlsx!Tablas%20Hist&#243;rico!F34C1133:F50C1139" TargetMode="External"/><Relationship Id="rId4" Type="http://schemas.openxmlformats.org/officeDocument/2006/relationships/image" Target="../media/image6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7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lumni%202017\Encuesta%20seguimiento%202016%20M0\Graduados%20M0%20Master.xlsx!Tablas%20Hist&#243;rico!F34C1032:F45C1038" TargetMode="External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emf"/><Relationship Id="rId5" Type="http://schemas.openxmlformats.org/officeDocument/2006/relationships/oleObject" Target="file:///D:\Dropbox\Alumni%202017\Encuesta%20seguimiento%202016%20M0\Graduados%20M0%20Master.xlsx!Tablas%20Hist&#243;rico!F34C1147:F47C1153" TargetMode="External"/><Relationship Id="rId4" Type="http://schemas.openxmlformats.org/officeDocument/2006/relationships/image" Target="../media/image6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lumni%202017\Encuesta%20seguimiento%202016%20M0\Graduados%20M0%20Master.xlsx!Tablas%20Hist&#243;rico!F34C1046:F51C1052" TargetMode="External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emf"/><Relationship Id="rId5" Type="http://schemas.openxmlformats.org/officeDocument/2006/relationships/oleObject" Target="file:///D:\Dropbox\Alumni%202017\Encuesta%20seguimiento%202016%20M0\Graduados%20M0%20Master.xlsx!Tablas%20Hist&#243;rico!F34C1161:F46C1167" TargetMode="External"/><Relationship Id="rId4" Type="http://schemas.openxmlformats.org/officeDocument/2006/relationships/image" Target="../media/image7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file:///D:\Dropbox\Alumni%202017\Encuesta%20seguimiento%202016%20M0\Graduados%20M0%20Master.xlsx!Tablas%20Hist&#243;rico!F32C101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1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21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oleObject" Target="file:///D:\Dropbox\Alumni%202017\Encuesta%20seguimiento%202016%20M0\Graduados%20M0%20Master.xlsx!Tablas%20Hist&#243;rico!F32C13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19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emf"/><Relationship Id="rId4" Type="http://schemas.openxmlformats.org/officeDocument/2006/relationships/oleObject" Target="file:///D:\Dropbox\Alumni%202017\Encuesta%20seguimiento%202016%20M0\Graduados%20M0%20Master.xlsx!Tablas%20Hist&#243;rico!F32C11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2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emf"/><Relationship Id="rId4" Type="http://schemas.openxmlformats.org/officeDocument/2006/relationships/oleObject" Target="file:///D:\Dropbox\Alumni%202017\Encuesta%20seguimiento%202016%20M0\Graduados%20M0%20Master.xlsx!Tablas%20Hist&#243;rico!F32C14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25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emf"/><Relationship Id="rId4" Type="http://schemas.openxmlformats.org/officeDocument/2006/relationships/oleObject" Target="file:///D:\Dropbox\Alumni%202017\Encuesta%20seguimiento%202016%20M0\Graduados%20M0%20Master.xlsx!Tablas%20Hist&#243;rico!F34C218:F47C22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file:///D:\Dropbox\Alumni%202017\Encuesta%20seguimiento%202016%20M0\Graduados%20M0%20Master.xlsx!Tablas%20Hist&#243;rico!%5bGraduados%20M0%20Master.xlsx%5dTablas%20Hist&#243;rico%20Gr&#225;fico%2065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emf"/><Relationship Id="rId4" Type="http://schemas.openxmlformats.org/officeDocument/2006/relationships/oleObject" Target="file:///D:\Dropbox\Alumni%202017\Encuesta%20seguimiento%202016%20M0\Graduados%20M0%20Master.xlsx!Tablas%20Hist&#243;rico!F31C27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 bwMode="auto">
          <a:xfrm>
            <a:off x="845201" y="1034526"/>
            <a:ext cx="6360459" cy="1569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s-CO"/>
            </a:defPPr>
            <a:lvl1pPr algn="ctr"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dirty="0"/>
              <a:t>Encuesta </a:t>
            </a:r>
          </a:p>
          <a:p>
            <a:r>
              <a:rPr lang="es-ES" dirty="0"/>
              <a:t>Estudiantes Próximos a Graduarse</a:t>
            </a:r>
          </a:p>
          <a:p>
            <a:r>
              <a:rPr lang="es-ES" b="1" dirty="0">
                <a:solidFill>
                  <a:srgbClr val="002060"/>
                </a:solidFill>
              </a:rPr>
              <a:t>Promociones 2012 - 2017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894121" y="3603150"/>
            <a:ext cx="1914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3200" b="1" dirty="0">
                <a:solidFill>
                  <a:srgbClr val="0A74A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Filosofía</a:t>
            </a:r>
          </a:p>
        </p:txBody>
      </p:sp>
      <p:sp>
        <p:nvSpPr>
          <p:cNvPr id="4" name="CuadroTexto 9"/>
          <p:cNvSpPr txBox="1"/>
          <p:nvPr/>
        </p:nvSpPr>
        <p:spPr>
          <a:xfrm>
            <a:off x="2767533" y="5240794"/>
            <a:ext cx="23703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24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Marzo de 2018 </a:t>
            </a:r>
            <a:endParaRPr lang="es-CO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0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652188"/>
              </p:ext>
            </p:extLst>
          </p:nvPr>
        </p:nvGraphicFramePr>
        <p:xfrm>
          <a:off x="708025" y="1619250"/>
          <a:ext cx="6126163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6848633" imgH="3295797" progId="Excel.Sheet.12">
                  <p:link updateAutomatic="1"/>
                </p:oleObj>
              </mc:Choice>
              <mc:Fallback>
                <p:oleObj name="Hoja de cálculo" r:id="rId2" imgW="6848633" imgH="3295797" progId="Excel.Sheet.12">
                  <p:link updateAutomatic="1"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8025" y="1619250"/>
                        <a:ext cx="6126163" cy="294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57568" y="651669"/>
            <a:ext cx="663700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¿De cuál de estas entidades recibió un crédito educativo para estudiar?</a:t>
            </a:r>
          </a:p>
        </p:txBody>
      </p:sp>
      <p:sp>
        <p:nvSpPr>
          <p:cNvPr id="17" name="13 CuadroTexto"/>
          <p:cNvSpPr txBox="1">
            <a:spLocks noChangeArrowheads="1"/>
          </p:cNvSpPr>
          <p:nvPr/>
        </p:nvSpPr>
        <p:spPr bwMode="auto">
          <a:xfrm>
            <a:off x="557568" y="1305889"/>
            <a:ext cx="6695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ahoma" pitchFamily="34" charset="0"/>
                <a:cs typeface="Tahoma" pitchFamily="34" charset="0"/>
              </a:rPr>
              <a:t>Los estudiantes que financian sus estudios mediante </a:t>
            </a:r>
            <a:r>
              <a:rPr lang="es-ES" sz="1400" b="1" dirty="0">
                <a:latin typeface="Tahoma" pitchFamily="34" charset="0"/>
                <a:cs typeface="Tahoma" pitchFamily="34" charset="0"/>
              </a:rPr>
              <a:t>créditos educativos</a:t>
            </a:r>
            <a:r>
              <a:rPr lang="es-ES" sz="1400" dirty="0">
                <a:latin typeface="Tahoma" pitchFamily="34" charset="0"/>
                <a:cs typeface="Tahoma" pitchFamily="34" charset="0"/>
              </a:rPr>
              <a:t>, lo hacen principalmente por medio del </a:t>
            </a:r>
            <a:r>
              <a:rPr lang="lv-LV" sz="1400" dirty="0">
                <a:latin typeface="Tahoma" pitchFamily="34" charset="0"/>
                <a:cs typeface="Tahoma" pitchFamily="34" charset="0"/>
              </a:rPr>
              <a:t>Icetex</a:t>
            </a:r>
            <a:r>
              <a:rPr lang="es-ES" sz="1400" dirty="0">
                <a:latin typeface="Tahoma" pitchFamily="34" charset="0"/>
                <a:cs typeface="Tahoma" pitchFamily="34" charset="0"/>
              </a:rPr>
              <a:t>.</a:t>
            </a:r>
            <a:endParaRPr lang="es-CO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288400"/>
              </p:ext>
            </p:extLst>
          </p:nvPr>
        </p:nvGraphicFramePr>
        <p:xfrm>
          <a:off x="1709738" y="4578350"/>
          <a:ext cx="4333875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4" imgW="5524537" imgH="2209727" progId="Excel.Sheet.12">
                  <p:link updateAutomatic="1"/>
                </p:oleObj>
              </mc:Choice>
              <mc:Fallback>
                <p:oleObj name="Hoja de cálculo" r:id="rId4" imgW="5524537" imgH="2209727" progId="Excel.Sheet.12">
                  <p:link updateAutomatic="1"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9738" y="4578350"/>
                        <a:ext cx="4333875" cy="173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Financiación</a:t>
            </a:r>
            <a:endParaRPr lang="es-CO" sz="14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704827" y="3479115"/>
            <a:ext cx="97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Nota: </a:t>
            </a:r>
            <a:r>
              <a:rPr lang="es-ES" sz="900" dirty="0"/>
              <a:t>Se muestran las primeras tres opciones</a:t>
            </a:r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319893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85818" y="668981"/>
            <a:ext cx="614508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¿De cuál de estas entidades recibió beca o subsidio para estudiar?</a:t>
            </a:r>
          </a:p>
        </p:txBody>
      </p:sp>
      <p:sp>
        <p:nvSpPr>
          <p:cNvPr id="17" name="13 CuadroTexto"/>
          <p:cNvSpPr txBox="1">
            <a:spLocks noChangeArrowheads="1"/>
          </p:cNvSpPr>
          <p:nvPr/>
        </p:nvSpPr>
        <p:spPr bwMode="auto">
          <a:xfrm>
            <a:off x="631626" y="1463781"/>
            <a:ext cx="64534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ahoma" pitchFamily="34" charset="0"/>
                <a:cs typeface="Tahoma" pitchFamily="34" charset="0"/>
              </a:rPr>
              <a:t>De los estudiantes que se financian por medio de </a:t>
            </a:r>
            <a:r>
              <a:rPr lang="es-ES" sz="1400" b="1" dirty="0">
                <a:latin typeface="Tahoma" pitchFamily="34" charset="0"/>
                <a:cs typeface="Tahoma" pitchFamily="34" charset="0"/>
              </a:rPr>
              <a:t>becas</a:t>
            </a:r>
            <a:r>
              <a:rPr lang="es-ES" sz="1400" dirty="0">
                <a:latin typeface="Tahoma" pitchFamily="34" charset="0"/>
                <a:cs typeface="Tahoma" pitchFamily="34" charset="0"/>
              </a:rPr>
              <a:t>, </a:t>
            </a:r>
          </a:p>
          <a:p>
            <a:pPr algn="ctr"/>
            <a:r>
              <a:rPr lang="es-ES" sz="1400" dirty="0">
                <a:latin typeface="Tahoma" pitchFamily="34" charset="0"/>
                <a:cs typeface="Tahoma" pitchFamily="34" charset="0"/>
              </a:rPr>
              <a:t>la principal fuente fue la universidad.</a:t>
            </a:r>
            <a:endParaRPr lang="es-CO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782859"/>
              </p:ext>
            </p:extLst>
          </p:nvPr>
        </p:nvGraphicFramePr>
        <p:xfrm>
          <a:off x="1071563" y="1879600"/>
          <a:ext cx="5559425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6372253" imgH="3295797" progId="Excel.Sheet.12">
                  <p:link updateAutomatic="1"/>
                </p:oleObj>
              </mc:Choice>
              <mc:Fallback>
                <p:oleObj name="Hoja de cálculo" r:id="rId2" imgW="6372253" imgH="3295797" progId="Excel.Sheet.12">
                  <p:link updateAutomatic="1"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1563" y="1879600"/>
                        <a:ext cx="5559425" cy="287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342452"/>
              </p:ext>
            </p:extLst>
          </p:nvPr>
        </p:nvGraphicFramePr>
        <p:xfrm>
          <a:off x="1803400" y="4700588"/>
          <a:ext cx="413702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4" imgW="5533904" imgH="2209727" progId="Excel.Sheet.12">
                  <p:link updateAutomatic="1"/>
                </p:oleObj>
              </mc:Choice>
              <mc:Fallback>
                <p:oleObj name="Hoja de cálculo" r:id="rId4" imgW="5533904" imgH="2209727" progId="Excel.Sheet.12">
                  <p:link updateAutomatic="1"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3400" y="4700588"/>
                        <a:ext cx="4137025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Financiación</a:t>
            </a:r>
            <a:endParaRPr lang="es-CO" sz="14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473228" y="3429000"/>
            <a:ext cx="16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Nota: Se muestran las primeras tres opciones</a:t>
            </a:r>
            <a:endParaRPr lang="es-CO" sz="9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831393" y="968744"/>
            <a:ext cx="2044526" cy="312254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Respuesta múltiple</a:t>
            </a:r>
          </a:p>
        </p:txBody>
      </p:sp>
    </p:spTree>
    <p:extLst>
      <p:ext uri="{BB962C8B-B14F-4D97-AF65-F5344CB8AC3E}">
        <p14:creationId xmlns:p14="http://schemas.microsoft.com/office/powerpoint/2010/main" val="192429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2400" y="632551"/>
            <a:ext cx="4857750" cy="30777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CO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Nivel de dominio de un segundo idioma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40268" y="1393178"/>
            <a:ext cx="303027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sz="1200" dirty="0"/>
              <a:t>¿La institución en donde terminó el bachillerato era bilingüe?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149093" y="1401644"/>
            <a:ext cx="345397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sz="1200" dirty="0"/>
              <a:t>¿La Universidad influyó en la mejora de sus competencias en idiomas extranjeros?</a:t>
            </a:r>
          </a:p>
        </p:txBody>
      </p:sp>
      <p:sp>
        <p:nvSpPr>
          <p:cNvPr id="85005" name="11 CuadroTexto"/>
          <p:cNvSpPr txBox="1">
            <a:spLocks noChangeArrowheads="1"/>
          </p:cNvSpPr>
          <p:nvPr/>
        </p:nvSpPr>
        <p:spPr bwMode="auto">
          <a:xfrm>
            <a:off x="274308" y="4672233"/>
            <a:ext cx="330265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ahoma" pitchFamily="34" charset="0"/>
                <a:cs typeface="Tahoma" pitchFamily="34" charset="0"/>
              </a:rPr>
              <a:t>En 2017, se mantuvo el porcentaje de estudiantes que terminó el bachillerato en un colegio bilingüe.</a:t>
            </a:r>
          </a:p>
        </p:txBody>
      </p:sp>
      <p:sp>
        <p:nvSpPr>
          <p:cNvPr id="85006" name="13 CuadroTexto"/>
          <p:cNvSpPr txBox="1">
            <a:spLocks noChangeArrowheads="1"/>
          </p:cNvSpPr>
          <p:nvPr/>
        </p:nvSpPr>
        <p:spPr bwMode="auto">
          <a:xfrm>
            <a:off x="4284297" y="4827565"/>
            <a:ext cx="31432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400" dirty="0">
                <a:latin typeface="Tahoma" pitchFamily="34" charset="0"/>
                <a:cs typeface="Tahoma" pitchFamily="34" charset="0"/>
              </a:rPr>
              <a:t>En 2017, el 75% de estudiantes consideró que la universidad influyó en la mejora del aprendizaje de idiomas. </a:t>
            </a:r>
          </a:p>
        </p:txBody>
      </p:sp>
      <p:pic>
        <p:nvPicPr>
          <p:cNvPr id="22" name="Object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3413" y="4357688"/>
            <a:ext cx="111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Object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6291" y="4357688"/>
            <a:ext cx="11112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13 Conector recto"/>
          <p:cNvCxnSpPr/>
          <p:nvPr/>
        </p:nvCxnSpPr>
        <p:spPr>
          <a:xfrm rot="5400000">
            <a:off x="1279525" y="3610488"/>
            <a:ext cx="51435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Competencias</a:t>
            </a:r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139844"/>
              </p:ext>
            </p:extLst>
          </p:nvPr>
        </p:nvGraphicFramePr>
        <p:xfrm>
          <a:off x="130175" y="2414588"/>
          <a:ext cx="3590925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4" imgW="4990951" imgH="2447778" progId="Excel.Sheet.12">
                  <p:link updateAutomatic="1"/>
                </p:oleObj>
              </mc:Choice>
              <mc:Fallback>
                <p:oleObj name="Hoja de cálculo" r:id="rId4" imgW="4990951" imgH="2447778" progId="Excel.Sheet.12">
                  <p:link updateAutomatic="1"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175" y="2414588"/>
                        <a:ext cx="3590925" cy="175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927908"/>
              </p:ext>
            </p:extLst>
          </p:nvPr>
        </p:nvGraphicFramePr>
        <p:xfrm>
          <a:off x="1352550" y="4289425"/>
          <a:ext cx="10953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6" imgW="1095273" imgH="238052" progId="Excel.Sheet.12">
                  <p:link updateAutomatic="1"/>
                </p:oleObj>
              </mc:Choice>
              <mc:Fallback>
                <p:oleObj name="Hoja de cálculo" r:id="rId6" imgW="1095273" imgH="238052" progId="Excel.Sheet.12">
                  <p:link updateAutomatic="1"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52550" y="4289425"/>
                        <a:ext cx="109537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471507"/>
              </p:ext>
            </p:extLst>
          </p:nvPr>
        </p:nvGraphicFramePr>
        <p:xfrm>
          <a:off x="3983038" y="2482850"/>
          <a:ext cx="3760787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8" imgW="5505469" imgH="2466902" progId="Excel.Sheet.12">
                  <p:link updateAutomatic="1"/>
                </p:oleObj>
              </mc:Choice>
              <mc:Fallback>
                <p:oleObj name="Hoja de cálculo" r:id="rId8" imgW="5505469" imgH="2466902" progId="Excel.Sheet.12">
                  <p:link updateAutomatic="1"/>
                  <p:pic>
                    <p:nvPicPr>
                      <p:cNvPr id="9" name="Objeto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83038" y="2482850"/>
                        <a:ext cx="3760787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99479"/>
              </p:ext>
            </p:extLst>
          </p:nvPr>
        </p:nvGraphicFramePr>
        <p:xfrm>
          <a:off x="5341938" y="4289425"/>
          <a:ext cx="10668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10" imgW="1066837" imgH="238052" progId="Excel.Sheet.12">
                  <p:link updateAutomatic="1"/>
                </p:oleObj>
              </mc:Choice>
              <mc:Fallback>
                <p:oleObj name="Hoja de cálculo" r:id="rId10" imgW="1066837" imgH="238052" progId="Excel.Sheet.12">
                  <p:link updateAutomatic="1"/>
                  <p:pic>
                    <p:nvPicPr>
                      <p:cNvPr id="10" name="Objeto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41938" y="4289425"/>
                        <a:ext cx="1066800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19562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967435"/>
              </p:ext>
            </p:extLst>
          </p:nvPr>
        </p:nvGraphicFramePr>
        <p:xfrm>
          <a:off x="434975" y="1725613"/>
          <a:ext cx="671512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6715153" imgH="2466902" progId="Excel.Sheet.12">
                  <p:link updateAutomatic="1"/>
                </p:oleObj>
              </mc:Choice>
              <mc:Fallback>
                <p:oleObj name="Hoja de cálculo" r:id="rId3" imgW="6715153" imgH="2466902" progId="Excel.Sheet.12">
                  <p:link updateAutomatic="1"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975" y="1725613"/>
                        <a:ext cx="671512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6 CuadroTexto"/>
          <p:cNvSpPr txBox="1">
            <a:spLocks noChangeArrowheads="1"/>
          </p:cNvSpPr>
          <p:nvPr/>
        </p:nvSpPr>
        <p:spPr bwMode="auto">
          <a:xfrm>
            <a:off x="1536701" y="4835641"/>
            <a:ext cx="46291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400" dirty="0">
                <a:latin typeface="Tahoma" panose="020B0604030504040204" pitchFamily="34" charset="0"/>
                <a:cs typeface="Tahoma" panose="020B0604030504040204" pitchFamily="34" charset="0"/>
              </a:rPr>
              <a:t>En 2017, aumentó el porcentaje de estudiantes que estudian francés.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328867" y="684249"/>
            <a:ext cx="314325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 ¿Cuáles idiomas ha estudiado ? 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329819"/>
              </p:ext>
            </p:extLst>
          </p:nvPr>
        </p:nvGraphicFramePr>
        <p:xfrm>
          <a:off x="1030288" y="4151313"/>
          <a:ext cx="12192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1219051" imgH="238052" progId="Excel.Sheet.12">
                  <p:link updateAutomatic="1"/>
                </p:oleObj>
              </mc:Choice>
              <mc:Fallback>
                <p:oleObj name="Hoja de cálculo" r:id="rId5" imgW="1219051" imgH="238052" progId="Excel.Sheet.12">
                  <p:link updateAutomatic="1"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0288" y="4151313"/>
                        <a:ext cx="1219200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Competencias</a:t>
            </a:r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2831393" y="968744"/>
            <a:ext cx="2044526" cy="312254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Respuesta múltiple</a:t>
            </a:r>
          </a:p>
        </p:txBody>
      </p:sp>
    </p:spTree>
    <p:extLst>
      <p:ext uri="{BB962C8B-B14F-4D97-AF65-F5344CB8AC3E}">
        <p14:creationId xmlns:p14="http://schemas.microsoft.com/office/powerpoint/2010/main" val="166865846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7187672" y="2944687"/>
            <a:ext cx="1735495" cy="1278786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1949785" y="5310724"/>
            <a:ext cx="3793703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" sz="1400" dirty="0">
                <a:latin typeface="Tahoma" pitchFamily="34" charset="0"/>
                <a:cs typeface="Tahoma" pitchFamily="34" charset="0"/>
              </a:rPr>
              <a:t>Las competencias tienen niveles de cumplimiento en alto grado y disminuye frente a los resultados de 2016.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555514" y="1147165"/>
            <a:ext cx="3346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¿Cuál es su nivel de satisfacción frente al impacto de las competencias adquiridas en el programa?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179512" y="529516"/>
            <a:ext cx="73342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s-CO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Nivel de satisfacción de las competencias adquiridas</a:t>
            </a:r>
            <a:r>
              <a:rPr lang="es-CO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algn="ctr" eaLnBrk="1" hangingPunct="1">
              <a:defRPr/>
            </a:pPr>
            <a:r>
              <a:rPr lang="es-CO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Muy satisfecho (5), satisfecho (4), insatisfecho (2), muy insatisfecho(1)</a:t>
            </a:r>
            <a:endParaRPr lang="es-CO" sz="1600" kern="0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+mj-ea"/>
              <a:cs typeface="Tahoma" pitchFamily="34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4"/>
          <a:stretch>
            <a:fillRect/>
          </a:stretch>
        </p:blipFill>
        <p:spPr>
          <a:xfrm>
            <a:off x="1698625" y="5653088"/>
            <a:ext cx="4940300" cy="1111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Competencias</a:t>
            </a:r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609658"/>
              </p:ext>
            </p:extLst>
          </p:nvPr>
        </p:nvGraphicFramePr>
        <p:xfrm>
          <a:off x="419100" y="1808163"/>
          <a:ext cx="6397625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8419951" imgH="4267127" progId="Excel.Sheet.12">
                  <p:link updateAutomatic="1"/>
                </p:oleObj>
              </mc:Choice>
              <mc:Fallback>
                <p:oleObj name="Hoja de cálculo" r:id="rId5" imgW="8419951" imgH="4267127" progId="Excel.Sheet.12">
                  <p:link updateAutomatic="1"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100" y="1808163"/>
                        <a:ext cx="6397625" cy="324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07848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737574" y="696482"/>
            <a:ext cx="424214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¿Qué ha pensado hacer en el largo plazo?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 de vida</a:t>
            </a:r>
            <a:endParaRPr lang="es-CO" sz="14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311630" y="1646740"/>
            <a:ext cx="507928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2017, aumentó el porcentaje de estudiantes que quiere trabajar en Colombia y disminuyó el porcentaje de los que quieren hacer posgrados en el extranjero.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210964"/>
              </p:ext>
            </p:extLst>
          </p:nvPr>
        </p:nvGraphicFramePr>
        <p:xfrm>
          <a:off x="-39688" y="2433638"/>
          <a:ext cx="7524751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8962904" imgH="4038637" progId="Excel.Sheet.12">
                  <p:link updateAutomatic="1"/>
                </p:oleObj>
              </mc:Choice>
              <mc:Fallback>
                <p:oleObj name="Hoja de cálculo" r:id="rId3" imgW="8962904" imgH="4038637" progId="Excel.Sheet.12">
                  <p:link updateAutomatic="1"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9688" y="2433638"/>
                        <a:ext cx="7524751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063021"/>
              </p:ext>
            </p:extLst>
          </p:nvPr>
        </p:nvGraphicFramePr>
        <p:xfrm>
          <a:off x="5518150" y="5959475"/>
          <a:ext cx="29241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2924184" imgH="238052" progId="Excel.Sheet.12">
                  <p:link updateAutomatic="1"/>
                </p:oleObj>
              </mc:Choice>
              <mc:Fallback>
                <p:oleObj name="Hoja de cálculo" r:id="rId5" imgW="2924184" imgH="238052" progId="Excel.Sheet.12">
                  <p:link updateAutomatic="1"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18150" y="5959475"/>
                        <a:ext cx="292417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913800" y="1149835"/>
            <a:ext cx="18896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Respuesta múltiple</a:t>
            </a:r>
            <a:endParaRPr lang="es-CO" sz="1200" b="1" dirty="0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2207742" y="3032567"/>
            <a:ext cx="384987" cy="48973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83932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027813" y="645601"/>
            <a:ext cx="368718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En la actualidad, ¿en qué actividad ocupa la mayor parte de su  tiempo?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Situación de los estudiantes al momento de grado</a:t>
            </a: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11989" y="5029246"/>
            <a:ext cx="3967162" cy="12700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1346910" y="1382712"/>
            <a:ext cx="50800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Disminuyó el porcentaje de estudiantes buscando trabajo.</a:t>
            </a:r>
            <a:endParaRPr lang="es-CO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621703"/>
              </p:ext>
            </p:extLst>
          </p:nvPr>
        </p:nvGraphicFramePr>
        <p:xfrm>
          <a:off x="882650" y="1792288"/>
          <a:ext cx="5935663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7934204" imgH="4038637" progId="Excel.Sheet.12">
                  <p:link updateAutomatic="1"/>
                </p:oleObj>
              </mc:Choice>
              <mc:Fallback>
                <p:oleObj name="Hoja de cálculo" r:id="rId3" imgW="7934204" imgH="4038637" progId="Excel.Sheet.12">
                  <p:link updateAutomatic="1"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2650" y="1792288"/>
                        <a:ext cx="5935663" cy="301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504193"/>
              </p:ext>
            </p:extLst>
          </p:nvPr>
        </p:nvGraphicFramePr>
        <p:xfrm>
          <a:off x="1685925" y="4941888"/>
          <a:ext cx="4370388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5695820" imgH="2209727" progId="Excel.Sheet.12">
                  <p:link updateAutomatic="1"/>
                </p:oleObj>
              </mc:Choice>
              <mc:Fallback>
                <p:oleObj name="Hoja de cálculo" r:id="rId5" imgW="5695820" imgH="2209727" progId="Excel.Sheet.12">
                  <p:link updateAutomatic="1"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5925" y="4941888"/>
                        <a:ext cx="4370388" cy="1693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53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200526" y="903841"/>
            <a:ext cx="182819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sz="1200" dirty="0"/>
              <a:t>¿Es este su primer empleo?</a:t>
            </a:r>
          </a:p>
        </p:txBody>
      </p:sp>
      <p:cxnSp>
        <p:nvCxnSpPr>
          <p:cNvPr id="11" name="19 Conector recto"/>
          <p:cNvCxnSpPr/>
          <p:nvPr/>
        </p:nvCxnSpPr>
        <p:spPr>
          <a:xfrm flipH="1">
            <a:off x="3851275" y="946525"/>
            <a:ext cx="272" cy="4882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4614857" y="870304"/>
            <a:ext cx="239950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sz="1200" dirty="0"/>
              <a:t>¿Qué tan relacionado está su empleo con la carrera que estudió?</a:t>
            </a:r>
          </a:p>
        </p:txBody>
      </p:sp>
      <p:sp>
        <p:nvSpPr>
          <p:cNvPr id="17" name="19 CuadroTexto"/>
          <p:cNvSpPr txBox="1">
            <a:spLocks noChangeArrowheads="1"/>
          </p:cNvSpPr>
          <p:nvPr/>
        </p:nvSpPr>
        <p:spPr bwMode="auto">
          <a:xfrm>
            <a:off x="4046237" y="4193386"/>
            <a:ext cx="37365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ES" sz="1200" dirty="0">
                <a:latin typeface="Tahoma" panose="020B0604030504040204" pitchFamily="34" charset="0"/>
                <a:cs typeface="Tahoma" panose="020B0604030504040204" pitchFamily="34" charset="0"/>
              </a:rPr>
              <a:t>En 2017, disminuyó el porcentaje de estudiantes que afirma que su trabajo está directamente relacionado con la carrera que estudió.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805182" y="4165104"/>
            <a:ext cx="26473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 2017, para el 50% de los estudiantes éste es su primer empleo.</a:t>
            </a: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02472"/>
              </p:ext>
            </p:extLst>
          </p:nvPr>
        </p:nvGraphicFramePr>
        <p:xfrm>
          <a:off x="122238" y="2027238"/>
          <a:ext cx="3690937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5019721" imgH="2209727" progId="Excel.Sheet.12">
                  <p:link updateAutomatic="1"/>
                </p:oleObj>
              </mc:Choice>
              <mc:Fallback>
                <p:oleObj name="Hoja de cálculo" r:id="rId2" imgW="5019721" imgH="2209727" progId="Excel.Sheet.12">
                  <p:link updateAutomatic="1"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2238" y="2027238"/>
                        <a:ext cx="3690937" cy="162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710876"/>
              </p:ext>
            </p:extLst>
          </p:nvPr>
        </p:nvGraphicFramePr>
        <p:xfrm>
          <a:off x="1538288" y="5076825"/>
          <a:ext cx="990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4" imgW="990563" imgH="466872" progId="Excel.Sheet.12">
                  <p:link updateAutomatic="1"/>
                </p:oleObj>
              </mc:Choice>
              <mc:Fallback>
                <p:oleObj name="Hoja de cálculo" r:id="rId4" imgW="990563" imgH="466872" progId="Excel.Sheet.12">
                  <p:link updateAutomatic="1"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8288" y="5076825"/>
                        <a:ext cx="99060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840434"/>
              </p:ext>
            </p:extLst>
          </p:nvPr>
        </p:nvGraphicFramePr>
        <p:xfrm>
          <a:off x="4535488" y="5140325"/>
          <a:ext cx="27622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6" imgW="2762269" imgH="466872" progId="Excel.Sheet.12">
                  <p:link updateAutomatic="1"/>
                </p:oleObj>
              </mc:Choice>
              <mc:Fallback>
                <p:oleObj name="Hoja de cálculo" r:id="rId6" imgW="2762269" imgH="466872" progId="Excel.Sheet.12">
                  <p:link updateAutomatic="1"/>
                  <p:pic>
                    <p:nvPicPr>
                      <p:cNvPr id="9" name="Objeto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5488" y="5140325"/>
                        <a:ext cx="276225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ángulo 13"/>
          <p:cNvSpPr/>
          <p:nvPr/>
        </p:nvSpPr>
        <p:spPr>
          <a:xfrm>
            <a:off x="728133" y="123933"/>
            <a:ext cx="705465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3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Estudiantes que trabajan como empleados, independientes o empresarios</a:t>
            </a:r>
            <a:endParaRPr lang="es-CO" sz="13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344299"/>
              </p:ext>
            </p:extLst>
          </p:nvPr>
        </p:nvGraphicFramePr>
        <p:xfrm>
          <a:off x="3865563" y="2001838"/>
          <a:ext cx="3913187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8" imgW="6181567" imgH="2809802" progId="Excel.Sheet.12">
                  <p:link updateAutomatic="1"/>
                </p:oleObj>
              </mc:Choice>
              <mc:Fallback>
                <p:oleObj name="Hoja de cálculo" r:id="rId8" imgW="6181567" imgH="2809802" progId="Excel.Sheet.12">
                  <p:link updateAutomatic="1"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65563" y="2001838"/>
                        <a:ext cx="3913187" cy="177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4654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361474" y="1204120"/>
            <a:ext cx="2977883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sz="1200" dirty="0"/>
              <a:t>¿Su trabajo actual contribuye a su crecimiento y desarrollo personal? </a:t>
            </a:r>
          </a:p>
        </p:txBody>
      </p:sp>
      <p:sp>
        <p:nvSpPr>
          <p:cNvPr id="122886" name="17 CuadroTexto"/>
          <p:cNvSpPr txBox="1">
            <a:spLocks noChangeArrowheads="1"/>
          </p:cNvSpPr>
          <p:nvPr/>
        </p:nvSpPr>
        <p:spPr bwMode="auto">
          <a:xfrm>
            <a:off x="4559966" y="4217765"/>
            <a:ext cx="29581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s-ES" altLang="es-ES" sz="1200" dirty="0">
                <a:latin typeface="Tahoma" panose="020B0604030504040204" pitchFamily="34" charset="0"/>
                <a:cs typeface="Tahoma" panose="020B0604030504040204" pitchFamily="34" charset="0"/>
              </a:rPr>
              <a:t>Entre el 2015 y 2017, se mantuvo la tendencia de que la totalidad de estudiantes considere</a:t>
            </a:r>
          </a:p>
          <a:p>
            <a:pPr algn="ctr">
              <a:spcBef>
                <a:spcPct val="0"/>
              </a:spcBef>
              <a:buNone/>
            </a:pPr>
            <a:r>
              <a:rPr lang="es-ES" altLang="es-ES" sz="1200" dirty="0">
                <a:latin typeface="Tahoma" panose="020B0604030504040204" pitchFamily="34" charset="0"/>
                <a:cs typeface="Tahoma" panose="020B0604030504040204" pitchFamily="34" charset="0"/>
              </a:rPr>
              <a:t>que el trabajo contribuye de manera positiva al crecimiento personal. </a:t>
            </a:r>
          </a:p>
        </p:txBody>
      </p:sp>
      <p:sp>
        <p:nvSpPr>
          <p:cNvPr id="12" name="16 CuadroTexto"/>
          <p:cNvSpPr txBox="1">
            <a:spLocks noChangeArrowheads="1"/>
          </p:cNvSpPr>
          <p:nvPr/>
        </p:nvSpPr>
        <p:spPr bwMode="auto">
          <a:xfrm>
            <a:off x="424619" y="4181669"/>
            <a:ext cx="311293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s-ES" altLang="es-ES" sz="1200" dirty="0">
                <a:latin typeface="Tahoma" panose="020B0604030504040204" pitchFamily="34" charset="0"/>
                <a:cs typeface="Tahoma" panose="020B0604030504040204" pitchFamily="34" charset="0"/>
              </a:rPr>
              <a:t>Entre el 2015 y 2017, se mantuvo la tendencia de que la totalidad de estudiantes considere útiles o muy útiles las habilidades y conocimientos aprendidos en su carrera para el trabajo.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04417" y="1086041"/>
            <a:ext cx="311440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sz="1200" dirty="0"/>
              <a:t>¿Qué tan útiles han sido en su trabajo los conocimientos, habilidades y destrezas aprendidas en su carrera?</a:t>
            </a:r>
          </a:p>
        </p:txBody>
      </p:sp>
      <p:cxnSp>
        <p:nvCxnSpPr>
          <p:cNvPr id="16" name="19 Conector recto"/>
          <p:cNvCxnSpPr/>
          <p:nvPr/>
        </p:nvCxnSpPr>
        <p:spPr>
          <a:xfrm flipH="1">
            <a:off x="3851275" y="1000313"/>
            <a:ext cx="272" cy="44505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74289"/>
              </p:ext>
            </p:extLst>
          </p:nvPr>
        </p:nvGraphicFramePr>
        <p:xfrm>
          <a:off x="1362075" y="5424574"/>
          <a:ext cx="10477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1047769" imgH="466872" progId="Excel.Sheet.12">
                  <p:link updateAutomatic="1"/>
                </p:oleObj>
              </mc:Choice>
              <mc:Fallback>
                <p:oleObj name="Hoja de cálculo" r:id="rId3" imgW="1047769" imgH="466872" progId="Excel.Sheet.12">
                  <p:link updateAutomatic="1"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2075" y="5424574"/>
                        <a:ext cx="104775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341055"/>
              </p:ext>
            </p:extLst>
          </p:nvPr>
        </p:nvGraphicFramePr>
        <p:xfrm>
          <a:off x="5345113" y="5424488"/>
          <a:ext cx="1019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1019333" imgH="466872" progId="Excel.Sheet.12">
                  <p:link updateAutomatic="1"/>
                </p:oleObj>
              </mc:Choice>
              <mc:Fallback>
                <p:oleObj name="Hoja de cálculo" r:id="rId5" imgW="1019333" imgH="466872" progId="Excel.Sheet.12">
                  <p:link updateAutomatic="1"/>
                  <p:pic>
                    <p:nvPicPr>
                      <p:cNvPr id="9" name="Objeto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5113" y="5424488"/>
                        <a:ext cx="101917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679388"/>
              </p:ext>
            </p:extLst>
          </p:nvPr>
        </p:nvGraphicFramePr>
        <p:xfrm>
          <a:off x="101600" y="2132013"/>
          <a:ext cx="3725863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7" imgW="5057859" imgH="2466902" progId="Excel.Sheet.12">
                  <p:link updateAutomatic="1"/>
                </p:oleObj>
              </mc:Choice>
              <mc:Fallback>
                <p:oleObj name="Hoja de cálculo" r:id="rId7" imgW="5057859" imgH="2466902" progId="Excel.Sheet.12">
                  <p:link updateAutomatic="1"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600" y="2132013"/>
                        <a:ext cx="3725863" cy="181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98375"/>
              </p:ext>
            </p:extLst>
          </p:nvPr>
        </p:nvGraphicFramePr>
        <p:xfrm>
          <a:off x="3984625" y="2122488"/>
          <a:ext cx="3732213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9" imgW="5067226" imgH="2466902" progId="Excel.Sheet.12">
                  <p:link updateAutomatic="1"/>
                </p:oleObj>
              </mc:Choice>
              <mc:Fallback>
                <p:oleObj name="Hoja de cálculo" r:id="rId9" imgW="5067226" imgH="2466902" progId="Excel.Sheet.12">
                  <p:link updateAutomatic="1"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84625" y="2122488"/>
                        <a:ext cx="3732213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ángulo 13"/>
          <p:cNvSpPr/>
          <p:nvPr/>
        </p:nvSpPr>
        <p:spPr>
          <a:xfrm>
            <a:off x="728133" y="123933"/>
            <a:ext cx="705465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3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Estudiantes que trabajan como empleados, independientes o empresarios</a:t>
            </a:r>
            <a:endParaRPr lang="es-CO" sz="13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412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16772" y="670579"/>
            <a:ext cx="326900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¿Cómo calificaría su satisfacción con el trabajo actual?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730980" y="1783701"/>
            <a:ext cx="42405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s-ES_tradnl"/>
            </a:defPPr>
            <a:lvl1pPr algn="ctr" eaLnBrk="1" hangingPunct="1">
              <a:defRPr sz="1600" ker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s-CO" sz="1400" dirty="0">
                <a:solidFill>
                  <a:schemeClr val="tx1"/>
                </a:solidFill>
              </a:rPr>
              <a:t>En 2017, la totalidad de estudiantes estaba muy satisfechos con su trabajo actual.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227191"/>
              </p:ext>
            </p:extLst>
          </p:nvPr>
        </p:nvGraphicFramePr>
        <p:xfrm>
          <a:off x="3108325" y="5573211"/>
          <a:ext cx="14859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1486012" imgH="466872" progId="Excel.Sheet.12">
                  <p:link updateAutomatic="1"/>
                </p:oleObj>
              </mc:Choice>
              <mc:Fallback>
                <p:oleObj name="Hoja de cálculo" r:id="rId3" imgW="1486012" imgH="466872" progId="Excel.Sheet.12">
                  <p:link updateAutomatic="1"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8325" y="5573211"/>
                        <a:ext cx="148590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77719"/>
              </p:ext>
            </p:extLst>
          </p:nvPr>
        </p:nvGraphicFramePr>
        <p:xfrm>
          <a:off x="1389063" y="2730500"/>
          <a:ext cx="492442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5029088" imgH="2466902" progId="Excel.Sheet.12">
                  <p:link updateAutomatic="1"/>
                </p:oleObj>
              </mc:Choice>
              <mc:Fallback>
                <p:oleObj name="Hoja de cálculo" r:id="rId5" imgW="5029088" imgH="2466902" progId="Excel.Sheet.12">
                  <p:link updateAutomatic="1"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9063" y="2730500"/>
                        <a:ext cx="4924425" cy="2417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/>
          <p:cNvSpPr/>
          <p:nvPr/>
        </p:nvSpPr>
        <p:spPr>
          <a:xfrm>
            <a:off x="728133" y="123933"/>
            <a:ext cx="705465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3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Estudiantes que trabajan como empleados, independientes o empresarios</a:t>
            </a:r>
            <a:endParaRPr lang="es-CO" sz="13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507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16"/>
          <p:cNvSpPr/>
          <p:nvPr/>
        </p:nvSpPr>
        <p:spPr>
          <a:xfrm>
            <a:off x="63756" y="1904730"/>
            <a:ext cx="1908000" cy="10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 dirty="0"/>
          </a:p>
        </p:txBody>
      </p:sp>
      <p:sp>
        <p:nvSpPr>
          <p:cNvPr id="7" name="Shape 2722"/>
          <p:cNvSpPr/>
          <p:nvPr/>
        </p:nvSpPr>
        <p:spPr>
          <a:xfrm flipH="1">
            <a:off x="2025955" y="1902395"/>
            <a:ext cx="1836000" cy="10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04A7B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 dirty="0"/>
          </a:p>
        </p:txBody>
      </p:sp>
      <p:sp>
        <p:nvSpPr>
          <p:cNvPr id="11" name="Shape 2728"/>
          <p:cNvSpPr/>
          <p:nvPr/>
        </p:nvSpPr>
        <p:spPr>
          <a:xfrm>
            <a:off x="3917888" y="1913480"/>
            <a:ext cx="1836000" cy="10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 dirty="0"/>
          </a:p>
        </p:txBody>
      </p:sp>
      <p:sp>
        <p:nvSpPr>
          <p:cNvPr id="15" name="Shape 2734"/>
          <p:cNvSpPr/>
          <p:nvPr/>
        </p:nvSpPr>
        <p:spPr>
          <a:xfrm flipH="1">
            <a:off x="5813568" y="1909556"/>
            <a:ext cx="1908000" cy="10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 dirty="0"/>
          </a:p>
        </p:txBody>
      </p:sp>
      <p:sp>
        <p:nvSpPr>
          <p:cNvPr id="19" name="Shape 2740"/>
          <p:cNvSpPr/>
          <p:nvPr/>
        </p:nvSpPr>
        <p:spPr>
          <a:xfrm rot="10800000" flipH="1">
            <a:off x="63756" y="2983988"/>
            <a:ext cx="1908000" cy="10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46C0A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 dirty="0"/>
          </a:p>
        </p:txBody>
      </p:sp>
      <p:sp>
        <p:nvSpPr>
          <p:cNvPr id="23" name="Shape 2746"/>
          <p:cNvSpPr/>
          <p:nvPr/>
        </p:nvSpPr>
        <p:spPr>
          <a:xfrm rot="10800000">
            <a:off x="5813568" y="2986798"/>
            <a:ext cx="1908000" cy="10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 dirty="0"/>
          </a:p>
        </p:txBody>
      </p:sp>
      <p:sp>
        <p:nvSpPr>
          <p:cNvPr id="27" name="Shape 2752"/>
          <p:cNvSpPr/>
          <p:nvPr/>
        </p:nvSpPr>
        <p:spPr>
          <a:xfrm rot="10800000">
            <a:off x="2025956" y="2983988"/>
            <a:ext cx="1836000" cy="10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 dirty="0"/>
          </a:p>
        </p:txBody>
      </p:sp>
      <p:sp>
        <p:nvSpPr>
          <p:cNvPr id="30" name="Shape 2754"/>
          <p:cNvSpPr/>
          <p:nvPr/>
        </p:nvSpPr>
        <p:spPr>
          <a:xfrm>
            <a:off x="1963026" y="3277174"/>
            <a:ext cx="1994724" cy="5001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34289" rIns="34289" bIns="34289" numCol="1" anchor="t">
            <a:spAutoFit/>
          </a:bodyPr>
          <a:lstStyle>
            <a:lvl1pPr algn="ctr">
              <a:defRPr sz="1200">
                <a:solidFill>
                  <a:srgbClr val="595959"/>
                </a:solidFill>
              </a:defRPr>
            </a:lvl1pPr>
          </a:lstStyle>
          <a:p>
            <a:r>
              <a:rPr lang="es-CO" sz="1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r>
              <a:rPr lang="es-CO" sz="1400" dirty="0">
                <a:solidFill>
                  <a:schemeClr val="tx1">
                    <a:lumMod val="50000"/>
                  </a:schemeClr>
                </a:solidFill>
              </a:rPr>
              <a:t> Estudiantes próximos a graduarse</a:t>
            </a:r>
          </a:p>
        </p:txBody>
      </p:sp>
      <p:sp>
        <p:nvSpPr>
          <p:cNvPr id="31" name="Shape 2758"/>
          <p:cNvSpPr/>
          <p:nvPr/>
        </p:nvSpPr>
        <p:spPr>
          <a:xfrm rot="10800000" flipH="1">
            <a:off x="3917888" y="2979990"/>
            <a:ext cx="1836000" cy="10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32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2D050"/>
          </a:solidFill>
          <a:ln w="12700" cap="flat">
            <a:noFill/>
            <a:miter lim="4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 dirty="0"/>
          </a:p>
        </p:txBody>
      </p:sp>
      <p:sp>
        <p:nvSpPr>
          <p:cNvPr id="2" name="CuadroTexto 1"/>
          <p:cNvSpPr txBox="1"/>
          <p:nvPr/>
        </p:nvSpPr>
        <p:spPr>
          <a:xfrm>
            <a:off x="634172" y="198548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PÚBLICO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2351715" y="198548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TÉCNICA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166748" y="1985480"/>
            <a:ext cx="165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INSTRUMENTO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432714" y="2979990"/>
            <a:ext cx="138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UNIVERSO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2175024" y="2966909"/>
            <a:ext cx="138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MUESTRA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5800748" y="2966909"/>
            <a:ext cx="190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COBERTURA POBLACIÓN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3806024" y="2996417"/>
            <a:ext cx="205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latin typeface="Calibri" panose="020F0502020204030204" pitchFamily="34" charset="0"/>
                <a:cs typeface="Calibri" panose="020F0502020204030204" pitchFamily="34" charset="0"/>
              </a:rPr>
              <a:t>ERROR MUESTRAL+/-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42733" y="2279170"/>
            <a:ext cx="196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cs typeface="Calibri" panose="020F0502020204030204" pitchFamily="34" charset="0"/>
              </a:rPr>
              <a:t>Estudiantes de la promoción de 2017, próximos a graduarse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113198" y="2364513"/>
            <a:ext cx="145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bg1"/>
                </a:solidFill>
              </a:rPr>
              <a:t>Encuesta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776446" y="2291114"/>
            <a:ext cx="209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cs typeface="Calibri" panose="020F0502020204030204" pitchFamily="34" charset="0"/>
              </a:rPr>
              <a:t>Cuestionario estructurado “Encuesta momento del grado”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-31173" y="3220018"/>
            <a:ext cx="206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cs typeface="Calibri" panose="020F0502020204030204" pitchFamily="34" charset="0"/>
              </a:rPr>
              <a:t>6</a:t>
            </a:r>
            <a:r>
              <a:rPr lang="es-CO" sz="1200" dirty="0">
                <a:cs typeface="Calibri" panose="020F0502020204030204" pitchFamily="34" charset="0"/>
              </a:rPr>
              <a:t> Estudiantes de último semestre de pregrado - Universidad de La Sabana</a:t>
            </a:r>
          </a:p>
        </p:txBody>
      </p:sp>
      <p:sp>
        <p:nvSpPr>
          <p:cNvPr id="45" name="Shape 2754"/>
          <p:cNvSpPr/>
          <p:nvPr/>
        </p:nvSpPr>
        <p:spPr>
          <a:xfrm>
            <a:off x="6298537" y="3495521"/>
            <a:ext cx="912421" cy="3154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34289" rIns="34289" bIns="34289" numCol="1" anchor="t">
            <a:spAutoFit/>
          </a:bodyPr>
          <a:lstStyle>
            <a:lvl1pPr algn="ctr">
              <a:defRPr sz="1200">
                <a:solidFill>
                  <a:srgbClr val="595959"/>
                </a:solidFill>
              </a:defRPr>
            </a:lvl1pPr>
          </a:lstStyle>
          <a:p>
            <a:r>
              <a:rPr lang="es-CO" sz="1600" b="1" dirty="0">
                <a:solidFill>
                  <a:schemeClr val="tx1"/>
                </a:solidFill>
              </a:rPr>
              <a:t>67%</a:t>
            </a:r>
          </a:p>
        </p:txBody>
      </p:sp>
      <p:sp>
        <p:nvSpPr>
          <p:cNvPr id="46" name="Shape 2754"/>
          <p:cNvSpPr/>
          <p:nvPr/>
        </p:nvSpPr>
        <p:spPr>
          <a:xfrm>
            <a:off x="4318531" y="3461840"/>
            <a:ext cx="1131691" cy="3154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34289" rIns="34289" bIns="34289" numCol="1" anchor="t">
            <a:spAutoFit/>
          </a:bodyPr>
          <a:lstStyle>
            <a:lvl1pPr algn="ctr">
              <a:defRPr sz="1200">
                <a:solidFill>
                  <a:srgbClr val="595959"/>
                </a:solidFill>
              </a:defRPr>
            </a:lvl1pPr>
          </a:lstStyle>
          <a:p>
            <a:r>
              <a:rPr lang="es-CO" sz="1600" b="1" dirty="0">
                <a:solidFill>
                  <a:schemeClr val="tx1"/>
                </a:solidFill>
              </a:rPr>
              <a:t>+/- 2.2 %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5793358" y="2292469"/>
            <a:ext cx="20499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Encuesta Estudiantes Próximos a Graduarse</a:t>
            </a:r>
            <a:endParaRPr lang="es-E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5753888" y="1985480"/>
            <a:ext cx="165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Calibri" panose="020F0502020204030204" pitchFamily="34" charset="0"/>
                <a:cs typeface="Calibri" panose="020F0502020204030204" pitchFamily="34" charset="0"/>
              </a:rPr>
              <a:t>CLASE</a:t>
            </a:r>
          </a:p>
        </p:txBody>
      </p:sp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4537"/>
              </p:ext>
            </p:extLst>
          </p:nvPr>
        </p:nvGraphicFramePr>
        <p:xfrm>
          <a:off x="1014276" y="4224021"/>
          <a:ext cx="5673998" cy="91447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73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600" noProof="0" dirty="0"/>
                        <a:t>Alumni</a:t>
                      </a:r>
                      <a:r>
                        <a:rPr lang="es-ES" sz="1600" baseline="0" dirty="0"/>
                        <a:t> Sabana</a:t>
                      </a:r>
                      <a:endParaRPr lang="es-ES" sz="1600" dirty="0"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91441" marR="91441" marT="45739" marB="45739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aseline="0" dirty="0"/>
                        <a:t>Las encuestas se aplicaron en los seminarios de grado durante todo el año 2017.</a:t>
                      </a:r>
                    </a:p>
                  </a:txBody>
                  <a:tcPr marL="91441" marR="91441" marT="45739" marB="45739"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8 Rectángulo redondeado"/>
          <p:cNvSpPr/>
          <p:nvPr/>
        </p:nvSpPr>
        <p:spPr bwMode="auto">
          <a:xfrm>
            <a:off x="2772586" y="609897"/>
            <a:ext cx="2111790" cy="428628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s-ES" b="1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rPr>
              <a:t>Ficha técnica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77453" y="5367720"/>
            <a:ext cx="598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Nota: para los años 2012 no había graduados del programa de Filosofía y en  2014 no se aplicaron encuetas a los estudiantes de esta carrera.</a:t>
            </a:r>
          </a:p>
        </p:txBody>
      </p:sp>
    </p:spTree>
    <p:extLst>
      <p:ext uri="{BB962C8B-B14F-4D97-AF65-F5344CB8AC3E}">
        <p14:creationId xmlns:p14="http://schemas.microsoft.com/office/powerpoint/2010/main" val="2485550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497165" y="654056"/>
            <a:ext cx="268920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¿Qué nivel de estudios requiere su trabajo? 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201545"/>
              </p:ext>
            </p:extLst>
          </p:nvPr>
        </p:nvGraphicFramePr>
        <p:xfrm>
          <a:off x="522288" y="1927225"/>
          <a:ext cx="6659562" cy="339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7924837" imgH="4038637" progId="Excel.Sheet.12">
                  <p:link updateAutomatic="1"/>
                </p:oleObj>
              </mc:Choice>
              <mc:Fallback>
                <p:oleObj name="Hoja de cálculo" r:id="rId3" imgW="7924837" imgH="4038637" progId="Excel.Sheet.12">
                  <p:link updateAutomatic="1"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288" y="1927225"/>
                        <a:ext cx="6659562" cy="339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26965"/>
              </p:ext>
            </p:extLst>
          </p:nvPr>
        </p:nvGraphicFramePr>
        <p:xfrm>
          <a:off x="6294437" y="5478482"/>
          <a:ext cx="1219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1219051" imgH="466872" progId="Excel.Sheet.12">
                  <p:link updateAutomatic="1"/>
                </p:oleObj>
              </mc:Choice>
              <mc:Fallback>
                <p:oleObj name="Hoja de cálculo" r:id="rId5" imgW="1219051" imgH="466872" progId="Excel.Sheet.12">
                  <p:link updateAutomatic="1"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4437" y="5478482"/>
                        <a:ext cx="121920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880359" y="1587848"/>
            <a:ext cx="59228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s-ES_tradnl"/>
            </a:defPPr>
            <a:lvl1pPr algn="ctr" eaLnBrk="1" hangingPunct="1">
              <a:defRPr sz="1600" kern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s-CO" sz="1400" dirty="0">
                <a:solidFill>
                  <a:schemeClr val="tx1"/>
                </a:solidFill>
              </a:rPr>
              <a:t>En 2017, el 50% de los estudiantes que trabajan consideraron que el trabajo actual requiere estudios universitarios y de especialización.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28133" y="123933"/>
            <a:ext cx="705465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3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Estudiantes que trabajan como empleados, independientes o empresarios</a:t>
            </a:r>
            <a:endParaRPr lang="es-CO" sz="13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5863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86071" y="610695"/>
            <a:ext cx="433040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¿Cuál fue su ingreso laboral  el mes pasado?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23979" y="1289673"/>
            <a:ext cx="50545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s-CO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rPr>
              <a:t>Ingresos promedio de los estudiantes (nominal)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28133" y="123933"/>
            <a:ext cx="705465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3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Estudiantes que trabajan como empleados, independientes o empresarios</a:t>
            </a:r>
            <a:endParaRPr lang="es-CO" sz="13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267272"/>
              </p:ext>
            </p:extLst>
          </p:nvPr>
        </p:nvGraphicFramePr>
        <p:xfrm>
          <a:off x="220663" y="1882775"/>
          <a:ext cx="7261225" cy="234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7639143" imgH="2466902" progId="Excel.Sheet.12">
                  <p:link updateAutomatic="1"/>
                </p:oleObj>
              </mc:Choice>
              <mc:Fallback>
                <p:oleObj name="Hoja de cálculo" r:id="rId3" imgW="7639143" imgH="2466902" progId="Excel.Sheet.12">
                  <p:link updateAutomatic="1"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663" y="1882775"/>
                        <a:ext cx="7261225" cy="234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474208"/>
              </p:ext>
            </p:extLst>
          </p:nvPr>
        </p:nvGraphicFramePr>
        <p:xfrm>
          <a:off x="219075" y="4970463"/>
          <a:ext cx="70643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8534363" imgH="923852" progId="Excel.Sheet.12">
                  <p:link updateAutomatic="1"/>
                </p:oleObj>
              </mc:Choice>
              <mc:Fallback>
                <p:oleObj name="Hoja de cálculo" r:id="rId5" imgW="8534363" imgH="923852" progId="Excel.Sheet.12">
                  <p:link updateAutomatic="1"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075" y="4970463"/>
                        <a:ext cx="7064375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08630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027813" y="645601"/>
            <a:ext cx="368718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En la actualidad, ¿en qué actividad ocupa la mayor parte de su  tiempo?</a:t>
            </a: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11989" y="5029246"/>
            <a:ext cx="3967162" cy="12700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404378" y="1379736"/>
            <a:ext cx="693348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Disminuye la proporción de estudiantes buscando empleo (1)</a:t>
            </a:r>
            <a:endParaRPr lang="es-CO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054482"/>
              </p:ext>
            </p:extLst>
          </p:nvPr>
        </p:nvGraphicFramePr>
        <p:xfrm>
          <a:off x="882650" y="1687513"/>
          <a:ext cx="5935663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7934204" imgH="4038637" progId="Excel.Sheet.12">
                  <p:link updateAutomatic="1"/>
                </p:oleObj>
              </mc:Choice>
              <mc:Fallback>
                <p:oleObj name="Hoja de cálculo" r:id="rId3" imgW="7934204" imgH="4038637" progId="Excel.Sheet.12">
                  <p:link updateAutomatic="1"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2650" y="1687513"/>
                        <a:ext cx="5935663" cy="301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462311"/>
              </p:ext>
            </p:extLst>
          </p:nvPr>
        </p:nvGraphicFramePr>
        <p:xfrm>
          <a:off x="1685925" y="4941888"/>
          <a:ext cx="4370388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5695820" imgH="2209727" progId="Excel.Sheet.12">
                  <p:link updateAutomatic="1"/>
                </p:oleObj>
              </mc:Choice>
              <mc:Fallback>
                <p:oleObj name="Hoja de cálculo" r:id="rId5" imgW="5695820" imgH="2209727" progId="Excel.Sheet.12">
                  <p:link updateAutomatic="1"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5925" y="4941888"/>
                        <a:ext cx="4370388" cy="1693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kern="0" dirty="0">
                <a:solidFill>
                  <a:schemeClr val="accent5">
                    <a:lumMod val="25000"/>
                  </a:schemeClr>
                </a:solidFill>
                <a:latin typeface="Tahoma" pitchFamily="34" charset="0"/>
                <a:cs typeface="Tahoma" pitchFamily="34" charset="0"/>
              </a:rPr>
              <a:t>Estudiantes que están buscando empleo</a:t>
            </a:r>
            <a:endParaRPr lang="es-CO" sz="1400" b="1" dirty="0">
              <a:solidFill>
                <a:schemeClr val="accent5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379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71595" y="603770"/>
            <a:ext cx="4988853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Si tuviera la oportunidad de cursar de nuevo sus estudios de pregrado ¿volvería nuevamente a estudiar en La Universidad de la Sabana?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Nivel de identidad con la Universidad</a:t>
            </a:r>
            <a:endParaRPr lang="es-CO" sz="14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75052"/>
              </p:ext>
            </p:extLst>
          </p:nvPr>
        </p:nvGraphicFramePr>
        <p:xfrm>
          <a:off x="1122363" y="2355850"/>
          <a:ext cx="5289550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5505469" imgH="2466902" progId="Excel.Sheet.12">
                  <p:link updateAutomatic="1"/>
                </p:oleObj>
              </mc:Choice>
              <mc:Fallback>
                <p:oleObj name="Hoja de cálculo" r:id="rId3" imgW="5505469" imgH="2466902" progId="Excel.Sheet.12">
                  <p:link updateAutomatic="1"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2363" y="2355850"/>
                        <a:ext cx="5289550" cy="2373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267651"/>
              </p:ext>
            </p:extLst>
          </p:nvPr>
        </p:nvGraphicFramePr>
        <p:xfrm>
          <a:off x="1750677" y="4940521"/>
          <a:ext cx="4230687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4543341" imgH="1181027" progId="Excel.Sheet.12">
                  <p:link updateAutomatic="1"/>
                </p:oleObj>
              </mc:Choice>
              <mc:Fallback>
                <p:oleObj name="Hoja de cálculo" r:id="rId5" imgW="4543341" imgH="1181027" progId="Excel.Sheet.12">
                  <p:link updateAutomatic="1"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0677" y="4940521"/>
                        <a:ext cx="4230687" cy="110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122471" y="1621272"/>
            <a:ext cx="54232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Entre 2015 y 2017, aumenta el porcentaje de estudiantes que volvería a estudiar nuevamente en la Universidad de La Sabana. 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4006516" y="3068053"/>
            <a:ext cx="1974848" cy="41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99178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871314"/>
              </p:ext>
            </p:extLst>
          </p:nvPr>
        </p:nvGraphicFramePr>
        <p:xfrm>
          <a:off x="171450" y="1481138"/>
          <a:ext cx="7358063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8515294" imgH="4038637" progId="Excel.Sheet.12">
                  <p:link updateAutomatic="1"/>
                </p:oleObj>
              </mc:Choice>
              <mc:Fallback>
                <p:oleObj name="Hoja de cálculo" r:id="rId3" imgW="8515294" imgH="4038637" progId="Excel.Sheet.12">
                  <p:link updateAutomatic="1"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50" y="1481138"/>
                        <a:ext cx="7358063" cy="34893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614054" y="625418"/>
            <a:ext cx="495184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Principal razón para volver a la Universidad</a:t>
            </a:r>
          </a:p>
        </p:txBody>
      </p:sp>
      <p:sp>
        <p:nvSpPr>
          <p:cNvPr id="17" name="11 CuadroTexto"/>
          <p:cNvSpPr txBox="1"/>
          <p:nvPr/>
        </p:nvSpPr>
        <p:spPr>
          <a:xfrm>
            <a:off x="2167802" y="1461680"/>
            <a:ext cx="336694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1200" dirty="0">
                <a:latin typeface="Tahoma" pitchFamily="34" charset="0"/>
                <a:cs typeface="Tahoma" pitchFamily="34" charset="0"/>
              </a:rPr>
              <a:t>Las razones principales por las cuales volverían a estudiar en La Sabana son la calidad de la formación y la calidad de los profesores.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Nivel de identidad con la Universidad</a:t>
            </a:r>
            <a:endParaRPr lang="es-CO" sz="14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22133" y="1043549"/>
            <a:ext cx="613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Del </a:t>
            </a:r>
            <a:r>
              <a:rPr lang="es-ES" sz="1400" b="1" dirty="0"/>
              <a:t>75%</a:t>
            </a:r>
            <a:r>
              <a:rPr lang="es-ES" sz="1400" dirty="0"/>
              <a:t> de estudiantes que volvería a estudiar en la universidad 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528270"/>
              </p:ext>
            </p:extLst>
          </p:nvPr>
        </p:nvGraphicFramePr>
        <p:xfrm>
          <a:off x="-906680" y="4974580"/>
          <a:ext cx="3857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3857541" imgH="238052" progId="Excel.Sheet.12">
                  <p:link updateAutomatic="1"/>
                </p:oleObj>
              </mc:Choice>
              <mc:Fallback>
                <p:oleObj name="Hoja de cálculo" r:id="rId5" imgW="3857541" imgH="238052" progId="Excel.Sheet.12">
                  <p:link updateAutomatic="1"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906680" y="4974580"/>
                        <a:ext cx="3857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9513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298619"/>
              </p:ext>
            </p:extLst>
          </p:nvPr>
        </p:nvGraphicFramePr>
        <p:xfrm>
          <a:off x="-53975" y="2162175"/>
          <a:ext cx="7893050" cy="274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11592027" imgH="4029075" progId="Excel.Sheet.12">
                  <p:link updateAutomatic="1"/>
                </p:oleObj>
              </mc:Choice>
              <mc:Fallback>
                <p:oleObj name="Hoja de cálculo" r:id="rId2" imgW="11592027" imgH="4029075" progId="Excel.Sheet.12">
                  <p:link updateAutomatic="1"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53975" y="2162175"/>
                        <a:ext cx="7893050" cy="2744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37715" y="613623"/>
            <a:ext cx="447318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Principal razón para no volver a la Universidad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Nivel de identidad con la Universidad</a:t>
            </a:r>
            <a:endParaRPr lang="es-CO" sz="14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11 CuadroTexto"/>
          <p:cNvSpPr txBox="1"/>
          <p:nvPr/>
        </p:nvSpPr>
        <p:spPr>
          <a:xfrm>
            <a:off x="1186968" y="1703463"/>
            <a:ext cx="5328613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1200" dirty="0">
                <a:latin typeface="Tahoma" pitchFamily="34" charset="0"/>
                <a:cs typeface="Tahoma" pitchFamily="34" charset="0"/>
              </a:rPr>
              <a:t>El estudiante considera que la Universidad no cuenta con recursos de apoyo, como principal razón para no volver a la universidad de La Sabana.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815199"/>
              </p:ext>
            </p:extLst>
          </p:nvPr>
        </p:nvGraphicFramePr>
        <p:xfrm>
          <a:off x="3761459" y="5133425"/>
          <a:ext cx="56483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4" imgW="5648316" imgH="238052" progId="Excel.Sheet.12">
                  <p:link updateAutomatic="1"/>
                </p:oleObj>
              </mc:Choice>
              <mc:Fallback>
                <p:oleObj name="Hoja de cálculo" r:id="rId4" imgW="5648316" imgH="238052" progId="Excel.Sheet.12">
                  <p:link updateAutomatic="1"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1459" y="5133425"/>
                        <a:ext cx="56483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824773" y="1125825"/>
            <a:ext cx="613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Del </a:t>
            </a:r>
            <a:r>
              <a:rPr lang="es-ES" sz="1400" b="1" dirty="0"/>
              <a:t>25% </a:t>
            </a:r>
            <a:r>
              <a:rPr lang="es-ES" sz="1400" dirty="0"/>
              <a:t>de estudiantes que </a:t>
            </a:r>
            <a:r>
              <a:rPr lang="es-ES" sz="1400" b="1" dirty="0"/>
              <a:t>no</a:t>
            </a:r>
            <a:r>
              <a:rPr lang="es-ES" sz="1400" dirty="0"/>
              <a:t> volvería a estudiar en la Universidad </a:t>
            </a:r>
          </a:p>
        </p:txBody>
      </p:sp>
    </p:spTree>
    <p:extLst>
      <p:ext uri="{BB962C8B-B14F-4D97-AF65-F5344CB8AC3E}">
        <p14:creationId xmlns:p14="http://schemas.microsoft.com/office/powerpoint/2010/main" val="3676278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10 CuadroTexto"/>
          <p:cNvSpPr txBox="1">
            <a:spLocks noChangeArrowheads="1"/>
          </p:cNvSpPr>
          <p:nvPr/>
        </p:nvSpPr>
        <p:spPr bwMode="auto">
          <a:xfrm>
            <a:off x="1834129" y="3753980"/>
            <a:ext cx="447407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s-ES" altLang="es-ES" sz="1400" dirty="0">
                <a:latin typeface="Tahoma" panose="020B0604030504040204" pitchFamily="34" charset="0"/>
                <a:cs typeface="Tahoma" panose="020B0604030504040204" pitchFamily="34" charset="0"/>
              </a:rPr>
              <a:t>En promedio, el 75% de los estudiantes les gustaría en el futuro realizar otros estudios en la Universidad de La Sabana principalmente de maestrías.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162049" y="593442"/>
            <a:ext cx="574010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¿En el futuro le gustaría cursar otros estudios en La Sabana?</a:t>
            </a: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311982"/>
              </p:ext>
            </p:extLst>
          </p:nvPr>
        </p:nvGraphicFramePr>
        <p:xfrm>
          <a:off x="1339850" y="1254125"/>
          <a:ext cx="5384800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5495767" imgH="2466902" progId="Excel.Sheet.12">
                  <p:link updateAutomatic="1"/>
                </p:oleObj>
              </mc:Choice>
              <mc:Fallback>
                <p:oleObj name="Hoja de cálculo" r:id="rId3" imgW="5495767" imgH="2466902" progId="Excel.Sheet.12">
                  <p:link updateAutomatic="1"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9850" y="1254125"/>
                        <a:ext cx="5384800" cy="241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71487"/>
              </p:ext>
            </p:extLst>
          </p:nvPr>
        </p:nvGraphicFramePr>
        <p:xfrm>
          <a:off x="1563688" y="4833938"/>
          <a:ext cx="46037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4829036" imgH="1181027" progId="Excel.Sheet.12">
                  <p:link updateAutomatic="1"/>
                </p:oleObj>
              </mc:Choice>
              <mc:Fallback>
                <p:oleObj name="Hoja de cálculo" r:id="rId5" imgW="4829036" imgH="1181027" progId="Excel.Sheet.12">
                  <p:link updateAutomatic="1"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3688" y="4833938"/>
                        <a:ext cx="4603750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Nivel de identidad con la Universidad</a:t>
            </a:r>
            <a:endParaRPr lang="es-CO" sz="14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5254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10 CuadroTexto"/>
          <p:cNvSpPr txBox="1">
            <a:spLocks noChangeArrowheads="1"/>
          </p:cNvSpPr>
          <p:nvPr/>
        </p:nvSpPr>
        <p:spPr bwMode="auto">
          <a:xfrm>
            <a:off x="1834129" y="3753980"/>
            <a:ext cx="40342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s-ES" altLang="es-ES" sz="1400" dirty="0">
                <a:latin typeface="Tahoma" panose="020B0604030504040204" pitchFamily="34" charset="0"/>
                <a:cs typeface="Tahoma" panose="020B0604030504040204" pitchFamily="34" charset="0"/>
              </a:rPr>
              <a:t>Todos los estudiantes recomendarían el programa que estudió en La Universidad.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162049" y="485721"/>
            <a:ext cx="574010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¿Recomendaría a un bachiller seleccionar el programa que estudió en La Sabana?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Nivel de identidad con la Universidad</a:t>
            </a:r>
            <a:endParaRPr lang="es-CO" sz="14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816842"/>
              </p:ext>
            </p:extLst>
          </p:nvPr>
        </p:nvGraphicFramePr>
        <p:xfrm>
          <a:off x="1171575" y="1231900"/>
          <a:ext cx="5445125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5600812" imgH="2466902" progId="Excel.Sheet.12">
                  <p:link updateAutomatic="1"/>
                </p:oleObj>
              </mc:Choice>
              <mc:Fallback>
                <p:oleObj name="Hoja de cálculo" r:id="rId3" imgW="5600812" imgH="2466902" progId="Excel.Sheet.12">
                  <p:link updateAutomatic="1"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1575" y="1231900"/>
                        <a:ext cx="5445125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505118"/>
              </p:ext>
            </p:extLst>
          </p:nvPr>
        </p:nvGraphicFramePr>
        <p:xfrm>
          <a:off x="1834129" y="4675717"/>
          <a:ext cx="4160213" cy="1090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4505204" imgH="1181027" progId="Excel.Sheet.12">
                  <p:link updateAutomatic="1"/>
                </p:oleObj>
              </mc:Choice>
              <mc:Fallback>
                <p:oleObj name="Hoja de cálculo" r:id="rId5" imgW="4505204" imgH="1181027" progId="Excel.Sheet.12">
                  <p:link updateAutomatic="1"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4129" y="4675717"/>
                        <a:ext cx="4160213" cy="1090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42587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8744" y="1166728"/>
            <a:ext cx="213631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MX" dirty="0"/>
              <a:t>Personal Docente</a:t>
            </a:r>
            <a:endParaRPr lang="es-CO" dirty="0"/>
          </a:p>
        </p:txBody>
      </p:sp>
      <p:sp>
        <p:nvSpPr>
          <p:cNvPr id="10" name="1 Título"/>
          <p:cNvSpPr txBox="1">
            <a:spLocks/>
          </p:cNvSpPr>
          <p:nvPr/>
        </p:nvSpPr>
        <p:spPr bwMode="auto">
          <a:xfrm>
            <a:off x="444500" y="722275"/>
            <a:ext cx="6813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514350" indent="-514350" algn="ctr" eaLnBrk="0" hangingPunct="0">
              <a:defRPr/>
            </a:pPr>
            <a:r>
              <a:rPr lang="es-CO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Muy satisfecho (5), satisfecho (4), insatisfecho (2), muy insatisfecho(1).</a:t>
            </a:r>
            <a:endParaRPr lang="es-ES" sz="2000" kern="0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Imagen 1"/>
          <p:cNvPicPr/>
          <p:nvPr/>
        </p:nvPicPr>
        <p:blipFill>
          <a:blip r:embed="rId2"/>
          <a:stretch>
            <a:fillRect/>
          </a:stretch>
        </p:blipFill>
        <p:spPr>
          <a:xfrm>
            <a:off x="7029455" y="2129503"/>
            <a:ext cx="1934102" cy="129949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Satisfacción con los recursos ofrecidos por la Universidad</a:t>
            </a:r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281529"/>
              </p:ext>
            </p:extLst>
          </p:nvPr>
        </p:nvGraphicFramePr>
        <p:xfrm>
          <a:off x="369888" y="1707475"/>
          <a:ext cx="6399213" cy="201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7029617" imgH="2209727" progId="Excel.Sheet.12">
                  <p:link updateAutomatic="1"/>
                </p:oleObj>
              </mc:Choice>
              <mc:Fallback>
                <p:oleObj name="Hoja de cálculo" r:id="rId3" imgW="7029617" imgH="2209727" progId="Excel.Sheet.12">
                  <p:link updateAutomatic="1"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888" y="1707475"/>
                        <a:ext cx="6399213" cy="2011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 Título"/>
          <p:cNvSpPr txBox="1">
            <a:spLocks/>
          </p:cNvSpPr>
          <p:nvPr/>
        </p:nvSpPr>
        <p:spPr bwMode="auto">
          <a:xfrm>
            <a:off x="492272" y="6137039"/>
            <a:ext cx="34455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ctr" eaLnBrk="0" hangingPunct="0">
              <a:defRPr/>
            </a:pPr>
            <a:r>
              <a:rPr lang="es-E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* Las sugerencias se aplican a partir del año 2015</a:t>
            </a:r>
            <a:endParaRPr lang="es-E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 bwMode="auto">
          <a:xfrm>
            <a:off x="6333371" y="4542548"/>
            <a:ext cx="13921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es-E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Los estudiantes no dieron ninguna sugerencia para esta sección.</a:t>
            </a:r>
            <a:endParaRPr lang="es-E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054189"/>
              </p:ext>
            </p:extLst>
          </p:nvPr>
        </p:nvGraphicFramePr>
        <p:xfrm>
          <a:off x="369888" y="3854450"/>
          <a:ext cx="6423025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8391516" imgH="2981252" progId="Excel.Sheet.12">
                  <p:link updateAutomatic="1"/>
                </p:oleObj>
              </mc:Choice>
              <mc:Fallback>
                <p:oleObj name="Hoja de cálculo" r:id="rId5" imgW="8391516" imgH="2981252" progId="Excel.Sheet.12">
                  <p:link updateAutomatic="1"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888" y="3854450"/>
                        <a:ext cx="6423025" cy="228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86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 txBox="1">
            <a:spLocks/>
          </p:cNvSpPr>
          <p:nvPr/>
        </p:nvSpPr>
        <p:spPr bwMode="auto">
          <a:xfrm>
            <a:off x="444500" y="722275"/>
            <a:ext cx="6813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514350" indent="-514350" algn="ctr" eaLnBrk="0" hangingPunct="0">
              <a:defRPr/>
            </a:pPr>
            <a:r>
              <a:rPr lang="es-CO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Muy satisfecho (5), satisfecho (4), insatisfecho (2), muy insatisfecho(1).</a:t>
            </a:r>
            <a:endParaRPr lang="es-ES" sz="2000" kern="0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Imagen 1"/>
          <p:cNvPicPr/>
          <p:nvPr/>
        </p:nvPicPr>
        <p:blipFill>
          <a:blip r:embed="rId2"/>
          <a:stretch>
            <a:fillRect/>
          </a:stretch>
        </p:blipFill>
        <p:spPr>
          <a:xfrm>
            <a:off x="7106856" y="1978282"/>
            <a:ext cx="1934102" cy="129949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Satisfacción con los recursos ofrecidos por la Universidad</a:t>
            </a:r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67649" y="1188769"/>
            <a:ext cx="277075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MX" dirty="0"/>
              <a:t>Apoyo a los estudiantes</a:t>
            </a:r>
            <a:endParaRPr lang="es-CO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7004"/>
              </p:ext>
            </p:extLst>
          </p:nvPr>
        </p:nvGraphicFramePr>
        <p:xfrm>
          <a:off x="377825" y="1668463"/>
          <a:ext cx="6534604" cy="207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7762921" imgH="2466902" progId="Excel.Sheet.12">
                  <p:link updateAutomatic="1"/>
                </p:oleObj>
              </mc:Choice>
              <mc:Fallback>
                <p:oleObj name="Hoja de cálculo" r:id="rId3" imgW="7762921" imgH="2466902" progId="Excel.Sheet.12">
                  <p:link updateAutomatic="1"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825" y="1668463"/>
                        <a:ext cx="6534604" cy="2073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754848"/>
              </p:ext>
            </p:extLst>
          </p:nvPr>
        </p:nvGraphicFramePr>
        <p:xfrm>
          <a:off x="287338" y="3876121"/>
          <a:ext cx="6819518" cy="204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9105751" imgH="2724077" progId="Excel.Sheet.12">
                  <p:link updateAutomatic="1"/>
                </p:oleObj>
              </mc:Choice>
              <mc:Fallback>
                <p:oleObj name="Hoja de cálculo" r:id="rId5" imgW="9105751" imgH="2724077" progId="Excel.Sheet.12">
                  <p:link updateAutomatic="1"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338" y="3876121"/>
                        <a:ext cx="6819518" cy="2040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1 Título"/>
          <p:cNvSpPr txBox="1">
            <a:spLocks/>
          </p:cNvSpPr>
          <p:nvPr/>
        </p:nvSpPr>
        <p:spPr bwMode="auto">
          <a:xfrm>
            <a:off x="287338" y="5981188"/>
            <a:ext cx="34455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ctr" eaLnBrk="0" hangingPunct="0">
              <a:defRPr/>
            </a:pPr>
            <a:r>
              <a:rPr lang="es-E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* Las sugerencias se aplican a partir del año 2015</a:t>
            </a:r>
            <a:endParaRPr lang="es-E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13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28900" y="769099"/>
            <a:ext cx="2444750" cy="30797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s-MX" sz="1400" b="1" kern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Lugar de residencia</a:t>
            </a:r>
            <a:endParaRPr lang="es-CO" sz="1400" b="1" kern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563254" y="123933"/>
            <a:ext cx="6234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Información general</a:t>
            </a:r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967097"/>
              </p:ext>
            </p:extLst>
          </p:nvPr>
        </p:nvGraphicFramePr>
        <p:xfrm>
          <a:off x="982663" y="1409700"/>
          <a:ext cx="57340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5733957" imgH="4038637" progId="Excel.Sheet.12">
                  <p:link updateAutomatic="1"/>
                </p:oleObj>
              </mc:Choice>
              <mc:Fallback>
                <p:oleObj name="Hoja de cálculo" r:id="rId3" imgW="5733957" imgH="4038637" progId="Excel.Sheet.12">
                  <p:link updateAutomatic="1"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2663" y="1409700"/>
                        <a:ext cx="573405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4329659" y="2268171"/>
            <a:ext cx="3271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En 2017, todos los estudiantes que se iban a graduar eran de Cundinamarca.</a:t>
            </a:r>
          </a:p>
        </p:txBody>
      </p:sp>
    </p:spTree>
    <p:extLst>
      <p:ext uri="{BB962C8B-B14F-4D97-AF65-F5344CB8AC3E}">
        <p14:creationId xmlns:p14="http://schemas.microsoft.com/office/powerpoint/2010/main" val="102642998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 txBox="1">
            <a:spLocks/>
          </p:cNvSpPr>
          <p:nvPr/>
        </p:nvSpPr>
        <p:spPr bwMode="auto">
          <a:xfrm>
            <a:off x="444500" y="722275"/>
            <a:ext cx="6813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514350" indent="-514350" algn="ctr" eaLnBrk="0" hangingPunct="0">
              <a:defRPr/>
            </a:pPr>
            <a:r>
              <a:rPr lang="es-CO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Muy satisfecho (5), satisfecho (4), insatisfecho (2), muy insatisfecho(1).</a:t>
            </a:r>
            <a:endParaRPr lang="es-ES" sz="2000" kern="0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Imagen 1"/>
          <p:cNvPicPr/>
          <p:nvPr/>
        </p:nvPicPr>
        <p:blipFill>
          <a:blip r:embed="rId2"/>
          <a:stretch>
            <a:fillRect/>
          </a:stretch>
        </p:blipFill>
        <p:spPr>
          <a:xfrm>
            <a:off x="7083967" y="2047965"/>
            <a:ext cx="1932387" cy="1381035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29393" y="1274018"/>
            <a:ext cx="266772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MX" dirty="0"/>
              <a:t>Gestión administrativa</a:t>
            </a:r>
            <a:endParaRPr lang="es-CO" dirty="0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762318"/>
              </p:ext>
            </p:extLst>
          </p:nvPr>
        </p:nvGraphicFramePr>
        <p:xfrm>
          <a:off x="232444" y="2096621"/>
          <a:ext cx="66754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7496296" imgH="1438202" progId="Excel.Sheet.12">
                  <p:link updateAutomatic="1"/>
                </p:oleObj>
              </mc:Choice>
              <mc:Fallback>
                <p:oleObj name="Hoja de cálculo" r:id="rId3" imgW="7496296" imgH="1438202" progId="Excel.Sheet.12">
                  <p:link updateAutomatic="1"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444" y="2096621"/>
                        <a:ext cx="6675437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ángulo 11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Satisfacción con los recursos ofrecidos por la Universidad</a:t>
            </a:r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48805"/>
              </p:ext>
            </p:extLst>
          </p:nvPr>
        </p:nvGraphicFramePr>
        <p:xfrm>
          <a:off x="444500" y="4071400"/>
          <a:ext cx="6639467" cy="1688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7677280" imgH="1952552" progId="Excel.Sheet.12">
                  <p:link updateAutomatic="1"/>
                </p:oleObj>
              </mc:Choice>
              <mc:Fallback>
                <p:oleObj name="Hoja de cálculo" r:id="rId5" imgW="7677280" imgH="1952552" progId="Excel.Sheet.12">
                  <p:link updateAutomatic="1"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500" y="4071400"/>
                        <a:ext cx="6639467" cy="1688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1 Título"/>
          <p:cNvSpPr txBox="1">
            <a:spLocks/>
          </p:cNvSpPr>
          <p:nvPr/>
        </p:nvSpPr>
        <p:spPr bwMode="auto">
          <a:xfrm>
            <a:off x="377783" y="5774587"/>
            <a:ext cx="34455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ctr" eaLnBrk="0" hangingPunct="0">
              <a:defRPr/>
            </a:pPr>
            <a:r>
              <a:rPr lang="es-E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* Las sugerencias se aplican a partir del año 2015</a:t>
            </a:r>
            <a:endParaRPr lang="es-E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 bwMode="auto">
          <a:xfrm>
            <a:off x="6390623" y="4640347"/>
            <a:ext cx="13921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es-E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Los estudiantes no dieron ninguna sugerencia para esta sección.</a:t>
            </a:r>
            <a:endParaRPr lang="es-E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60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/>
          <p:cNvSpPr txBox="1">
            <a:spLocks/>
          </p:cNvSpPr>
          <p:nvPr/>
        </p:nvSpPr>
        <p:spPr bwMode="auto">
          <a:xfrm>
            <a:off x="444500" y="722275"/>
            <a:ext cx="6813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514350" indent="-514350" algn="ctr" eaLnBrk="0" hangingPunct="0">
              <a:defRPr/>
            </a:pPr>
            <a:r>
              <a:rPr lang="es-CO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Muy satisfecho (5), satisfecho (4), insatisfecho (2), muy insatisfecho(1).</a:t>
            </a:r>
            <a:endParaRPr lang="es-ES" sz="2000" kern="0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Imagen 1"/>
          <p:cNvPicPr/>
          <p:nvPr/>
        </p:nvPicPr>
        <p:blipFill>
          <a:blip r:embed="rId2"/>
          <a:stretch>
            <a:fillRect/>
          </a:stretch>
        </p:blipFill>
        <p:spPr>
          <a:xfrm>
            <a:off x="7123113" y="2216808"/>
            <a:ext cx="2004481" cy="147698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8772" y="1191668"/>
            <a:ext cx="2215059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MX" dirty="0"/>
              <a:t>Recursos físicos</a:t>
            </a:r>
            <a:endParaRPr lang="es-CO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192922"/>
              </p:ext>
            </p:extLst>
          </p:nvPr>
        </p:nvGraphicFramePr>
        <p:xfrm>
          <a:off x="361950" y="1635125"/>
          <a:ext cx="6523038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7905769" imgH="2981252" progId="Excel.Sheet.12">
                  <p:link updateAutomatic="1"/>
                </p:oleObj>
              </mc:Choice>
              <mc:Fallback>
                <p:oleObj name="Hoja de cálculo" r:id="rId3" imgW="7905769" imgH="2981252" progId="Excel.Sheet.12">
                  <p:link updateAutomatic="1"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1635125"/>
                        <a:ext cx="6523038" cy="245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ángulo 11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Satisfacción con los recursos ofrecidos por la Universidad</a:t>
            </a:r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28050"/>
              </p:ext>
            </p:extLst>
          </p:nvPr>
        </p:nvGraphicFramePr>
        <p:xfrm>
          <a:off x="449263" y="4381500"/>
          <a:ext cx="667385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5" imgW="8344012" imgH="1695377" progId="Excel.Sheet.12">
                  <p:link updateAutomatic="1"/>
                </p:oleObj>
              </mc:Choice>
              <mc:Fallback>
                <p:oleObj name="Hoja de cálculo" r:id="rId5" imgW="8344012" imgH="1695377" progId="Excel.Sheet.12">
                  <p:link updateAutomatic="1"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263" y="4381500"/>
                        <a:ext cx="6673850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1 Título"/>
          <p:cNvSpPr txBox="1">
            <a:spLocks/>
          </p:cNvSpPr>
          <p:nvPr/>
        </p:nvSpPr>
        <p:spPr bwMode="auto">
          <a:xfrm>
            <a:off x="252613" y="5787755"/>
            <a:ext cx="34455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ctr" eaLnBrk="0" hangingPunct="0">
              <a:defRPr/>
            </a:pPr>
            <a:r>
              <a:rPr lang="es-ES" sz="1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* Las sugerencias se aplican a partir del año 2015</a:t>
            </a:r>
            <a:endParaRPr lang="es-ES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398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Rectángulo redondeado"/>
          <p:cNvSpPr/>
          <p:nvPr/>
        </p:nvSpPr>
        <p:spPr bwMode="auto">
          <a:xfrm>
            <a:off x="2244652" y="2677886"/>
            <a:ext cx="3198205" cy="1055913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32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Gracias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109284" y="6509084"/>
            <a:ext cx="794084" cy="180474"/>
          </a:xfrm>
          <a:prstGeom prst="rect">
            <a:avLst/>
          </a:prstGeom>
          <a:solidFill>
            <a:srgbClr val="022461"/>
          </a:solidFill>
          <a:ln>
            <a:solidFill>
              <a:srgbClr val="022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>
                <a:solidFill>
                  <a:srgbClr val="022461"/>
                </a:solidFill>
              </a:ln>
              <a:solidFill>
                <a:srgbClr val="0224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58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136618" y="647969"/>
            <a:ext cx="3429153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Nivel de educación más alto alcanzado por el padre</a:t>
            </a:r>
          </a:p>
        </p:txBody>
      </p:sp>
      <p:sp>
        <p:nvSpPr>
          <p:cNvPr id="18" name="10 CuadroTexto"/>
          <p:cNvSpPr txBox="1">
            <a:spLocks noChangeArrowheads="1"/>
          </p:cNvSpPr>
          <p:nvPr/>
        </p:nvSpPr>
        <p:spPr bwMode="auto">
          <a:xfrm>
            <a:off x="1746118" y="1482436"/>
            <a:ext cx="421031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s-ES" altLang="es-ES" sz="1400" dirty="0">
                <a:latin typeface="Tahoma" panose="020B0604030504040204" pitchFamily="34" charset="0"/>
                <a:cs typeface="Tahoma" panose="020B0604030504040204" pitchFamily="34" charset="0"/>
              </a:rPr>
              <a:t>En 2017, el 50% de los padres tiene estudios de posgrado.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623096"/>
              </p:ext>
            </p:extLst>
          </p:nvPr>
        </p:nvGraphicFramePr>
        <p:xfrm>
          <a:off x="5489575" y="6040438"/>
          <a:ext cx="28098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2809773" imgH="238052" progId="Excel.Sheet.12">
                  <p:link updateAutomatic="1"/>
                </p:oleObj>
              </mc:Choice>
              <mc:Fallback>
                <p:oleObj name="Hoja de cálculo" r:id="rId2" imgW="2809773" imgH="238052" progId="Excel.Sheet.12">
                  <p:link updateAutomatic="1"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9575" y="6040438"/>
                        <a:ext cx="280987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52205"/>
              </p:ext>
            </p:extLst>
          </p:nvPr>
        </p:nvGraphicFramePr>
        <p:xfrm>
          <a:off x="595313" y="2222500"/>
          <a:ext cx="6511925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4" imgW="8020180" imgH="4038637" progId="Excel.Sheet.12">
                  <p:link updateAutomatic="1"/>
                </p:oleObj>
              </mc:Choice>
              <mc:Fallback>
                <p:oleObj name="Hoja de cálculo" r:id="rId4" imgW="8020180" imgH="4038637" progId="Excel.Sheet.12">
                  <p:link updateAutomatic="1"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313" y="2222500"/>
                        <a:ext cx="6511925" cy="327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lipse 1"/>
          <p:cNvSpPr/>
          <p:nvPr/>
        </p:nvSpPr>
        <p:spPr>
          <a:xfrm>
            <a:off x="1284790" y="4259484"/>
            <a:ext cx="2757647" cy="1313118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  <a:tabLst>
                <a:tab pos="93663" algn="l"/>
              </a:tabLst>
            </a:pPr>
            <a:endParaRPr lang="es-ES" sz="1000" dirty="0">
              <a:solidFill>
                <a:srgbClr val="00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563254" y="123933"/>
            <a:ext cx="6234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Información general</a:t>
            </a:r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8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431306" y="638618"/>
            <a:ext cx="286935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Nivel de educación más alto alcanzado por la madre</a:t>
            </a:r>
          </a:p>
        </p:txBody>
      </p:sp>
      <p:sp>
        <p:nvSpPr>
          <p:cNvPr id="18" name="10 CuadroTexto"/>
          <p:cNvSpPr txBox="1">
            <a:spLocks noChangeArrowheads="1"/>
          </p:cNvSpPr>
          <p:nvPr/>
        </p:nvSpPr>
        <p:spPr bwMode="auto">
          <a:xfrm>
            <a:off x="1987408" y="1492175"/>
            <a:ext cx="372066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s-ES" altLang="es-ES" sz="1400" dirty="0">
                <a:latin typeface="Tahoma" panose="020B0604030504040204" pitchFamily="34" charset="0"/>
                <a:cs typeface="Tahoma" panose="020B0604030504040204" pitchFamily="34" charset="0"/>
              </a:rPr>
              <a:t>En 2017, el 75% de las madres tiene estudios universitarios o de posgrado.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432240"/>
              </p:ext>
            </p:extLst>
          </p:nvPr>
        </p:nvGraphicFramePr>
        <p:xfrm>
          <a:off x="382588" y="2228850"/>
          <a:ext cx="6938962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8124890" imgH="4038637" progId="Excel.Sheet.12">
                  <p:link updateAutomatic="1"/>
                </p:oleObj>
              </mc:Choice>
              <mc:Fallback>
                <p:oleObj name="Hoja de cálculo" r:id="rId2" imgW="8124890" imgH="4038637" progId="Excel.Sheet.12">
                  <p:link updateAutomatic="1"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588" y="2228850"/>
                        <a:ext cx="6938962" cy="345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358840"/>
              </p:ext>
            </p:extLst>
          </p:nvPr>
        </p:nvGraphicFramePr>
        <p:xfrm>
          <a:off x="5453063" y="6013450"/>
          <a:ext cx="28860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4" imgW="2886047" imgH="238052" progId="Excel.Sheet.12">
                  <p:link updateAutomatic="1"/>
                </p:oleObj>
              </mc:Choice>
              <mc:Fallback>
                <p:oleObj name="Hoja de cálculo" r:id="rId4" imgW="2886047" imgH="238052" progId="Excel.Sheet.12">
                  <p:link updateAutomatic="1"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53063" y="6013450"/>
                        <a:ext cx="288607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/>
          <p:cNvSpPr/>
          <p:nvPr/>
        </p:nvSpPr>
        <p:spPr>
          <a:xfrm>
            <a:off x="1563254" y="123933"/>
            <a:ext cx="6234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Información general</a:t>
            </a:r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1157288" y="4409955"/>
            <a:ext cx="2906713" cy="1354238"/>
          </a:xfrm>
          <a:prstGeom prst="ellipse">
            <a:avLst/>
          </a:prstGeom>
          <a:noFill/>
          <a:ln w="19050">
            <a:solidFill>
              <a:srgbClr val="FF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  <a:tabLst>
                <a:tab pos="93663" algn="l"/>
              </a:tabLst>
            </a:pPr>
            <a:endParaRPr lang="es-E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59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603894"/>
              </p:ext>
            </p:extLst>
          </p:nvPr>
        </p:nvGraphicFramePr>
        <p:xfrm>
          <a:off x="455613" y="1927225"/>
          <a:ext cx="6792912" cy="33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8305874" imgH="4038637" progId="Excel.Sheet.12">
                  <p:link updateAutomatic="1"/>
                </p:oleObj>
              </mc:Choice>
              <mc:Fallback>
                <p:oleObj name="Hoja de cálculo" r:id="rId2" imgW="8305874" imgH="4038637" progId="Excel.Sheet.12">
                  <p:link updateAutomatic="1"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5613" y="1927225"/>
                        <a:ext cx="6792912" cy="330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410619" y="644734"/>
            <a:ext cx="288131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Principal ocupación del padre</a:t>
            </a:r>
          </a:p>
        </p:txBody>
      </p:sp>
      <p:sp>
        <p:nvSpPr>
          <p:cNvPr id="25" name="10 CuadroTexto"/>
          <p:cNvSpPr txBox="1">
            <a:spLocks noChangeArrowheads="1"/>
          </p:cNvSpPr>
          <p:nvPr/>
        </p:nvSpPr>
        <p:spPr bwMode="auto">
          <a:xfrm>
            <a:off x="1238569" y="1406995"/>
            <a:ext cx="522541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s-ES" altLang="es-ES" sz="1400" dirty="0">
                <a:latin typeface="Tahoma" panose="020B0604030504040204" pitchFamily="34" charset="0"/>
                <a:cs typeface="Tahoma" panose="020B0604030504040204" pitchFamily="34" charset="0"/>
              </a:rPr>
              <a:t>Entre 2015 y 2017, se mantuvo la proporción de padres que trabajan como empleados (50%).</a:t>
            </a:r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554863"/>
              </p:ext>
            </p:extLst>
          </p:nvPr>
        </p:nvGraphicFramePr>
        <p:xfrm>
          <a:off x="5042694" y="5723509"/>
          <a:ext cx="37433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4" imgW="3743464" imgH="238052" progId="Excel.Sheet.12">
                  <p:link updateAutomatic="1"/>
                </p:oleObj>
              </mc:Choice>
              <mc:Fallback>
                <p:oleObj name="Hoja de cálculo" r:id="rId4" imgW="3743464" imgH="238052" progId="Excel.Sheet.12">
                  <p:link updateAutomatic="1"/>
                  <p:pic>
                    <p:nvPicPr>
                      <p:cNvPr id="14" name="Objeto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42694" y="5723509"/>
                        <a:ext cx="37433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ángulo 9"/>
          <p:cNvSpPr/>
          <p:nvPr/>
        </p:nvSpPr>
        <p:spPr>
          <a:xfrm>
            <a:off x="1563254" y="123933"/>
            <a:ext cx="6234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Información general</a:t>
            </a:r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0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145642"/>
              </p:ext>
            </p:extLst>
          </p:nvPr>
        </p:nvGraphicFramePr>
        <p:xfrm>
          <a:off x="442913" y="2022475"/>
          <a:ext cx="6815137" cy="346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7934204" imgH="4038637" progId="Excel.Sheet.12">
                  <p:link updateAutomatic="1"/>
                </p:oleObj>
              </mc:Choice>
              <mc:Fallback>
                <p:oleObj name="Hoja de cálculo" r:id="rId2" imgW="7934204" imgH="4038637" progId="Excel.Sheet.12">
                  <p:link updateAutomatic="1"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2913" y="2022475"/>
                        <a:ext cx="6815137" cy="346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2316978" y="723677"/>
            <a:ext cx="306859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Principal ocupación de la madre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647949"/>
              </p:ext>
            </p:extLst>
          </p:nvPr>
        </p:nvGraphicFramePr>
        <p:xfrm>
          <a:off x="5235097" y="5984542"/>
          <a:ext cx="32480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4" imgW="3248016" imgH="238052" progId="Excel.Sheet.12">
                  <p:link updateAutomatic="1"/>
                </p:oleObj>
              </mc:Choice>
              <mc:Fallback>
                <p:oleObj name="Hoja de cálculo" r:id="rId4" imgW="3248016" imgH="238052" progId="Excel.Sheet.12">
                  <p:link updateAutomatic="1"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5097" y="5984542"/>
                        <a:ext cx="32480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ángulo 11"/>
          <p:cNvSpPr/>
          <p:nvPr/>
        </p:nvSpPr>
        <p:spPr>
          <a:xfrm>
            <a:off x="1563254" y="123933"/>
            <a:ext cx="6234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Información general</a:t>
            </a:r>
            <a:endParaRPr lang="es-CO" sz="1400" b="1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10 CuadroTexto"/>
          <p:cNvSpPr txBox="1">
            <a:spLocks noChangeArrowheads="1"/>
          </p:cNvSpPr>
          <p:nvPr/>
        </p:nvSpPr>
        <p:spPr bwMode="auto">
          <a:xfrm>
            <a:off x="1016157" y="1323421"/>
            <a:ext cx="567023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s-ES" altLang="es-ES" sz="1400" dirty="0">
                <a:latin typeface="Tahoma" panose="020B0604030504040204" pitchFamily="34" charset="0"/>
                <a:cs typeface="Tahoma" panose="020B0604030504040204" pitchFamily="34" charset="0"/>
              </a:rPr>
              <a:t>En 2017, siete de cada diez mamás estaban empleadas y tres se dedicaban a labores del hogar. </a:t>
            </a:r>
          </a:p>
        </p:txBody>
      </p:sp>
    </p:spTree>
    <p:extLst>
      <p:ext uri="{BB962C8B-B14F-4D97-AF65-F5344CB8AC3E}">
        <p14:creationId xmlns:p14="http://schemas.microsoft.com/office/powerpoint/2010/main" val="249965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41691" y="659939"/>
            <a:ext cx="502633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MX" dirty="0"/>
              <a:t>Tiempo que transcurrió desde que se graduó de bachiller hasta matricularse en la Universidad</a:t>
            </a:r>
            <a:endParaRPr lang="es-CO" dirty="0"/>
          </a:p>
        </p:txBody>
      </p:sp>
      <p:sp>
        <p:nvSpPr>
          <p:cNvPr id="8" name="18 CuadroTexto"/>
          <p:cNvSpPr txBox="1">
            <a:spLocks noChangeArrowheads="1"/>
          </p:cNvSpPr>
          <p:nvPr/>
        </p:nvSpPr>
        <p:spPr bwMode="auto">
          <a:xfrm>
            <a:off x="1479959" y="1505338"/>
            <a:ext cx="47426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ahoma" pitchFamily="34" charset="0"/>
                <a:cs typeface="Tahoma" pitchFamily="34" charset="0"/>
              </a:rPr>
              <a:t>En 2017, el 50% de los estudiantes ingresaron directamente del colegio a la Universidad de La Sabana. 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822781"/>
              </p:ext>
            </p:extLst>
          </p:nvPr>
        </p:nvGraphicFramePr>
        <p:xfrm>
          <a:off x="1416050" y="2101850"/>
          <a:ext cx="4868863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6029353" imgH="2752762" progId="Excel.Sheet.12">
                  <p:link updateAutomatic="1"/>
                </p:oleObj>
              </mc:Choice>
              <mc:Fallback>
                <p:oleObj name="Hoja de cálculo" r:id="rId2" imgW="6029353" imgH="2752762" progId="Excel.Sheet.12">
                  <p:link updateAutomatic="1"/>
                  <p:pic>
                    <p:nvPicPr>
                      <p:cNvPr id="3" name="Objeto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6050" y="2101850"/>
                        <a:ext cx="4868863" cy="222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578665"/>
              </p:ext>
            </p:extLst>
          </p:nvPr>
        </p:nvGraphicFramePr>
        <p:xfrm>
          <a:off x="1865313" y="4554538"/>
          <a:ext cx="4187825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4" imgW="5714888" imgH="1952552" progId="Excel.Sheet.12">
                  <p:link updateAutomatic="1"/>
                </p:oleObj>
              </mc:Choice>
              <mc:Fallback>
                <p:oleObj name="Hoja de cálculo" r:id="rId4" imgW="5714888" imgH="1952552" progId="Excel.Sheet.12">
                  <p:link updateAutomatic="1"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5313" y="4554538"/>
                        <a:ext cx="4187825" cy="143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ángulo 8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Historia académica</a:t>
            </a:r>
            <a:endParaRPr lang="es-CO" sz="14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2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069168"/>
              </p:ext>
            </p:extLst>
          </p:nvPr>
        </p:nvGraphicFramePr>
        <p:xfrm>
          <a:off x="523875" y="2640013"/>
          <a:ext cx="646747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6467596" imgH="3295797" progId="Excel.Sheet.12">
                  <p:link updateAutomatic="1"/>
                </p:oleObj>
              </mc:Choice>
              <mc:Fallback>
                <p:oleObj name="Hoja de cálculo" r:id="rId2" imgW="6467596" imgH="3295797" progId="Excel.Sheet.12">
                  <p:link updateAutomatic="1"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875" y="2640013"/>
                        <a:ext cx="646747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316568" y="750744"/>
            <a:ext cx="5058833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s-CO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O" dirty="0"/>
              <a:t>¿Cuál o cuáles fueron las principales fuentes de recursos para asumir los costos de sus estudios?</a:t>
            </a:r>
          </a:p>
        </p:txBody>
      </p:sp>
      <p:sp>
        <p:nvSpPr>
          <p:cNvPr id="17" name="13 CuadroTexto"/>
          <p:cNvSpPr txBox="1">
            <a:spLocks noChangeArrowheads="1"/>
          </p:cNvSpPr>
          <p:nvPr/>
        </p:nvSpPr>
        <p:spPr bwMode="auto">
          <a:xfrm>
            <a:off x="1466273" y="1845151"/>
            <a:ext cx="49091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Tahoma" pitchFamily="34" charset="0"/>
                <a:cs typeface="Tahoma" pitchFamily="34" charset="0"/>
              </a:rPr>
              <a:t>En 2017, aumentó la financiación de estudios por medio de </a:t>
            </a:r>
            <a:r>
              <a:rPr lang="es-ES" sz="1400" b="1" u="sng" dirty="0">
                <a:latin typeface="Tahoma" pitchFamily="34" charset="0"/>
                <a:cs typeface="Tahoma" pitchFamily="34" charset="0"/>
              </a:rPr>
              <a:t>créditos o becas</a:t>
            </a:r>
            <a:r>
              <a:rPr lang="es-ES" sz="1400" dirty="0">
                <a:latin typeface="Tahoma" pitchFamily="34" charset="0"/>
                <a:cs typeface="Tahoma" pitchFamily="34" charset="0"/>
              </a:rPr>
              <a:t>. </a:t>
            </a:r>
            <a:endParaRPr lang="es-CO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2829012" y="1350147"/>
            <a:ext cx="2044526" cy="312254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solidFill>
                  <a:schemeClr val="tx1"/>
                </a:solidFill>
              </a:rPr>
              <a:t>Respuesta múltiple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286965"/>
              </p:ext>
            </p:extLst>
          </p:nvPr>
        </p:nvGraphicFramePr>
        <p:xfrm>
          <a:off x="6305550" y="5884863"/>
          <a:ext cx="13716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4" imgW="1371600" imgH="238052" progId="Excel.Sheet.12">
                  <p:link updateAutomatic="1"/>
                </p:oleObj>
              </mc:Choice>
              <mc:Fallback>
                <p:oleObj name="Hoja de cálculo" r:id="rId4" imgW="1371600" imgH="238052" progId="Excel.Sheet.12">
                  <p:link updateAutomatic="1"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5550" y="5884863"/>
                        <a:ext cx="1371600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ángulo 14"/>
          <p:cNvSpPr/>
          <p:nvPr/>
        </p:nvSpPr>
        <p:spPr>
          <a:xfrm>
            <a:off x="1563254" y="123933"/>
            <a:ext cx="621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Financiación</a:t>
            </a:r>
            <a:endParaRPr lang="es-CO" sz="14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4499813" y="3334692"/>
            <a:ext cx="624714" cy="96058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redondeado 17"/>
          <p:cNvSpPr/>
          <p:nvPr/>
        </p:nvSpPr>
        <p:spPr>
          <a:xfrm>
            <a:off x="6102053" y="2938779"/>
            <a:ext cx="1075333" cy="49022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 fontAlgn="b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</a:rPr>
              <a:t>Propios  </a:t>
            </a:r>
          </a:p>
          <a:p>
            <a:pPr marL="93663" indent="-93663" fontAlgn="b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</a:rPr>
              <a:t>Otros familiares </a:t>
            </a:r>
          </a:p>
          <a:p>
            <a:pPr marL="93663" indent="-93663" fontAlgn="b">
              <a:buFont typeface="Arial" panose="020B0604020202020204" pitchFamily="34" charset="0"/>
              <a:buChar char="•"/>
            </a:pPr>
            <a:r>
              <a:rPr lang="es-CO" sz="800" dirty="0">
                <a:solidFill>
                  <a:schemeClr val="tx1"/>
                </a:solidFill>
              </a:rPr>
              <a:t>Otros</a:t>
            </a:r>
          </a:p>
        </p:txBody>
      </p:sp>
    </p:spTree>
    <p:extLst>
      <p:ext uri="{BB962C8B-B14F-4D97-AF65-F5344CB8AC3E}">
        <p14:creationId xmlns:p14="http://schemas.microsoft.com/office/powerpoint/2010/main" val="83467443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F13AE152C49A4381AA16A75ECA63AA" ma:contentTypeVersion="22" ma:contentTypeDescription="Crear nuevo documento." ma:contentTypeScope="" ma:versionID="adb27d1a25bb6ba2f9a90eb014ac6066">
  <xsd:schema xmlns:xsd="http://www.w3.org/2001/XMLSchema" xmlns:xs="http://www.w3.org/2001/XMLSchema" xmlns:p="http://schemas.microsoft.com/office/2006/metadata/properties" xmlns:ns1="940c3f88-7f35-4505-a115-17c71a9b0641" xmlns:ns3="1ff709fa-6d6a-449e-a9ef-a200e2783c0e" targetNamespace="http://schemas.microsoft.com/office/2006/metadata/properties" ma:root="true" ma:fieldsID="30ba4cabc0eef5a7439448079d535a6b" ns1:_="" ns3:_="">
    <xsd:import namespace="940c3f88-7f35-4505-a115-17c71a9b0641"/>
    <xsd:import namespace="1ff709fa-6d6a-449e-a9ef-a200e2783c0e"/>
    <xsd:element name="properties">
      <xsd:complexType>
        <xsd:sequence>
          <xsd:element name="documentManagement">
            <xsd:complexType>
              <xsd:all>
                <xsd:element ref="ns1:Responsable"/>
                <xsd:element ref="ns1:Variable_x002f_Tema" minOccurs="0"/>
                <xsd:element ref="ns1:Fecha_x0020_de_x0020_Realizaci_x00f3_n" minOccurs="0"/>
                <xsd:element ref="ns1:Programa" minOccurs="0"/>
                <xsd:element ref="ns3:_dlc_DocId" minOccurs="0"/>
                <xsd:element ref="ns3:_dlc_DocIdUrl" minOccurs="0"/>
                <xsd:element ref="ns3:_dlc_DocIdPersistId" minOccurs="0"/>
                <xsd:element ref="ns1:Orden" minOccurs="0"/>
                <xsd:element ref="ns1:Unidad" minOccurs="0"/>
                <xsd:element ref="ns1:Fecha_x0020_del_x0020_Estudio" minOccurs="0"/>
                <xsd:element ref="ns1:Periodo_x0020_del_x0020_Estudio" minOccurs="0"/>
                <xsd:element ref="ns1:Modalidad" minOccurs="0"/>
                <xsd:element ref="ns1:Tipo_x0020_de_x0020_Informe" minOccurs="0"/>
                <xsd:element ref="ns1:Programa_x003a_ID" minOccurs="0"/>
                <xsd:element ref="ns1:Fecha_x0020_del_x0020_Informe_x002e_" minOccurs="0"/>
                <xsd:element ref="ns1:Estudio_x0020_del_x0020_Informe_x002e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c3f88-7f35-4505-a115-17c71a9b0641" elementFormDefault="qualified">
    <xsd:import namespace="http://schemas.microsoft.com/office/2006/documentManagement/types"/>
    <xsd:import namespace="http://schemas.microsoft.com/office/infopath/2007/PartnerControls"/>
    <xsd:element name="Responsable" ma:index="0" ma:displayName="Responsable" ma:indexed="true" ma:list="{4d435ecb-869c-4abe-8018-fd4f3b9614c8}" ma:internalName="Responsable" ma:showField="Title">
      <xsd:simpleType>
        <xsd:restriction base="dms:Lookup"/>
      </xsd:simpleType>
    </xsd:element>
    <xsd:element name="Variable_x002f_Tema" ma:index="3" nillable="true" ma:displayName="Variable/Tema" ma:indexed="true" ma:list="{68fc2754-0132-477f-ab27-2433d6a9ffdd}" ma:internalName="Variable_x002f_Tema" ma:showField="Title">
      <xsd:simpleType>
        <xsd:restriction base="dms:Lookup"/>
      </xsd:simpleType>
    </xsd:element>
    <xsd:element name="Fecha_x0020_de_x0020_Realizaci_x00f3_n" ma:index="4" nillable="true" ma:displayName="Fecha de Realización" ma:internalName="Fecha_x0020_de_x0020_Realizaci_x00f3_n">
      <xsd:simpleType>
        <xsd:restriction base="dms:Note">
          <xsd:maxLength value="255"/>
        </xsd:restriction>
      </xsd:simpleType>
    </xsd:element>
    <xsd:element name="Programa" ma:index="5" nillable="true" ma:displayName="Programa" ma:indexed="true" ma:list="{b0f58db0-0e22-4728-b450-bf77f1487bed}" ma:internalName="Programa" ma:readOnly="false" ma:showField="Title">
      <xsd:simpleType>
        <xsd:restriction base="dms:Lookup"/>
      </xsd:simpleType>
    </xsd:element>
    <xsd:element name="Orden" ma:index="15" nillable="true" ma:displayName="Orden" ma:internalName="Orden">
      <xsd:simpleType>
        <xsd:restriction base="dms:Number"/>
      </xsd:simpleType>
    </xsd:element>
    <xsd:element name="Unidad" ma:index="16" nillable="true" ma:displayName="Unidad" ma:indexed="true" ma:list="{a9fe69f4-5b8f-49ee-9622-3452508c3f61}" ma:internalName="Unidad" ma:showField="Title">
      <xsd:simpleType>
        <xsd:restriction base="dms:Lookup"/>
      </xsd:simpleType>
    </xsd:element>
    <xsd:element name="Fecha_x0020_del_x0020_Estudio" ma:index="17" nillable="true" ma:displayName="Fecha del Informe" ma:internalName="Fecha_x0020_del_x0020_Estudio">
      <xsd:simpleType>
        <xsd:restriction base="dms:Note">
          <xsd:maxLength value="255"/>
        </xsd:restriction>
      </xsd:simpleType>
    </xsd:element>
    <xsd:element name="Periodo_x0020_del_x0020_Estudio" ma:index="18" nillable="true" ma:displayName="Periodo del Estudio" ma:internalName="Periodo_x0020_del_x0020_Estudio">
      <xsd:simpleType>
        <xsd:restriction base="dms:Note">
          <xsd:maxLength value="255"/>
        </xsd:restriction>
      </xsd:simpleType>
    </xsd:element>
    <xsd:element name="Modalidad" ma:index="19" nillable="true" ma:displayName="Modalidad" ma:default="Pregrado" ma:format="Dropdown" ma:internalName="Modalidad">
      <xsd:simpleType>
        <xsd:restriction base="dms:Choice">
          <xsd:enumeration value="Pregrado"/>
          <xsd:enumeration value="Postgrado"/>
          <xsd:enumeration value="N.A"/>
        </xsd:restriction>
      </xsd:simpleType>
    </xsd:element>
    <xsd:element name="Tipo_x0020_de_x0020_Informe" ma:index="20" nillable="true" ma:displayName="Tipo de Informe" ma:default="Estudio" ma:format="Dropdown" ma:internalName="Tipo_x0020_de_x0020_Informe">
      <xsd:simpleType>
        <xsd:restriction base="dms:Choice">
          <xsd:enumeration value="Estudio"/>
          <xsd:enumeration value="Medición de la satisfacción"/>
        </xsd:restriction>
      </xsd:simpleType>
    </xsd:element>
    <xsd:element name="Programa_x003a_ID" ma:index="21" nillable="true" ma:displayName="Programa:ID" ma:list="{b0f58db0-0e22-4728-b450-bf77f1487bed}" ma:internalName="Programa_x003a_ID" ma:readOnly="true" ma:showField="ID" ma:web="745a1321-de1d-462b-b5a7-83b385ffa022">
      <xsd:simpleType>
        <xsd:restriction base="dms:Lookup"/>
      </xsd:simpleType>
    </xsd:element>
    <xsd:element name="Fecha_x0020_del_x0020_Informe_x002e_" ma:index="22" nillable="true" ma:displayName="Fecha del Informe." ma:format="DateOnly" ma:internalName="Fecha_x0020_del_x0020_Informe_x002e_">
      <xsd:simpleType>
        <xsd:restriction base="dms:DateTime"/>
      </xsd:simpleType>
    </xsd:element>
    <xsd:element name="Estudio_x0020_del_x0020_Informe_x002e_" ma:index="23" nillable="true" ma:displayName="Estudio del Informe." ma:internalName="Estudio_x0020_del_x0020_Informe_x002e_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709fa-6d6a-449e-a9ef-a200e2783c0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Tipo de contenido"/>
        <xsd:element ref="dc:title" minOccurs="0" maxOccurs="1" ma:index="2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nidad xmlns="940c3f88-7f35-4505-a115-17c71a9b0641">15</Unidad>
    <Estudio_x0020_del_x0020_Informe_x002e_ xmlns="940c3f88-7f35-4505-a115-17c71a9b0641" xsi:nil="true"/>
    <Modalidad xmlns="940c3f88-7f35-4505-a115-17c71a9b0641">Pregrado</Modalidad>
    <Fecha_x0020_de_x0020_Realizaci_x00f3_n xmlns="940c3f88-7f35-4505-a115-17c71a9b0641" xsi:nil="true"/>
    <Periodo_x0020_del_x0020_Estudio xmlns="940c3f88-7f35-4505-a115-17c71a9b0641">2012 a 2017</Periodo_x0020_del_x0020_Estudio>
    <Fecha_x0020_del_x0020_Estudio xmlns="940c3f88-7f35-4505-a115-17c71a9b0641" xsi:nil="true"/>
    <Tipo_x0020_de_x0020_Informe xmlns="940c3f88-7f35-4505-a115-17c71a9b0641">Estudio</Tipo_x0020_de_x0020_Informe>
    <Responsable xmlns="940c3f88-7f35-4505-a115-17c71a9b0641">8</Responsable>
    <Orden xmlns="940c3f88-7f35-4505-a115-17c71a9b0641">1</Orden>
    <Programa xmlns="940c3f88-7f35-4505-a115-17c71a9b0641">22</Programa>
    <Fecha_x0020_del_x0020_Informe_x002e_ xmlns="940c3f88-7f35-4505-a115-17c71a9b0641" xsi:nil="true"/>
    <Variable_x002f_Tema xmlns="940c3f88-7f35-4505-a115-17c71a9b0641">1</Variable_x002f_Tema>
    <_dlc_DocId xmlns="1ff709fa-6d6a-449e-a9ef-a200e2783c0e">5CJVHRM7X7WS-1315-921</_dlc_DocId>
    <_dlc_DocIdUrl xmlns="1ff709fa-6d6a-449e-a9ef-a200e2783c0e">
      <Url>https://portalservicios.unisabana.edu.co/cius/_layouts/15/DocIdRedir.aspx?ID=5CJVHRM7X7WS-1315-921</Url>
      <Description>5CJVHRM7X7WS-1315-921</Description>
    </_dlc_DocIdUrl>
  </documentManagement>
</p:properties>
</file>

<file path=customXml/itemProps1.xml><?xml version="1.0" encoding="utf-8"?>
<ds:datastoreItem xmlns:ds="http://schemas.openxmlformats.org/officeDocument/2006/customXml" ds:itemID="{3A1031D4-D880-4E72-8951-EE6243231C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860708-C8D9-49B3-95BF-E2697DC86EA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190FCD1-ED2E-46E5-9230-2899B0E7AC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0c3f88-7f35-4505-a115-17c71a9b0641"/>
    <ds:schemaRef ds:uri="1ff709fa-6d6a-449e-a9ef-a200e2783c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EAE88E3-859B-4C4E-841F-4EA2008DDE94}">
  <ds:schemaRefs>
    <ds:schemaRef ds:uri="http://schemas.microsoft.com/office/2006/metadata/properties"/>
    <ds:schemaRef ds:uri="http://schemas.microsoft.com/office/infopath/2007/PartnerControls"/>
    <ds:schemaRef ds:uri="940c3f88-7f35-4505-a115-17c71a9b0641"/>
    <ds:schemaRef ds:uri="1ff709fa-6d6a-449e-a9ef-a200e2783c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12625</TotalTime>
  <Words>1350</Words>
  <Application>Microsoft Office PowerPoint</Application>
  <PresentationFormat>Presentación en pantalla (4:3)</PresentationFormat>
  <Paragraphs>155</Paragraphs>
  <Slides>32</Slides>
  <Notes>14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Vínculos</vt:lpstr>
      </vt:variant>
      <vt:variant>
        <vt:i4>62</vt:i4>
      </vt:variant>
      <vt:variant>
        <vt:lpstr>Títulos de diapositiva</vt:lpstr>
      </vt:variant>
      <vt:variant>
        <vt:i4>32</vt:i4>
      </vt:variant>
    </vt:vector>
  </HeadingPairs>
  <TitlesOfParts>
    <vt:vector size="99" baseType="lpstr">
      <vt:lpstr>Arial</vt:lpstr>
      <vt:lpstr>Calibri</vt:lpstr>
      <vt:lpstr>Tahoma</vt:lpstr>
      <vt:lpstr>Wingdings</vt:lpstr>
      <vt:lpstr>Diseño predeterminado</vt:lpstr>
      <vt:lpstr>file:///D:\Dropbox\Alumni%202017\Encuesta%20seguimiento%202016%20M0\Graduados%20M0%20Master.xlsx!Tablas%20Histórico!%5bGraduados%20M0%20Master.xlsx%5dTablas%20Histórico%20Gráfico%2073</vt:lpstr>
      <vt:lpstr>file:///D:\Dropbox\Alumni%202017\Encuesta%20seguimiento%202016%20M0\Graduados%20M0%20Master.xlsx!Tablas%20Histórico!F32C101</vt:lpstr>
      <vt:lpstr>file:///D:\Dropbox\Alumni%202017\Encuesta%20seguimiento%202016%20M0\Graduados%20M0%20Master.xlsx!Tablas%20Histórico!%5bGraduados%20M0%20Master.xlsx%5dTablas%20Histórico%20Gráfico%2018</vt:lpstr>
      <vt:lpstr>file:///D:\Dropbox\Alumni%202017\Encuesta%20seguimiento%202016%20M0\Graduados%20M0%20Master.xlsx!Tablas%20Histórico!%5bGraduados%20M0%20Master.xlsx%5dTablas%20Histórico%20Gráfico%2021</vt:lpstr>
      <vt:lpstr>file:///D:\Dropbox\Alumni%202017\Encuesta%20seguimiento%202016%20M0\Graduados%20M0%20Master.xlsx!Tablas%20Histórico!F32C130</vt:lpstr>
      <vt:lpstr>file:///D:\Dropbox\Alumni%202017\Encuesta%20seguimiento%202016%20M0\Graduados%20M0%20Master.xlsx!Tablas%20Histórico!%5bGraduados%20M0%20Master.xlsx%5dTablas%20Histórico%20Gráfico%2019</vt:lpstr>
      <vt:lpstr>file:///D:\Dropbox\Alumni%202017\Encuesta%20seguimiento%202016%20M0\Graduados%20M0%20Master.xlsx!Tablas%20Histórico!F32C116</vt:lpstr>
      <vt:lpstr>file:///D:\Dropbox\Alumni%202017\Encuesta%20seguimiento%202016%20M0\Graduados%20M0%20Master.xlsx!Tablas%20Histórico!%5bGraduados%20M0%20Master.xlsx%5dTablas%20Histórico%20Gráfico%2022</vt:lpstr>
      <vt:lpstr>file:///D:\Dropbox\Alumni%202017\Encuesta%20seguimiento%202016%20M0\Graduados%20M0%20Master.xlsx!Tablas%20Histórico!F32C144</vt:lpstr>
      <vt:lpstr>file:///D:\Dropbox\Alumni%202017\Encuesta%20seguimiento%202016%20M0\Graduados%20M0%20Master.xlsx!Tablas%20Histórico!%5bGraduados%20M0%20Master.xlsx%5dTablas%20Histórico%20Gráfico%2025</vt:lpstr>
      <vt:lpstr>file:///D:\Dropbox\Alumni%202017\Encuesta%20seguimiento%202016%20M0\Graduados%20M0%20Master.xlsx!Tablas%20Histórico!F34C218:F47C224</vt:lpstr>
      <vt:lpstr>file:///D:\Dropbox\Alumni%202017\Encuesta%20seguimiento%202016%20M0\Graduados%20M0%20Master.xlsx!Tablas%20Histórico!%5bGraduados%20M0%20Master.xlsx%5dTablas%20Histórico%20Gráfico%2065</vt:lpstr>
      <vt:lpstr>file:///D:\Dropbox\Alumni%202017\Encuesta%20seguimiento%202016%20M0\Graduados%20M0%20Master.xlsx!Tablas%20Histórico!F31C277</vt:lpstr>
      <vt:lpstr>file:///D:\Dropbox\Alumni%202017\Encuesta%20seguimiento%202016%20M0\Graduados%20M0%20Master.xlsx!Tablas%20Histórico!%5bGraduados%20M0%20Master.xlsx%5dTablas%20Histórico%20Gráfico%2068</vt:lpstr>
      <vt:lpstr>file:///D:\Dropbox\Alumni%202017\Encuesta%20seguimiento%202016%20M0\Graduados%20M0%20Master.xlsx!Tablas%20Histórico!F34C304:F48C310</vt:lpstr>
      <vt:lpstr>file:///D:\Dropbox\Alumni%202017\Encuesta%20seguimiento%202016%20M0\Graduados%20M0%20Master.xlsx!Tablas%20Histórico!%5bGraduados%20M0%20Master.xlsx%5dTablas%20Histórico%20Gráfico%2067</vt:lpstr>
      <vt:lpstr>file:///D:\Dropbox\Alumni%202017\Encuesta%20seguimiento%202016%20M0\Graduados%20M0%20Master.xlsx!Tablas%20Histórico!F34C291:F48C297</vt:lpstr>
      <vt:lpstr>file:///D:\Dropbox\Alumni%202017\Encuesta%20seguimiento%202016%20M0\Graduados%20M0%20Master.xlsx!Tablas%20Histórico!%5bGraduados%20M0%20Master.xlsx%5dTablas%20Histórico%20Gráfico%2015</vt:lpstr>
      <vt:lpstr>file:///D:\Dropbox\Alumni%202017\Encuesta%20seguimiento%202016%20M0\Graduados%20M0%20Master.xlsx!Tablas%20Histórico!F31C317</vt:lpstr>
      <vt:lpstr>file:///D:\Dropbox\Alumni%202017\Encuesta%20seguimiento%202016%20M0\Graduados%20M0%20Master.xlsx!Tablas%20Histórico!%5bGraduados%20M0%20Master.xlsx%5dTablas%20Histórico%20Gráfico%2016</vt:lpstr>
      <vt:lpstr>file:///D:\Dropbox\Alumni%202017\Encuesta%20seguimiento%202016%20M0\Graduados%20M0%20Master.xlsx!Tablas%20Histórico!F31C330</vt:lpstr>
      <vt:lpstr>file:///D:\Dropbox\Alumni%202017\Encuesta%20seguimiento%202016%20M0\Graduados%20M0%20Master.xlsx!Tablas%20Histórico!%5bGraduados%20M0%20Master.xlsx%5dTablas%20Histórico%20Gráfico%2017</vt:lpstr>
      <vt:lpstr>file:///D:\Dropbox\Alumni%202017\Encuesta%20seguimiento%202016%20M0\Graduados%20M0%20Master.xlsx!Tablas%20Histórico!F31C344</vt:lpstr>
      <vt:lpstr>file:///D:\Dropbox\Alumni%202017\Encuesta%20seguimiento%202016%20M0\Graduados%20M0%20Master.xlsx!Tablas%20Histórico!F34C356:F56C362</vt:lpstr>
      <vt:lpstr>file:///D:\Dropbox\Alumni%202017\Encuesta%20seguimiento%202016%20M0\Graduados%20M0%20Master.xlsx!Tablas%20Histórico!%5bGraduados%20M0%20Master.xlsx%5dTablas%20Histórico%20Gráfico%2023</vt:lpstr>
      <vt:lpstr>file:///D:\Dropbox\Alumni%202017\Encuesta%20seguimiento%202016%20M0\Graduados%20M0%20Master.xlsx!Tablas%20Histórico!F31C371</vt:lpstr>
      <vt:lpstr>file:///D:\Dropbox\Alumni%202017\Encuesta%20seguimiento%202016%20M0\Graduados%20M0%20Master.xlsx!Tablas%20Histórico!%5bGraduados%20M0%20Master.xlsx%5dTablas%20Histórico%20Gráfico%2078</vt:lpstr>
      <vt:lpstr>file:///D:\Dropbox\Alumni%202017\Encuesta%20seguimiento%202016%20M0\Graduados%20M0%20Master.xlsx!Tablas%20Histórico!F34C384:F48C390</vt:lpstr>
      <vt:lpstr>file:///D:\Dropbox\Alumni%202017\Encuesta%20seguimiento%202016%20M0\Graduados%20M0%20Master.xlsx!Tablas%20Histórico!%5bGraduados%20M0%20Master.xlsx%5dTablas%20Histórico%20Gráfico%2069</vt:lpstr>
      <vt:lpstr>file:///D:\Dropbox\Alumni%202017\Encuesta%20seguimiento%202016%20M0\Graduados%20M0%20Master.xlsx!Tablas%20Histórico!F31C1073:F32C1073</vt:lpstr>
      <vt:lpstr>file:///D:\Dropbox\Alumni%202017\Encuesta%20seguimiento%202016%20M0\Graduados%20M0%20Master.xlsx!Tablas%20Histórico!F31C1086:F32C1086</vt:lpstr>
      <vt:lpstr>file:///D:\Dropbox\Alumni%202017\Encuesta%20seguimiento%202016%20M0\Graduados%20M0%20Master.xlsx!Tablas%20Histórico!%5bGraduados%20M0%20Master.xlsx%5dTablas%20Histórico%20Gráfico%2070</vt:lpstr>
      <vt:lpstr>file:///D:\Dropbox\Alumni%202017\Encuesta%20seguimiento%202016%20M0\Graduados%20M0%20Master.xlsx!Tablas%20Histórico!F31C730:F32C730</vt:lpstr>
      <vt:lpstr>file:///D:\Dropbox\Alumni%202017\Encuesta%20seguimiento%202016%20M0\Graduados%20M0%20Master.xlsx!Tablas%20Histórico!F31C743:F32C743</vt:lpstr>
      <vt:lpstr>file:///D:\Dropbox\Alumni%202017\Encuesta%20seguimiento%202016%20M0\Graduados%20M0%20Master.xlsx!Tablas%20Histórico!%5bGraduados%20M0%20Master.xlsx%5dTablas%20Histórico%20Gráfico%2047</vt:lpstr>
      <vt:lpstr>file:///D:\Dropbox\Alumni%202017\Encuesta%20seguimiento%202016%20M0\Graduados%20M0%20Master.xlsx!Tablas%20Histórico!%5bGraduados%20M0%20Master.xlsx%5dTablas%20Histórico%20Gráfico%2049</vt:lpstr>
      <vt:lpstr>file:///D:\Dropbox\Alumni%202017\Encuesta%20seguimiento%202016%20M0\Graduados%20M0%20Master.xlsx!Tablas%20Histórico!F31C756:F32C756</vt:lpstr>
      <vt:lpstr>file:///D:\Dropbox\Alumni%202017\Encuesta%20seguimiento%202016%20M0\Graduados%20M0%20Master.xlsx!Tablas%20Histórico!%5bGraduados%20M0%20Master.xlsx%5dTablas%20Histórico%20Gráfico%2050</vt:lpstr>
      <vt:lpstr>file:///D:\Dropbox\Alumni%202017\Encuesta%20seguimiento%202016%20M0\Graduados%20M0%20Master.xlsx!Tablas%20Histórico!%5bGraduados%20M0%20Master.xlsx%5dTablas%20Histórico%20Gráfico%2051</vt:lpstr>
      <vt:lpstr>file:///D:\Dropbox\Alumni%202017\Encuesta%20seguimiento%202016%20M0\Graduados%20M0%20Master.xlsx!Tablas%20Histórico!F31C769:F32C769</vt:lpstr>
      <vt:lpstr>file:///D:\Dropbox\Alumni%202017\Encuesta%20seguimiento%202016%20M0\Graduados%20M0%20Master.xlsx!Tablas%20Histórico!%5bGraduados%20M0%20Master.xlsx%5dTablas%20Histórico%20Gráfico%2071</vt:lpstr>
      <vt:lpstr>file:///D:\Dropbox\Alumni%202017\Encuesta%20seguimiento%202016%20M0\Graduados%20M0%20Master.xlsx!Tablas%20Histórico!F34C1099:F43C1105</vt:lpstr>
      <vt:lpstr>file:///D:\Dropbox\Alumni%202017\Encuesta%20seguimiento%202016%20M0\Graduados%20M0%20Master.xlsx!Tablas%20Histórico!%5bGraduados%20M0%20Master.xlsx%5dTablas%20Histórico%20Gráfico%2078</vt:lpstr>
      <vt:lpstr>file:///D:\Dropbox\Alumni%202017\Encuesta%20seguimiento%202016%20M0\Graduados%20M0%20Master.xlsx!Tablas%20Histórico!F34C384:F48C390</vt:lpstr>
      <vt:lpstr>file:///D:\Dropbox\Alumni%202017\Encuesta%20seguimiento%202016%20M0\Graduados%20M0%20Master.xlsx!Tablas%20Histórico!%5bGraduados%20M0%20Master.xlsx%5dTablas%20Histórico%20Gráfico%2059</vt:lpstr>
      <vt:lpstr>file:///D:\Dropbox\Alumni%202017\Encuesta%20seguimiento%202016%20M0\Graduados%20M0%20Master.xlsx!Tablas%20Histórico!F34C897:F44C903</vt:lpstr>
      <vt:lpstr>file:///D:\Dropbox\Alumni%202017\Encuesta%20seguimiento%202016%20M0\Graduados%20M0%20Master.xlsx!Tablas%20Histórico!%5bGraduados%20M0%20Master.xlsx%5dTablas%20Histórico%20Gráfico%2058</vt:lpstr>
      <vt:lpstr>file:///D:\Dropbox\Alumni%202017\Encuesta%20seguimiento%202016%20M0\Graduados%20M0%20Master.xlsx!Tablas%20Histórico!F31C911</vt:lpstr>
      <vt:lpstr>file:///D:\Dropbox\Alumni%202017\Encuesta%20seguimiento%202016%20M0\Graduados%20M0%20Master.xlsx!Tablas%20Histórico!%5bGraduados%20M0%20Master.xlsx%5dTablas%20Histórico%20Gráfico%2076</vt:lpstr>
      <vt:lpstr>file:///D:\Dropbox\Alumni%202017\Encuesta%20seguimiento%202016%20M0\Graduados%20M0%20Master.xlsx!Tablas%20Histórico!F31C938</vt:lpstr>
      <vt:lpstr>file:///D:\Dropbox\Alumni%202017\Encuesta%20seguimiento%202016%20M0\Graduados%20M0%20Master.xlsx!Tablas%20Histórico!%5bGraduados%20M0%20Master.xlsx%5dTablas%20Histórico%20Gráfico%2060</vt:lpstr>
      <vt:lpstr>file:///D:\Dropbox\Alumni%202017\Encuesta%20seguimiento%202016%20M0\Graduados%20M0%20Master.xlsx!Tablas%20Histórico!F34C964:F44C970</vt:lpstr>
      <vt:lpstr>file:///D:\Dropbox\Alumni%202017\Encuesta%20seguimiento%202016%20M0\Graduados%20M0%20Master.xlsx!Tablas%20Histórico!%5bGraduados%20M0%20Master.xlsx%5dTablas%20Histórico%20Gráfico%2063</vt:lpstr>
      <vt:lpstr>file:///D:\Dropbox\Alumni%202017\Encuesta%20seguimiento%202016%20M0\Graduados%20M0%20Master.xlsx!Tablas%20Histórico!F34C991:F44C997</vt:lpstr>
      <vt:lpstr>file:///D:\Dropbox\Alumni%202017\Encuesta%20seguimiento%202016%20M0\Graduados%20M0%20Master.xlsx!Tablas%20Histórico!F34C1004:F48C1010</vt:lpstr>
      <vt:lpstr>file:///D:\Dropbox\Alumni%202017\Encuesta%20seguimiento%202016%20M0\Graduados%20M0%20Master.xlsx!Tablas%20Histórico!F34C1122:F51C1128</vt:lpstr>
      <vt:lpstr>file:///D:\Dropbox\Alumni%202017\Encuesta%20seguimiento%202016%20M0\Graduados%20M0%20Master.xlsx!Tablas%20Histórico!F34C1018:F49C1024</vt:lpstr>
      <vt:lpstr>file:///D:\Dropbox\Alumni%202017\Encuesta%20seguimiento%202016%20M0\Graduados%20M0%20Master.xlsx!Tablas%20Histórico!F34C1133:F50C1139</vt:lpstr>
      <vt:lpstr>file:///D:\Dropbox\Alumni%202017\Encuesta%20seguimiento%202016%20M0\Graduados%20M0%20Master.xlsx!Tablas%20Histórico!F34C1032:F45C1038</vt:lpstr>
      <vt:lpstr>file:///D:\Dropbox\Alumni%202017\Encuesta%20seguimiento%202016%20M0\Graduados%20M0%20Master.xlsx!Tablas%20Histórico!F34C1147:F47C1153</vt:lpstr>
      <vt:lpstr>file:///D:\Dropbox\Alumni%202017\Encuesta%20seguimiento%202016%20M0\Graduados%20M0%20Master.xlsx!Tablas%20Histórico!F34C1046:F51C1052</vt:lpstr>
      <vt:lpstr>file:///D:\Dropbox\Alumni%202017\Encuesta%20seguimiento%202016%20M0\Graduados%20M0%20Master.xlsx!Tablas%20Histórico!F34C1161:F46C1167</vt:lpstr>
      <vt:lpstr>Presentación de PowerPoint</vt:lpstr>
      <vt:lpstr>Presentación de PowerPoint</vt:lpstr>
      <vt:lpstr>Lugar de residencia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Nivel de dominio de un segundo idioma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Melo</dc:creator>
  <cp:lastModifiedBy>Maria Elvira Martínez Acuña</cp:lastModifiedBy>
  <cp:revision>824</cp:revision>
  <cp:lastPrinted>2018-03-21T20:48:47Z</cp:lastPrinted>
  <dcterms:created xsi:type="dcterms:W3CDTF">2015-11-27T20:39:28Z</dcterms:created>
  <dcterms:modified xsi:type="dcterms:W3CDTF">2021-12-10T16:27:31Z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0x010100ACF13AE152C49A4381AA16A75ECA63AA</vt:lpwstr>
  </property>
  <property fmtid="{D5CDD505-2E9C-101B-9397-08002B2CF9AE}" pid="3" name="_dlc_DocIdItemGuid">
    <vt:lpwstr>32b9246b-4660-49ce-a653-2abdbad03c2f</vt:lpwstr>
  </property>
</Properties>
</file>