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9" r:id="rId4"/>
    <p:sldId id="261" r:id="rId5"/>
    <p:sldId id="260" r:id="rId6"/>
    <p:sldId id="262" r:id="rId7"/>
    <p:sldId id="263" r:id="rId8"/>
    <p:sldId id="267" r:id="rId9"/>
    <p:sldId id="264" r:id="rId10"/>
    <p:sldId id="268"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61"/>
  </p:normalViewPr>
  <p:slideViewPr>
    <p:cSldViewPr snapToGrid="0" snapToObjects="1" showGuides="1">
      <p:cViewPr varScale="1">
        <p:scale>
          <a:sx n="74" d="100"/>
          <a:sy n="74" d="100"/>
        </p:scale>
        <p:origin x="176" y="752"/>
      </p:cViewPr>
      <p:guideLst>
        <p:guide orient="horz" pos="2160"/>
        <p:guide pos="3840"/>
      </p:guideLst>
    </p:cSldViewPr>
  </p:slideViewPr>
  <p:outlineViewPr>
    <p:cViewPr>
      <p:scale>
        <a:sx n="33" d="100"/>
        <a:sy n="33" d="100"/>
      </p:scale>
      <p:origin x="0" y="-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625A0F-DF6A-410D-8AAA-33A1515BE0FE}"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B2547185-2F39-485D-9F2A-A99EBEF6CC6E}">
      <dgm:prSet custT="1"/>
      <dgm:spPr/>
      <dgm:t>
        <a:bodyPr/>
        <a:lstStyle/>
        <a:p>
          <a:r>
            <a:rPr lang="en-US" sz="2500" dirty="0" err="1"/>
            <a:t>En</a:t>
          </a:r>
          <a:r>
            <a:rPr lang="en-US" sz="2500" dirty="0"/>
            <a:t> la </a:t>
          </a:r>
          <a:r>
            <a:rPr lang="en-US" sz="2500" dirty="0" err="1"/>
            <a:t>cuarta</a:t>
          </a:r>
          <a:r>
            <a:rPr lang="en-US" sz="2500" dirty="0"/>
            <a:t> </a:t>
          </a:r>
          <a:r>
            <a:rPr lang="en-US" sz="2500" dirty="0" err="1"/>
            <a:t>revolución</a:t>
          </a:r>
          <a:r>
            <a:rPr lang="en-US" sz="2500" dirty="0"/>
            <a:t> industrial, los macrodatos y la </a:t>
          </a:r>
          <a:r>
            <a:rPr lang="en-US" sz="2500" dirty="0" err="1"/>
            <a:t>analítica</a:t>
          </a:r>
          <a:r>
            <a:rPr lang="en-US" sz="2500" dirty="0"/>
            <a:t> para la </a:t>
          </a:r>
          <a:r>
            <a:rPr lang="en-US" sz="2500" dirty="0" err="1"/>
            <a:t>toma</a:t>
          </a:r>
          <a:r>
            <a:rPr lang="en-US" sz="2500" dirty="0"/>
            <a:t> de </a:t>
          </a:r>
          <a:r>
            <a:rPr lang="en-US" sz="2500" dirty="0" err="1"/>
            <a:t>decisiones</a:t>
          </a:r>
          <a:r>
            <a:rPr lang="en-US" sz="2500" dirty="0"/>
            <a:t> </a:t>
          </a:r>
          <a:r>
            <a:rPr lang="en-US" sz="2500" dirty="0" err="1"/>
            <a:t>tienen</a:t>
          </a:r>
          <a:r>
            <a:rPr lang="en-US" sz="2500" dirty="0"/>
            <a:t> un </a:t>
          </a:r>
          <a:r>
            <a:rPr lang="en-US" sz="2500" dirty="0" err="1"/>
            <a:t>rol</a:t>
          </a:r>
          <a:r>
            <a:rPr lang="en-US" sz="2500" dirty="0"/>
            <a:t> central. Pero no son lo </a:t>
          </a:r>
          <a:r>
            <a:rPr lang="en-US" sz="2500" dirty="0" err="1"/>
            <a:t>más</a:t>
          </a:r>
          <a:r>
            <a:rPr lang="en-US" sz="2500" dirty="0"/>
            <a:t> fundamental.</a:t>
          </a:r>
        </a:p>
      </dgm:t>
    </dgm:pt>
    <dgm:pt modelId="{34681C91-E25C-4C98-9A7F-32E83C5D8704}" type="parTrans" cxnId="{7DE9FD8C-5DCD-4D08-B90B-37E5AE69B6DB}">
      <dgm:prSet/>
      <dgm:spPr/>
      <dgm:t>
        <a:bodyPr/>
        <a:lstStyle/>
        <a:p>
          <a:endParaRPr lang="en-US"/>
        </a:p>
      </dgm:t>
    </dgm:pt>
    <dgm:pt modelId="{4B7E6DFE-3DC8-483E-B40B-819EB3249B2D}" type="sibTrans" cxnId="{7DE9FD8C-5DCD-4D08-B90B-37E5AE69B6DB}">
      <dgm:prSet/>
      <dgm:spPr/>
      <dgm:t>
        <a:bodyPr/>
        <a:lstStyle/>
        <a:p>
          <a:endParaRPr lang="en-US"/>
        </a:p>
      </dgm:t>
    </dgm:pt>
    <dgm:pt modelId="{DA67B783-775F-4B24-A488-604BF85C6237}">
      <dgm:prSet custT="1"/>
      <dgm:spPr/>
      <dgm:t>
        <a:bodyPr/>
        <a:lstStyle/>
        <a:p>
          <a:r>
            <a:rPr lang="en-US" sz="2500" dirty="0"/>
            <a:t>Este un </a:t>
          </a:r>
          <a:r>
            <a:rPr lang="en-US" sz="2500" dirty="0" err="1"/>
            <a:t>proyecto</a:t>
          </a:r>
          <a:r>
            <a:rPr lang="en-US" sz="2500" dirty="0"/>
            <a:t> de </a:t>
          </a:r>
          <a:r>
            <a:rPr lang="en-US" sz="2500" dirty="0" err="1"/>
            <a:t>aprendizaje</a:t>
          </a:r>
          <a:r>
            <a:rPr lang="en-US" sz="2500" dirty="0"/>
            <a:t> a lo largo de la </a:t>
          </a:r>
          <a:r>
            <a:rPr lang="en-US" sz="2500" dirty="0" err="1"/>
            <a:t>vida</a:t>
          </a:r>
          <a:r>
            <a:rPr lang="en-US" sz="2500" i="1" dirty="0"/>
            <a:t> (lifelong learning) </a:t>
          </a:r>
          <a:r>
            <a:rPr lang="en-US" sz="2500" dirty="0"/>
            <a:t> que </a:t>
          </a:r>
          <a:r>
            <a:rPr lang="en-US" sz="2500" dirty="0" err="1"/>
            <a:t>busca</a:t>
          </a:r>
          <a:r>
            <a:rPr lang="en-US" sz="2500" dirty="0"/>
            <a:t> </a:t>
          </a:r>
          <a:r>
            <a:rPr lang="en-US" sz="2500" dirty="0" err="1"/>
            <a:t>recalcar</a:t>
          </a:r>
          <a:r>
            <a:rPr lang="en-US" sz="2500" dirty="0"/>
            <a:t> que la </a:t>
          </a:r>
          <a:r>
            <a:rPr lang="en-US" sz="2500" dirty="0" err="1"/>
            <a:t>nuevas</a:t>
          </a:r>
          <a:r>
            <a:rPr lang="en-US" sz="2500" dirty="0"/>
            <a:t> </a:t>
          </a:r>
          <a:r>
            <a:rPr lang="en-US" sz="2500" dirty="0" err="1"/>
            <a:t>tecnologías</a:t>
          </a:r>
          <a:r>
            <a:rPr lang="en-US" sz="2500" dirty="0"/>
            <a:t> </a:t>
          </a:r>
          <a:r>
            <a:rPr lang="en-US" sz="2500" dirty="0" err="1"/>
            <a:t>enfocadas</a:t>
          </a:r>
          <a:r>
            <a:rPr lang="en-US" sz="2500" dirty="0"/>
            <a:t> </a:t>
          </a:r>
          <a:r>
            <a:rPr lang="en-US" sz="2500" dirty="0" err="1"/>
            <a:t>en</a:t>
          </a:r>
          <a:r>
            <a:rPr lang="en-US" sz="2500" dirty="0"/>
            <a:t> la IA y el </a:t>
          </a:r>
          <a:r>
            <a:rPr lang="en-US" sz="2500" dirty="0" err="1"/>
            <a:t>tratamiento</a:t>
          </a:r>
          <a:r>
            <a:rPr lang="en-US" sz="2500" dirty="0"/>
            <a:t> de </a:t>
          </a:r>
          <a:r>
            <a:rPr lang="en-US" sz="2500" dirty="0" err="1"/>
            <a:t>datos</a:t>
          </a:r>
          <a:r>
            <a:rPr lang="en-US" sz="2500" dirty="0"/>
            <a:t> </a:t>
          </a:r>
          <a:r>
            <a:rPr lang="en-US" sz="2500" dirty="0" err="1"/>
            <a:t>deben</a:t>
          </a:r>
          <a:r>
            <a:rPr lang="en-US" sz="2500" dirty="0"/>
            <a:t> </a:t>
          </a:r>
          <a:r>
            <a:rPr lang="en-US" sz="2500" dirty="0" err="1"/>
            <a:t>ir</a:t>
          </a:r>
          <a:r>
            <a:rPr lang="en-US" sz="2500" dirty="0"/>
            <a:t> </a:t>
          </a:r>
          <a:r>
            <a:rPr lang="en-US" sz="2500" dirty="0" err="1"/>
            <a:t>acompañadas</a:t>
          </a:r>
          <a:r>
            <a:rPr lang="en-US" sz="2500" dirty="0"/>
            <a:t> de un </a:t>
          </a:r>
          <a:r>
            <a:rPr lang="en-US" sz="2500" dirty="0" err="1"/>
            <a:t>estudio</a:t>
          </a:r>
          <a:r>
            <a:rPr lang="en-US" sz="2500" dirty="0"/>
            <a:t> profundo y </a:t>
          </a:r>
          <a:r>
            <a:rPr lang="en-US" sz="2500" dirty="0" err="1"/>
            <a:t>cuidadoso</a:t>
          </a:r>
          <a:r>
            <a:rPr lang="en-US" sz="2500" dirty="0"/>
            <a:t> de las </a:t>
          </a:r>
          <a:r>
            <a:rPr lang="en-US" sz="2500" dirty="0" err="1"/>
            <a:t>humanidades</a:t>
          </a:r>
          <a:r>
            <a:rPr lang="en-US" sz="2500" dirty="0"/>
            <a:t>. </a:t>
          </a:r>
        </a:p>
      </dgm:t>
    </dgm:pt>
    <dgm:pt modelId="{CFF2F13F-5FA3-4A6B-BCD6-C9FF66329E13}" type="parTrans" cxnId="{D761D4B3-29A0-468D-BD9A-C1B54FB3229C}">
      <dgm:prSet/>
      <dgm:spPr/>
      <dgm:t>
        <a:bodyPr/>
        <a:lstStyle/>
        <a:p>
          <a:endParaRPr lang="en-US"/>
        </a:p>
      </dgm:t>
    </dgm:pt>
    <dgm:pt modelId="{7ACE2486-65D5-4430-B79D-AB89AC1997C1}" type="sibTrans" cxnId="{D761D4B3-29A0-468D-BD9A-C1B54FB3229C}">
      <dgm:prSet/>
      <dgm:spPr/>
      <dgm:t>
        <a:bodyPr/>
        <a:lstStyle/>
        <a:p>
          <a:endParaRPr lang="en-US"/>
        </a:p>
      </dgm:t>
    </dgm:pt>
    <dgm:pt modelId="{2F72A9AC-3A6D-49EB-A5BF-51DCBD1A3114}">
      <dgm:prSet custT="1"/>
      <dgm:spPr/>
      <dgm:t>
        <a:bodyPr/>
        <a:lstStyle/>
        <a:p>
          <a:r>
            <a:rPr lang="en-US" sz="2500" dirty="0" err="1"/>
            <a:t>Especialmente</a:t>
          </a:r>
          <a:r>
            <a:rPr lang="en-US" sz="2500" dirty="0"/>
            <a:t> </a:t>
          </a:r>
          <a:r>
            <a:rPr lang="en-US" sz="2500" dirty="0" err="1"/>
            <a:t>en</a:t>
          </a:r>
          <a:r>
            <a:rPr lang="en-US" sz="2500" dirty="0"/>
            <a:t> </a:t>
          </a:r>
          <a:r>
            <a:rPr lang="en-US" sz="2500" dirty="0" err="1"/>
            <a:t>esta</a:t>
          </a:r>
          <a:r>
            <a:rPr lang="en-US" sz="2500" dirty="0"/>
            <a:t> </a:t>
          </a:r>
          <a:r>
            <a:rPr lang="en-US" sz="2500" dirty="0" err="1"/>
            <a:t>época</a:t>
          </a:r>
          <a:r>
            <a:rPr lang="en-US" sz="2500" dirty="0"/>
            <a:t> </a:t>
          </a:r>
          <a:r>
            <a:rPr lang="en-US" sz="2500" dirty="0" err="1"/>
            <a:t>concentrada</a:t>
          </a:r>
          <a:r>
            <a:rPr lang="en-US" sz="2500" dirty="0"/>
            <a:t> </a:t>
          </a:r>
          <a:r>
            <a:rPr lang="en-US" sz="2500" dirty="0" err="1"/>
            <a:t>en</a:t>
          </a:r>
          <a:r>
            <a:rPr lang="en-US" sz="2500" dirty="0"/>
            <a:t> </a:t>
          </a:r>
          <a:r>
            <a:rPr lang="en-US" sz="2500" dirty="0" err="1"/>
            <a:t>inteligencia</a:t>
          </a:r>
          <a:r>
            <a:rPr lang="en-US" sz="2500" dirty="0"/>
            <a:t> artificial y </a:t>
          </a:r>
          <a:r>
            <a:rPr lang="en-US" sz="2500" dirty="0" err="1"/>
            <a:t>tecnología</a:t>
          </a:r>
          <a:r>
            <a:rPr lang="en-US" sz="2500" dirty="0"/>
            <a:t>, </a:t>
          </a:r>
          <a:r>
            <a:rPr lang="en-US" sz="2500" dirty="0" err="1"/>
            <a:t>debemos</a:t>
          </a:r>
          <a:r>
            <a:rPr lang="en-US" sz="2500" dirty="0"/>
            <a:t> </a:t>
          </a:r>
          <a:r>
            <a:rPr lang="en-US" sz="2500" dirty="0" err="1"/>
            <a:t>recordar</a:t>
          </a:r>
          <a:r>
            <a:rPr lang="en-US" sz="2500" dirty="0"/>
            <a:t> que lo que </a:t>
          </a:r>
          <a:r>
            <a:rPr lang="en-US" sz="2500" dirty="0" err="1"/>
            <a:t>importa</a:t>
          </a:r>
          <a:r>
            <a:rPr lang="en-US" sz="2500" dirty="0"/>
            <a:t> son las personas. </a:t>
          </a:r>
        </a:p>
      </dgm:t>
    </dgm:pt>
    <dgm:pt modelId="{9B9EBE62-A943-4809-9547-73F72255296B}" type="parTrans" cxnId="{FD5A742D-9F81-426B-B17A-D04B1226D9A6}">
      <dgm:prSet/>
      <dgm:spPr/>
      <dgm:t>
        <a:bodyPr/>
        <a:lstStyle/>
        <a:p>
          <a:endParaRPr lang="en-US"/>
        </a:p>
      </dgm:t>
    </dgm:pt>
    <dgm:pt modelId="{E8FCB8E7-35ED-4F42-A7EA-CA7323676FF8}" type="sibTrans" cxnId="{FD5A742D-9F81-426B-B17A-D04B1226D9A6}">
      <dgm:prSet/>
      <dgm:spPr/>
      <dgm:t>
        <a:bodyPr/>
        <a:lstStyle/>
        <a:p>
          <a:endParaRPr lang="en-US"/>
        </a:p>
      </dgm:t>
    </dgm:pt>
    <dgm:pt modelId="{11936D91-ED14-2446-9754-EBB1B4422560}" type="pres">
      <dgm:prSet presAssocID="{9D625A0F-DF6A-410D-8AAA-33A1515BE0FE}" presName="vert0" presStyleCnt="0">
        <dgm:presLayoutVars>
          <dgm:dir/>
          <dgm:animOne val="branch"/>
          <dgm:animLvl val="lvl"/>
        </dgm:presLayoutVars>
      </dgm:prSet>
      <dgm:spPr/>
    </dgm:pt>
    <dgm:pt modelId="{E95D683F-4201-1041-875F-2305F6BD29FA}" type="pres">
      <dgm:prSet presAssocID="{B2547185-2F39-485D-9F2A-A99EBEF6CC6E}" presName="thickLine" presStyleLbl="alignNode1" presStyleIdx="0" presStyleCnt="3"/>
      <dgm:spPr/>
    </dgm:pt>
    <dgm:pt modelId="{14CCA6B7-07B7-1145-9AEF-6E0C2B2A9588}" type="pres">
      <dgm:prSet presAssocID="{B2547185-2F39-485D-9F2A-A99EBEF6CC6E}" presName="horz1" presStyleCnt="0"/>
      <dgm:spPr/>
    </dgm:pt>
    <dgm:pt modelId="{59808A29-1D9B-AA4E-9F08-823A0B9B83C6}" type="pres">
      <dgm:prSet presAssocID="{B2547185-2F39-485D-9F2A-A99EBEF6CC6E}" presName="tx1" presStyleLbl="revTx" presStyleIdx="0" presStyleCnt="3"/>
      <dgm:spPr/>
    </dgm:pt>
    <dgm:pt modelId="{9053ADF1-CDC7-704B-9A47-EFF519651ED4}" type="pres">
      <dgm:prSet presAssocID="{B2547185-2F39-485D-9F2A-A99EBEF6CC6E}" presName="vert1" presStyleCnt="0"/>
      <dgm:spPr/>
    </dgm:pt>
    <dgm:pt modelId="{3297E0AA-27C0-EF47-9AA5-511FB04387A9}" type="pres">
      <dgm:prSet presAssocID="{DA67B783-775F-4B24-A488-604BF85C6237}" presName="thickLine" presStyleLbl="alignNode1" presStyleIdx="1" presStyleCnt="3"/>
      <dgm:spPr/>
    </dgm:pt>
    <dgm:pt modelId="{AB1B1F41-30F0-C74A-AC61-943AD73ACAB2}" type="pres">
      <dgm:prSet presAssocID="{DA67B783-775F-4B24-A488-604BF85C6237}" presName="horz1" presStyleCnt="0"/>
      <dgm:spPr/>
    </dgm:pt>
    <dgm:pt modelId="{93F5284E-3415-B542-9AA2-A52C588A1D69}" type="pres">
      <dgm:prSet presAssocID="{DA67B783-775F-4B24-A488-604BF85C6237}" presName="tx1" presStyleLbl="revTx" presStyleIdx="1" presStyleCnt="3"/>
      <dgm:spPr/>
    </dgm:pt>
    <dgm:pt modelId="{FF6C666F-81FD-864A-AFD6-733A307A3CE1}" type="pres">
      <dgm:prSet presAssocID="{DA67B783-775F-4B24-A488-604BF85C6237}" presName="vert1" presStyleCnt="0"/>
      <dgm:spPr/>
    </dgm:pt>
    <dgm:pt modelId="{CE7D4237-6052-3D40-A137-6B509063E77F}" type="pres">
      <dgm:prSet presAssocID="{2F72A9AC-3A6D-49EB-A5BF-51DCBD1A3114}" presName="thickLine" presStyleLbl="alignNode1" presStyleIdx="2" presStyleCnt="3"/>
      <dgm:spPr/>
    </dgm:pt>
    <dgm:pt modelId="{F98EDD3D-5978-D24F-A22F-2D2E673A3A5D}" type="pres">
      <dgm:prSet presAssocID="{2F72A9AC-3A6D-49EB-A5BF-51DCBD1A3114}" presName="horz1" presStyleCnt="0"/>
      <dgm:spPr/>
    </dgm:pt>
    <dgm:pt modelId="{DDD1BE45-B352-F849-B85F-CB1CF16EC053}" type="pres">
      <dgm:prSet presAssocID="{2F72A9AC-3A6D-49EB-A5BF-51DCBD1A3114}" presName="tx1" presStyleLbl="revTx" presStyleIdx="2" presStyleCnt="3"/>
      <dgm:spPr/>
    </dgm:pt>
    <dgm:pt modelId="{3A85A459-D51B-4646-9156-13B706C258B3}" type="pres">
      <dgm:prSet presAssocID="{2F72A9AC-3A6D-49EB-A5BF-51DCBD1A3114}" presName="vert1" presStyleCnt="0"/>
      <dgm:spPr/>
    </dgm:pt>
  </dgm:ptLst>
  <dgm:cxnLst>
    <dgm:cxn modelId="{A02DE721-6B26-FE45-B7F4-ED6E3C8D2985}" type="presOf" srcId="{B2547185-2F39-485D-9F2A-A99EBEF6CC6E}" destId="{59808A29-1D9B-AA4E-9F08-823A0B9B83C6}" srcOrd="0" destOrd="0" presId="urn:microsoft.com/office/officeart/2008/layout/LinedList"/>
    <dgm:cxn modelId="{FD5A742D-9F81-426B-B17A-D04B1226D9A6}" srcId="{9D625A0F-DF6A-410D-8AAA-33A1515BE0FE}" destId="{2F72A9AC-3A6D-49EB-A5BF-51DCBD1A3114}" srcOrd="2" destOrd="0" parTransId="{9B9EBE62-A943-4809-9547-73F72255296B}" sibTransId="{E8FCB8E7-35ED-4F42-A7EA-CA7323676FF8}"/>
    <dgm:cxn modelId="{FAC7285D-F4B2-1B4C-8991-641ABFADEFF5}" type="presOf" srcId="{9D625A0F-DF6A-410D-8AAA-33A1515BE0FE}" destId="{11936D91-ED14-2446-9754-EBB1B4422560}" srcOrd="0" destOrd="0" presId="urn:microsoft.com/office/officeart/2008/layout/LinedList"/>
    <dgm:cxn modelId="{A9A20168-4A56-AE4D-A7C8-FBE1E574BA63}" type="presOf" srcId="{2F72A9AC-3A6D-49EB-A5BF-51DCBD1A3114}" destId="{DDD1BE45-B352-F849-B85F-CB1CF16EC053}" srcOrd="0" destOrd="0" presId="urn:microsoft.com/office/officeart/2008/layout/LinedList"/>
    <dgm:cxn modelId="{7DE9FD8C-5DCD-4D08-B90B-37E5AE69B6DB}" srcId="{9D625A0F-DF6A-410D-8AAA-33A1515BE0FE}" destId="{B2547185-2F39-485D-9F2A-A99EBEF6CC6E}" srcOrd="0" destOrd="0" parTransId="{34681C91-E25C-4C98-9A7F-32E83C5D8704}" sibTransId="{4B7E6DFE-3DC8-483E-B40B-819EB3249B2D}"/>
    <dgm:cxn modelId="{1C3CFC92-3CC8-2844-B5C6-364DFAD30945}" type="presOf" srcId="{DA67B783-775F-4B24-A488-604BF85C6237}" destId="{93F5284E-3415-B542-9AA2-A52C588A1D69}" srcOrd="0" destOrd="0" presId="urn:microsoft.com/office/officeart/2008/layout/LinedList"/>
    <dgm:cxn modelId="{D761D4B3-29A0-468D-BD9A-C1B54FB3229C}" srcId="{9D625A0F-DF6A-410D-8AAA-33A1515BE0FE}" destId="{DA67B783-775F-4B24-A488-604BF85C6237}" srcOrd="1" destOrd="0" parTransId="{CFF2F13F-5FA3-4A6B-BCD6-C9FF66329E13}" sibTransId="{7ACE2486-65D5-4430-B79D-AB89AC1997C1}"/>
    <dgm:cxn modelId="{6E217C77-A524-BD49-9D62-7B808390A170}" type="presParOf" srcId="{11936D91-ED14-2446-9754-EBB1B4422560}" destId="{E95D683F-4201-1041-875F-2305F6BD29FA}" srcOrd="0" destOrd="0" presId="urn:microsoft.com/office/officeart/2008/layout/LinedList"/>
    <dgm:cxn modelId="{59C8AF4C-3A73-654B-8567-16763A884A67}" type="presParOf" srcId="{11936D91-ED14-2446-9754-EBB1B4422560}" destId="{14CCA6B7-07B7-1145-9AEF-6E0C2B2A9588}" srcOrd="1" destOrd="0" presId="urn:microsoft.com/office/officeart/2008/layout/LinedList"/>
    <dgm:cxn modelId="{E58260B4-09A6-2F4B-896F-FCBB0304A311}" type="presParOf" srcId="{14CCA6B7-07B7-1145-9AEF-6E0C2B2A9588}" destId="{59808A29-1D9B-AA4E-9F08-823A0B9B83C6}" srcOrd="0" destOrd="0" presId="urn:microsoft.com/office/officeart/2008/layout/LinedList"/>
    <dgm:cxn modelId="{35C00AC5-8267-AD4E-85D0-8FDC83E82B11}" type="presParOf" srcId="{14CCA6B7-07B7-1145-9AEF-6E0C2B2A9588}" destId="{9053ADF1-CDC7-704B-9A47-EFF519651ED4}" srcOrd="1" destOrd="0" presId="urn:microsoft.com/office/officeart/2008/layout/LinedList"/>
    <dgm:cxn modelId="{AC38D37A-DF0E-824B-9CEF-4E4C5848A3AF}" type="presParOf" srcId="{11936D91-ED14-2446-9754-EBB1B4422560}" destId="{3297E0AA-27C0-EF47-9AA5-511FB04387A9}" srcOrd="2" destOrd="0" presId="urn:microsoft.com/office/officeart/2008/layout/LinedList"/>
    <dgm:cxn modelId="{4E74A71A-607A-8846-B2DA-1CE5FB197013}" type="presParOf" srcId="{11936D91-ED14-2446-9754-EBB1B4422560}" destId="{AB1B1F41-30F0-C74A-AC61-943AD73ACAB2}" srcOrd="3" destOrd="0" presId="urn:microsoft.com/office/officeart/2008/layout/LinedList"/>
    <dgm:cxn modelId="{E5D884FD-68A8-FA43-9D54-32EE2F5A9B73}" type="presParOf" srcId="{AB1B1F41-30F0-C74A-AC61-943AD73ACAB2}" destId="{93F5284E-3415-B542-9AA2-A52C588A1D69}" srcOrd="0" destOrd="0" presId="urn:microsoft.com/office/officeart/2008/layout/LinedList"/>
    <dgm:cxn modelId="{A4FA3AEE-5FF4-3C40-828E-CBE87065A7D5}" type="presParOf" srcId="{AB1B1F41-30F0-C74A-AC61-943AD73ACAB2}" destId="{FF6C666F-81FD-864A-AFD6-733A307A3CE1}" srcOrd="1" destOrd="0" presId="urn:microsoft.com/office/officeart/2008/layout/LinedList"/>
    <dgm:cxn modelId="{D3FB72F7-4AA7-2C4B-A1FB-BF444F2D1E55}" type="presParOf" srcId="{11936D91-ED14-2446-9754-EBB1B4422560}" destId="{CE7D4237-6052-3D40-A137-6B509063E77F}" srcOrd="4" destOrd="0" presId="urn:microsoft.com/office/officeart/2008/layout/LinedList"/>
    <dgm:cxn modelId="{8BAB150A-5899-2A4F-9A17-4B27EE0DC826}" type="presParOf" srcId="{11936D91-ED14-2446-9754-EBB1B4422560}" destId="{F98EDD3D-5978-D24F-A22F-2D2E673A3A5D}" srcOrd="5" destOrd="0" presId="urn:microsoft.com/office/officeart/2008/layout/LinedList"/>
    <dgm:cxn modelId="{73C682BE-B135-CE42-AA2D-7D0C3DF3F41C}" type="presParOf" srcId="{F98EDD3D-5978-D24F-A22F-2D2E673A3A5D}" destId="{DDD1BE45-B352-F849-B85F-CB1CF16EC053}" srcOrd="0" destOrd="0" presId="urn:microsoft.com/office/officeart/2008/layout/LinedList"/>
    <dgm:cxn modelId="{028C03FC-2EC0-BB4C-94D3-DB3DBD8EFF6A}" type="presParOf" srcId="{F98EDD3D-5978-D24F-A22F-2D2E673A3A5D}" destId="{3A85A459-D51B-4646-9156-13B706C258B3}"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D683F-4201-1041-875F-2305F6BD29FA}">
      <dsp:nvSpPr>
        <dsp:cNvPr id="0" name=""/>
        <dsp:cNvSpPr/>
      </dsp:nvSpPr>
      <dsp:spPr>
        <a:xfrm>
          <a:off x="0" y="2594"/>
          <a:ext cx="9544782"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9808A29-1D9B-AA4E-9F08-823A0B9B83C6}">
      <dsp:nvSpPr>
        <dsp:cNvPr id="0" name=""/>
        <dsp:cNvSpPr/>
      </dsp:nvSpPr>
      <dsp:spPr>
        <a:xfrm>
          <a:off x="0" y="2594"/>
          <a:ext cx="9544782" cy="176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err="1"/>
            <a:t>En</a:t>
          </a:r>
          <a:r>
            <a:rPr lang="en-US" sz="2500" kern="1200" dirty="0"/>
            <a:t> la </a:t>
          </a:r>
          <a:r>
            <a:rPr lang="en-US" sz="2500" kern="1200" dirty="0" err="1"/>
            <a:t>cuarta</a:t>
          </a:r>
          <a:r>
            <a:rPr lang="en-US" sz="2500" kern="1200" dirty="0"/>
            <a:t> </a:t>
          </a:r>
          <a:r>
            <a:rPr lang="en-US" sz="2500" kern="1200" dirty="0" err="1"/>
            <a:t>revolución</a:t>
          </a:r>
          <a:r>
            <a:rPr lang="en-US" sz="2500" kern="1200" dirty="0"/>
            <a:t> industrial, los macrodatos y la </a:t>
          </a:r>
          <a:r>
            <a:rPr lang="en-US" sz="2500" kern="1200" dirty="0" err="1"/>
            <a:t>analítica</a:t>
          </a:r>
          <a:r>
            <a:rPr lang="en-US" sz="2500" kern="1200" dirty="0"/>
            <a:t> para la </a:t>
          </a:r>
          <a:r>
            <a:rPr lang="en-US" sz="2500" kern="1200" dirty="0" err="1"/>
            <a:t>toma</a:t>
          </a:r>
          <a:r>
            <a:rPr lang="en-US" sz="2500" kern="1200" dirty="0"/>
            <a:t> de </a:t>
          </a:r>
          <a:r>
            <a:rPr lang="en-US" sz="2500" kern="1200" dirty="0" err="1"/>
            <a:t>decisiones</a:t>
          </a:r>
          <a:r>
            <a:rPr lang="en-US" sz="2500" kern="1200" dirty="0"/>
            <a:t> </a:t>
          </a:r>
          <a:r>
            <a:rPr lang="en-US" sz="2500" kern="1200" dirty="0" err="1"/>
            <a:t>tienen</a:t>
          </a:r>
          <a:r>
            <a:rPr lang="en-US" sz="2500" kern="1200" dirty="0"/>
            <a:t> un </a:t>
          </a:r>
          <a:r>
            <a:rPr lang="en-US" sz="2500" kern="1200" dirty="0" err="1"/>
            <a:t>rol</a:t>
          </a:r>
          <a:r>
            <a:rPr lang="en-US" sz="2500" kern="1200" dirty="0"/>
            <a:t> central. Pero no son lo </a:t>
          </a:r>
          <a:r>
            <a:rPr lang="en-US" sz="2500" kern="1200" dirty="0" err="1"/>
            <a:t>más</a:t>
          </a:r>
          <a:r>
            <a:rPr lang="en-US" sz="2500" kern="1200" dirty="0"/>
            <a:t> fundamental.</a:t>
          </a:r>
        </a:p>
      </dsp:txBody>
      <dsp:txXfrm>
        <a:off x="0" y="2594"/>
        <a:ext cx="9544782" cy="1769560"/>
      </dsp:txXfrm>
    </dsp:sp>
    <dsp:sp modelId="{3297E0AA-27C0-EF47-9AA5-511FB04387A9}">
      <dsp:nvSpPr>
        <dsp:cNvPr id="0" name=""/>
        <dsp:cNvSpPr/>
      </dsp:nvSpPr>
      <dsp:spPr>
        <a:xfrm>
          <a:off x="0" y="1772155"/>
          <a:ext cx="9544782"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3F5284E-3415-B542-9AA2-A52C588A1D69}">
      <dsp:nvSpPr>
        <dsp:cNvPr id="0" name=""/>
        <dsp:cNvSpPr/>
      </dsp:nvSpPr>
      <dsp:spPr>
        <a:xfrm>
          <a:off x="0" y="1772155"/>
          <a:ext cx="9544782" cy="176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Este un </a:t>
          </a:r>
          <a:r>
            <a:rPr lang="en-US" sz="2500" kern="1200" dirty="0" err="1"/>
            <a:t>proyecto</a:t>
          </a:r>
          <a:r>
            <a:rPr lang="en-US" sz="2500" kern="1200" dirty="0"/>
            <a:t> de </a:t>
          </a:r>
          <a:r>
            <a:rPr lang="en-US" sz="2500" kern="1200" dirty="0" err="1"/>
            <a:t>aprendizaje</a:t>
          </a:r>
          <a:r>
            <a:rPr lang="en-US" sz="2500" kern="1200" dirty="0"/>
            <a:t> a lo largo de la </a:t>
          </a:r>
          <a:r>
            <a:rPr lang="en-US" sz="2500" kern="1200" dirty="0" err="1"/>
            <a:t>vida</a:t>
          </a:r>
          <a:r>
            <a:rPr lang="en-US" sz="2500" i="1" kern="1200" dirty="0"/>
            <a:t> (lifelong learning) </a:t>
          </a:r>
          <a:r>
            <a:rPr lang="en-US" sz="2500" kern="1200" dirty="0"/>
            <a:t> que </a:t>
          </a:r>
          <a:r>
            <a:rPr lang="en-US" sz="2500" kern="1200" dirty="0" err="1"/>
            <a:t>busca</a:t>
          </a:r>
          <a:r>
            <a:rPr lang="en-US" sz="2500" kern="1200" dirty="0"/>
            <a:t> </a:t>
          </a:r>
          <a:r>
            <a:rPr lang="en-US" sz="2500" kern="1200" dirty="0" err="1"/>
            <a:t>recalcar</a:t>
          </a:r>
          <a:r>
            <a:rPr lang="en-US" sz="2500" kern="1200" dirty="0"/>
            <a:t> que la </a:t>
          </a:r>
          <a:r>
            <a:rPr lang="en-US" sz="2500" kern="1200" dirty="0" err="1"/>
            <a:t>nuevas</a:t>
          </a:r>
          <a:r>
            <a:rPr lang="en-US" sz="2500" kern="1200" dirty="0"/>
            <a:t> </a:t>
          </a:r>
          <a:r>
            <a:rPr lang="en-US" sz="2500" kern="1200" dirty="0" err="1"/>
            <a:t>tecnologías</a:t>
          </a:r>
          <a:r>
            <a:rPr lang="en-US" sz="2500" kern="1200" dirty="0"/>
            <a:t> </a:t>
          </a:r>
          <a:r>
            <a:rPr lang="en-US" sz="2500" kern="1200" dirty="0" err="1"/>
            <a:t>enfocadas</a:t>
          </a:r>
          <a:r>
            <a:rPr lang="en-US" sz="2500" kern="1200" dirty="0"/>
            <a:t> </a:t>
          </a:r>
          <a:r>
            <a:rPr lang="en-US" sz="2500" kern="1200" dirty="0" err="1"/>
            <a:t>en</a:t>
          </a:r>
          <a:r>
            <a:rPr lang="en-US" sz="2500" kern="1200" dirty="0"/>
            <a:t> la IA y el </a:t>
          </a:r>
          <a:r>
            <a:rPr lang="en-US" sz="2500" kern="1200" dirty="0" err="1"/>
            <a:t>tratamiento</a:t>
          </a:r>
          <a:r>
            <a:rPr lang="en-US" sz="2500" kern="1200" dirty="0"/>
            <a:t> de </a:t>
          </a:r>
          <a:r>
            <a:rPr lang="en-US" sz="2500" kern="1200" dirty="0" err="1"/>
            <a:t>datos</a:t>
          </a:r>
          <a:r>
            <a:rPr lang="en-US" sz="2500" kern="1200" dirty="0"/>
            <a:t> </a:t>
          </a:r>
          <a:r>
            <a:rPr lang="en-US" sz="2500" kern="1200" dirty="0" err="1"/>
            <a:t>deben</a:t>
          </a:r>
          <a:r>
            <a:rPr lang="en-US" sz="2500" kern="1200" dirty="0"/>
            <a:t> </a:t>
          </a:r>
          <a:r>
            <a:rPr lang="en-US" sz="2500" kern="1200" dirty="0" err="1"/>
            <a:t>ir</a:t>
          </a:r>
          <a:r>
            <a:rPr lang="en-US" sz="2500" kern="1200" dirty="0"/>
            <a:t> </a:t>
          </a:r>
          <a:r>
            <a:rPr lang="en-US" sz="2500" kern="1200" dirty="0" err="1"/>
            <a:t>acompañadas</a:t>
          </a:r>
          <a:r>
            <a:rPr lang="en-US" sz="2500" kern="1200" dirty="0"/>
            <a:t> de un </a:t>
          </a:r>
          <a:r>
            <a:rPr lang="en-US" sz="2500" kern="1200" dirty="0" err="1"/>
            <a:t>estudio</a:t>
          </a:r>
          <a:r>
            <a:rPr lang="en-US" sz="2500" kern="1200" dirty="0"/>
            <a:t> profundo y </a:t>
          </a:r>
          <a:r>
            <a:rPr lang="en-US" sz="2500" kern="1200" dirty="0" err="1"/>
            <a:t>cuidadoso</a:t>
          </a:r>
          <a:r>
            <a:rPr lang="en-US" sz="2500" kern="1200" dirty="0"/>
            <a:t> de las </a:t>
          </a:r>
          <a:r>
            <a:rPr lang="en-US" sz="2500" kern="1200" dirty="0" err="1"/>
            <a:t>humanidades</a:t>
          </a:r>
          <a:r>
            <a:rPr lang="en-US" sz="2500" kern="1200" dirty="0"/>
            <a:t>. </a:t>
          </a:r>
        </a:p>
      </dsp:txBody>
      <dsp:txXfrm>
        <a:off x="0" y="1772155"/>
        <a:ext cx="9544782" cy="1769560"/>
      </dsp:txXfrm>
    </dsp:sp>
    <dsp:sp modelId="{CE7D4237-6052-3D40-A137-6B509063E77F}">
      <dsp:nvSpPr>
        <dsp:cNvPr id="0" name=""/>
        <dsp:cNvSpPr/>
      </dsp:nvSpPr>
      <dsp:spPr>
        <a:xfrm>
          <a:off x="0" y="3541715"/>
          <a:ext cx="9544782"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DD1BE45-B352-F849-B85F-CB1CF16EC053}">
      <dsp:nvSpPr>
        <dsp:cNvPr id="0" name=""/>
        <dsp:cNvSpPr/>
      </dsp:nvSpPr>
      <dsp:spPr>
        <a:xfrm>
          <a:off x="0" y="3541715"/>
          <a:ext cx="9544782" cy="176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err="1"/>
            <a:t>Especialmente</a:t>
          </a:r>
          <a:r>
            <a:rPr lang="en-US" sz="2500" kern="1200" dirty="0"/>
            <a:t> </a:t>
          </a:r>
          <a:r>
            <a:rPr lang="en-US" sz="2500" kern="1200" dirty="0" err="1"/>
            <a:t>en</a:t>
          </a:r>
          <a:r>
            <a:rPr lang="en-US" sz="2500" kern="1200" dirty="0"/>
            <a:t> </a:t>
          </a:r>
          <a:r>
            <a:rPr lang="en-US" sz="2500" kern="1200" dirty="0" err="1"/>
            <a:t>esta</a:t>
          </a:r>
          <a:r>
            <a:rPr lang="en-US" sz="2500" kern="1200" dirty="0"/>
            <a:t> </a:t>
          </a:r>
          <a:r>
            <a:rPr lang="en-US" sz="2500" kern="1200" dirty="0" err="1"/>
            <a:t>época</a:t>
          </a:r>
          <a:r>
            <a:rPr lang="en-US" sz="2500" kern="1200" dirty="0"/>
            <a:t> </a:t>
          </a:r>
          <a:r>
            <a:rPr lang="en-US" sz="2500" kern="1200" dirty="0" err="1"/>
            <a:t>concentrada</a:t>
          </a:r>
          <a:r>
            <a:rPr lang="en-US" sz="2500" kern="1200" dirty="0"/>
            <a:t> </a:t>
          </a:r>
          <a:r>
            <a:rPr lang="en-US" sz="2500" kern="1200" dirty="0" err="1"/>
            <a:t>en</a:t>
          </a:r>
          <a:r>
            <a:rPr lang="en-US" sz="2500" kern="1200" dirty="0"/>
            <a:t> </a:t>
          </a:r>
          <a:r>
            <a:rPr lang="en-US" sz="2500" kern="1200" dirty="0" err="1"/>
            <a:t>inteligencia</a:t>
          </a:r>
          <a:r>
            <a:rPr lang="en-US" sz="2500" kern="1200" dirty="0"/>
            <a:t> artificial y </a:t>
          </a:r>
          <a:r>
            <a:rPr lang="en-US" sz="2500" kern="1200" dirty="0" err="1"/>
            <a:t>tecnología</a:t>
          </a:r>
          <a:r>
            <a:rPr lang="en-US" sz="2500" kern="1200" dirty="0"/>
            <a:t>, </a:t>
          </a:r>
          <a:r>
            <a:rPr lang="en-US" sz="2500" kern="1200" dirty="0" err="1"/>
            <a:t>debemos</a:t>
          </a:r>
          <a:r>
            <a:rPr lang="en-US" sz="2500" kern="1200" dirty="0"/>
            <a:t> </a:t>
          </a:r>
          <a:r>
            <a:rPr lang="en-US" sz="2500" kern="1200" dirty="0" err="1"/>
            <a:t>recordar</a:t>
          </a:r>
          <a:r>
            <a:rPr lang="en-US" sz="2500" kern="1200" dirty="0"/>
            <a:t> que lo que </a:t>
          </a:r>
          <a:r>
            <a:rPr lang="en-US" sz="2500" kern="1200" dirty="0" err="1"/>
            <a:t>importa</a:t>
          </a:r>
          <a:r>
            <a:rPr lang="en-US" sz="2500" kern="1200" dirty="0"/>
            <a:t> son las personas. </a:t>
          </a:r>
        </a:p>
      </dsp:txBody>
      <dsp:txXfrm>
        <a:off x="0" y="3541715"/>
        <a:ext cx="9544782" cy="17695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D42A37-A779-DA4B-8EB6-DEC62D17CADF}" type="datetimeFigureOut">
              <a:rPr lang="en-CO" smtClean="0"/>
              <a:t>11/02/21</a:t>
            </a:fld>
            <a:endParaRPr lang="en-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1681C-0715-5F41-95BF-C7EF605801C6}" type="slidenum">
              <a:rPr lang="en-CO" smtClean="0"/>
              <a:t>‹#›</a:t>
            </a:fld>
            <a:endParaRPr lang="en-CO"/>
          </a:p>
        </p:txBody>
      </p:sp>
    </p:spTree>
    <p:extLst>
      <p:ext uri="{BB962C8B-B14F-4D97-AF65-F5344CB8AC3E}">
        <p14:creationId xmlns:p14="http://schemas.microsoft.com/office/powerpoint/2010/main" val="1810131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a:p>
        </p:txBody>
      </p:sp>
      <p:sp>
        <p:nvSpPr>
          <p:cNvPr id="4" name="Slide Number Placeholder 3"/>
          <p:cNvSpPr>
            <a:spLocks noGrp="1"/>
          </p:cNvSpPr>
          <p:nvPr>
            <p:ph type="sldNum" sz="quarter" idx="5"/>
          </p:nvPr>
        </p:nvSpPr>
        <p:spPr/>
        <p:txBody>
          <a:bodyPr/>
          <a:lstStyle/>
          <a:p>
            <a:fld id="{D291681C-0715-5F41-95BF-C7EF605801C6}" type="slidenum">
              <a:rPr lang="en-CO" smtClean="0"/>
              <a:t>4</a:t>
            </a:fld>
            <a:endParaRPr lang="en-CO"/>
          </a:p>
        </p:txBody>
      </p:sp>
    </p:spTree>
    <p:extLst>
      <p:ext uri="{BB962C8B-B14F-4D97-AF65-F5344CB8AC3E}">
        <p14:creationId xmlns:p14="http://schemas.microsoft.com/office/powerpoint/2010/main" val="118715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a:p>
        </p:txBody>
      </p:sp>
      <p:sp>
        <p:nvSpPr>
          <p:cNvPr id="4" name="Slide Number Placeholder 3"/>
          <p:cNvSpPr>
            <a:spLocks noGrp="1"/>
          </p:cNvSpPr>
          <p:nvPr>
            <p:ph type="sldNum" sz="quarter" idx="5"/>
          </p:nvPr>
        </p:nvSpPr>
        <p:spPr/>
        <p:txBody>
          <a:bodyPr/>
          <a:lstStyle/>
          <a:p>
            <a:fld id="{D291681C-0715-5F41-95BF-C7EF605801C6}" type="slidenum">
              <a:rPr lang="en-CO" smtClean="0"/>
              <a:t>6</a:t>
            </a:fld>
            <a:endParaRPr lang="en-CO"/>
          </a:p>
        </p:txBody>
      </p:sp>
    </p:spTree>
    <p:extLst>
      <p:ext uri="{BB962C8B-B14F-4D97-AF65-F5344CB8AC3E}">
        <p14:creationId xmlns:p14="http://schemas.microsoft.com/office/powerpoint/2010/main" val="275541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2/11/21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2/11/21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2/11/21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2/11/21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2/11/21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2/11/21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2/11/21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2/11/21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2/11/21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2/11/21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2/11/21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2/11/21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8D0559-5EA6-6148-868E-DCD869DCD158}"/>
              </a:ext>
            </a:extLst>
          </p:cNvPr>
          <p:cNvSpPr>
            <a:spLocks noGrp="1"/>
          </p:cNvSpPr>
          <p:nvPr>
            <p:ph type="ctrTitle"/>
          </p:nvPr>
        </p:nvSpPr>
        <p:spPr>
          <a:xfrm>
            <a:off x="1330284" y="487443"/>
            <a:ext cx="8513100" cy="5117852"/>
          </a:xfrm>
        </p:spPr>
        <p:txBody>
          <a:bodyPr anchor="ctr">
            <a:normAutofit/>
          </a:bodyPr>
          <a:lstStyle/>
          <a:p>
            <a:pPr algn="l"/>
            <a:r>
              <a:rPr lang="en-CO" sz="8800" dirty="0"/>
              <a:t>Luces en la niebla</a:t>
            </a:r>
          </a:p>
        </p:txBody>
      </p:sp>
      <p:sp>
        <p:nvSpPr>
          <p:cNvPr id="3" name="Subtitle 2">
            <a:extLst>
              <a:ext uri="{FF2B5EF4-FFF2-40B4-BE49-F238E27FC236}">
                <a16:creationId xmlns:a16="http://schemas.microsoft.com/office/drawing/2014/main" id="{C2C8057B-E130-0A44-89EE-98F188D41B61}"/>
              </a:ext>
            </a:extLst>
          </p:cNvPr>
          <p:cNvSpPr>
            <a:spLocks noGrp="1"/>
          </p:cNvSpPr>
          <p:nvPr>
            <p:ph type="subTitle" idx="1"/>
          </p:nvPr>
        </p:nvSpPr>
        <p:spPr>
          <a:xfrm>
            <a:off x="2829661" y="5657222"/>
            <a:ext cx="7400781" cy="923030"/>
          </a:xfrm>
        </p:spPr>
        <p:txBody>
          <a:bodyPr anchor="b">
            <a:normAutofit/>
          </a:bodyPr>
          <a:lstStyle/>
          <a:p>
            <a:r>
              <a:rPr lang="en-CO" sz="2400"/>
              <a:t>Un proyecto al que todavía le falta un subtítulo </a:t>
            </a:r>
          </a:p>
        </p:txBody>
      </p:sp>
      <p:sp>
        <p:nvSpPr>
          <p:cNvPr id="27" name="Rectangle 26">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918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EA4D-6673-4643-B3BC-877BF18A84BE}"/>
              </a:ext>
            </a:extLst>
          </p:cNvPr>
          <p:cNvSpPr>
            <a:spLocks noGrp="1"/>
          </p:cNvSpPr>
          <p:nvPr>
            <p:ph type="title"/>
          </p:nvPr>
        </p:nvSpPr>
        <p:spPr>
          <a:xfrm>
            <a:off x="2611808" y="376735"/>
            <a:ext cx="7958331" cy="1077229"/>
          </a:xfrm>
        </p:spPr>
        <p:txBody>
          <a:bodyPr>
            <a:normAutofit fontScale="90000"/>
          </a:bodyPr>
          <a:lstStyle/>
          <a:p>
            <a:r>
              <a:rPr lang="en-US" dirty="0" err="1"/>
              <a:t>Mujeres</a:t>
            </a:r>
            <a:r>
              <a:rPr lang="en-US" dirty="0"/>
              <a:t> </a:t>
            </a:r>
            <a:r>
              <a:rPr lang="en-US" dirty="0" err="1"/>
              <a:t>lectoras</a:t>
            </a:r>
            <a:r>
              <a:rPr lang="en-US" dirty="0"/>
              <a:t> </a:t>
            </a:r>
            <a:r>
              <a:rPr lang="en-US" dirty="0" err="1"/>
              <a:t>en</a:t>
            </a:r>
            <a:r>
              <a:rPr lang="en-US" dirty="0"/>
              <a:t> el </a:t>
            </a:r>
            <a:r>
              <a:rPr lang="en-US" dirty="0" err="1"/>
              <a:t>Siglo</a:t>
            </a:r>
            <a:r>
              <a:rPr lang="en-US" dirty="0"/>
              <a:t> XIX </a:t>
            </a:r>
            <a:r>
              <a:rPr lang="en-US" dirty="0" err="1"/>
              <a:t>en</a:t>
            </a:r>
            <a:r>
              <a:rPr lang="en-US" dirty="0"/>
              <a:t> </a:t>
            </a:r>
            <a:r>
              <a:rPr lang="en-US" dirty="0" err="1"/>
              <a:t>Latinoamérica</a:t>
            </a:r>
            <a:r>
              <a:rPr lang="en-US" dirty="0"/>
              <a:t> </a:t>
            </a:r>
            <a:br>
              <a:rPr lang="en-US" dirty="0"/>
            </a:br>
            <a:endParaRPr lang="en-CO" dirty="0"/>
          </a:p>
        </p:txBody>
      </p:sp>
      <p:sp>
        <p:nvSpPr>
          <p:cNvPr id="3" name="Content Placeholder 2">
            <a:extLst>
              <a:ext uri="{FF2B5EF4-FFF2-40B4-BE49-F238E27FC236}">
                <a16:creationId xmlns:a16="http://schemas.microsoft.com/office/drawing/2014/main" id="{70F3AA36-E5F0-BF43-A4BF-51CC61B0B032}"/>
              </a:ext>
            </a:extLst>
          </p:cNvPr>
          <p:cNvSpPr>
            <a:spLocks noGrp="1"/>
          </p:cNvSpPr>
          <p:nvPr>
            <p:ph idx="1"/>
          </p:nvPr>
        </p:nvSpPr>
        <p:spPr>
          <a:xfrm>
            <a:off x="1422400" y="2195836"/>
            <a:ext cx="9147739" cy="4164659"/>
          </a:xfrm>
        </p:spPr>
        <p:txBody>
          <a:bodyPr>
            <a:noAutofit/>
          </a:bodyPr>
          <a:lstStyle/>
          <a:p>
            <a:r>
              <a:rPr lang="en-US" dirty="0"/>
              <a:t>Las </a:t>
            </a:r>
            <a:r>
              <a:rPr lang="en-US" dirty="0" err="1"/>
              <a:t>imágenes</a:t>
            </a:r>
            <a:r>
              <a:rPr lang="en-US" dirty="0"/>
              <a:t> de las </a:t>
            </a:r>
            <a:r>
              <a:rPr lang="en-US" dirty="0" err="1"/>
              <a:t>mujeres</a:t>
            </a:r>
            <a:r>
              <a:rPr lang="en-US" dirty="0"/>
              <a:t> que </a:t>
            </a:r>
            <a:r>
              <a:rPr lang="en-US" dirty="0" err="1"/>
              <a:t>leen</a:t>
            </a:r>
            <a:r>
              <a:rPr lang="en-US" dirty="0"/>
              <a:t> se </a:t>
            </a:r>
            <a:r>
              <a:rPr lang="en-US" dirty="0" err="1"/>
              <a:t>difunden</a:t>
            </a:r>
            <a:r>
              <a:rPr lang="en-US" dirty="0"/>
              <a:t> </a:t>
            </a:r>
            <a:r>
              <a:rPr lang="en-US" dirty="0" err="1"/>
              <a:t>ampliamente</a:t>
            </a:r>
            <a:r>
              <a:rPr lang="en-US" dirty="0"/>
              <a:t> </a:t>
            </a:r>
            <a:r>
              <a:rPr lang="en-US" dirty="0" err="1"/>
              <a:t>durante</a:t>
            </a:r>
            <a:r>
              <a:rPr lang="en-US" dirty="0"/>
              <a:t> el </a:t>
            </a:r>
            <a:r>
              <a:rPr lang="en-US" dirty="0" err="1"/>
              <a:t>Siglo</a:t>
            </a:r>
            <a:r>
              <a:rPr lang="en-US" dirty="0"/>
              <a:t> XIX </a:t>
            </a:r>
            <a:r>
              <a:rPr lang="en-US" dirty="0" err="1"/>
              <a:t>en</a:t>
            </a:r>
            <a:r>
              <a:rPr lang="en-US" dirty="0"/>
              <a:t> </a:t>
            </a:r>
            <a:r>
              <a:rPr lang="en-US" dirty="0" err="1"/>
              <a:t>Latinoamérica</a:t>
            </a:r>
            <a:r>
              <a:rPr lang="en-US" dirty="0"/>
              <a:t>. </a:t>
            </a:r>
          </a:p>
          <a:p>
            <a:r>
              <a:rPr lang="en-US" dirty="0" err="1"/>
              <a:t>Literatura</a:t>
            </a:r>
            <a:r>
              <a:rPr lang="en-US" dirty="0"/>
              <a:t>, </a:t>
            </a:r>
            <a:r>
              <a:rPr lang="en-US" dirty="0" err="1"/>
              <a:t>prensa</a:t>
            </a:r>
            <a:r>
              <a:rPr lang="en-US" dirty="0"/>
              <a:t>, pintura, </a:t>
            </a:r>
            <a:r>
              <a:rPr lang="en-US" dirty="0" err="1"/>
              <a:t>moda</a:t>
            </a:r>
            <a:r>
              <a:rPr lang="en-US" dirty="0"/>
              <a:t> </a:t>
            </a:r>
            <a:r>
              <a:rPr lang="en-US" dirty="0" err="1"/>
              <a:t>hacen</a:t>
            </a:r>
            <a:r>
              <a:rPr lang="en-US" dirty="0"/>
              <a:t> </a:t>
            </a:r>
            <a:r>
              <a:rPr lang="en-US" dirty="0" err="1"/>
              <a:t>parte</a:t>
            </a:r>
            <a:r>
              <a:rPr lang="en-US" dirty="0"/>
              <a:t> de los </a:t>
            </a:r>
            <a:r>
              <a:rPr lang="en-US" dirty="0" err="1"/>
              <a:t>temas</a:t>
            </a:r>
            <a:r>
              <a:rPr lang="en-US" dirty="0"/>
              <a:t> a los que </a:t>
            </a:r>
            <a:r>
              <a:rPr lang="en-US" dirty="0" err="1"/>
              <a:t>tiene</a:t>
            </a:r>
            <a:r>
              <a:rPr lang="en-US" dirty="0"/>
              <a:t> </a:t>
            </a:r>
            <a:r>
              <a:rPr lang="en-US" dirty="0" err="1"/>
              <a:t>acceso</a:t>
            </a:r>
            <a:r>
              <a:rPr lang="en-US" dirty="0"/>
              <a:t> “el bello </a:t>
            </a:r>
            <a:r>
              <a:rPr lang="en-US" dirty="0" err="1"/>
              <a:t>sexo</a:t>
            </a:r>
            <a:r>
              <a:rPr lang="en-US" dirty="0"/>
              <a:t>” –</a:t>
            </a:r>
            <a:r>
              <a:rPr lang="en-US" dirty="0" err="1"/>
              <a:t>clasificación</a:t>
            </a:r>
            <a:r>
              <a:rPr lang="en-US" dirty="0"/>
              <a:t> usual </a:t>
            </a:r>
            <a:r>
              <a:rPr lang="en-US" dirty="0" err="1"/>
              <a:t>desde</a:t>
            </a:r>
            <a:r>
              <a:rPr lang="en-US" dirty="0"/>
              <a:t> la </a:t>
            </a:r>
            <a:r>
              <a:rPr lang="en-US" dirty="0" err="1"/>
              <a:t>segunda</a:t>
            </a:r>
            <a:r>
              <a:rPr lang="en-US" dirty="0"/>
              <a:t> </a:t>
            </a:r>
            <a:r>
              <a:rPr lang="en-US" dirty="0" err="1"/>
              <a:t>mitad</a:t>
            </a:r>
            <a:r>
              <a:rPr lang="en-US" dirty="0"/>
              <a:t> del XIX para </a:t>
            </a:r>
            <a:r>
              <a:rPr lang="en-US" dirty="0" err="1"/>
              <a:t>referirse</a:t>
            </a:r>
            <a:r>
              <a:rPr lang="en-US" dirty="0"/>
              <a:t> a las </a:t>
            </a:r>
            <a:r>
              <a:rPr lang="en-US" dirty="0" err="1"/>
              <a:t>mujeres</a:t>
            </a:r>
            <a:r>
              <a:rPr lang="en-US" dirty="0"/>
              <a:t> que </a:t>
            </a:r>
            <a:r>
              <a:rPr lang="en-US" dirty="0" err="1"/>
              <a:t>aparece</a:t>
            </a:r>
            <a:r>
              <a:rPr lang="en-US" dirty="0"/>
              <a:t>, </a:t>
            </a:r>
            <a:r>
              <a:rPr lang="en-US" dirty="0" err="1"/>
              <a:t>incluso</a:t>
            </a:r>
            <a:r>
              <a:rPr lang="en-US" dirty="0"/>
              <a:t>, </a:t>
            </a:r>
            <a:r>
              <a:rPr lang="en-US" dirty="0" err="1"/>
              <a:t>en</a:t>
            </a:r>
            <a:r>
              <a:rPr lang="en-US" dirty="0"/>
              <a:t> el </a:t>
            </a:r>
            <a:r>
              <a:rPr lang="en-US" dirty="0" err="1"/>
              <a:t>título</a:t>
            </a:r>
            <a:r>
              <a:rPr lang="en-US" dirty="0"/>
              <a:t> de uno de los </a:t>
            </a:r>
            <a:r>
              <a:rPr lang="en-US" dirty="0" err="1"/>
              <a:t>periódicos</a:t>
            </a:r>
            <a:r>
              <a:rPr lang="en-US" dirty="0"/>
              <a:t> </a:t>
            </a:r>
            <a:r>
              <a:rPr lang="en-US" dirty="0" err="1"/>
              <a:t>más</a:t>
            </a:r>
            <a:r>
              <a:rPr lang="en-US" dirty="0"/>
              <a:t> </a:t>
            </a:r>
            <a:r>
              <a:rPr lang="en-US" dirty="0" err="1"/>
              <a:t>famosos</a:t>
            </a:r>
            <a:r>
              <a:rPr lang="en-US" dirty="0"/>
              <a:t> </a:t>
            </a:r>
            <a:r>
              <a:rPr lang="en-US" dirty="0" err="1"/>
              <a:t>en</a:t>
            </a:r>
            <a:r>
              <a:rPr lang="en-US" dirty="0"/>
              <a:t> Colombia, </a:t>
            </a:r>
            <a:r>
              <a:rPr lang="en-US" dirty="0" err="1"/>
              <a:t>dirigido</a:t>
            </a:r>
            <a:r>
              <a:rPr lang="en-US" dirty="0"/>
              <a:t> </a:t>
            </a:r>
            <a:r>
              <a:rPr lang="en-US" dirty="0" err="1"/>
              <a:t>precisamente</a:t>
            </a:r>
            <a:r>
              <a:rPr lang="en-US" dirty="0"/>
              <a:t> por Soledad Acosta de Samper.</a:t>
            </a:r>
          </a:p>
          <a:p>
            <a:r>
              <a:rPr lang="en-US" dirty="0"/>
              <a:t>Las </a:t>
            </a:r>
            <a:r>
              <a:rPr lang="en-US" dirty="0" err="1"/>
              <a:t>mujeres</a:t>
            </a:r>
            <a:r>
              <a:rPr lang="en-US" dirty="0"/>
              <a:t>, </a:t>
            </a:r>
            <a:r>
              <a:rPr lang="en-US" dirty="0" err="1"/>
              <a:t>entonces</a:t>
            </a:r>
            <a:r>
              <a:rPr lang="en-US" dirty="0"/>
              <a:t>, </a:t>
            </a:r>
            <a:r>
              <a:rPr lang="en-US" dirty="0" err="1"/>
              <a:t>como</a:t>
            </a:r>
            <a:r>
              <a:rPr lang="en-US" dirty="0"/>
              <a:t> </a:t>
            </a:r>
            <a:r>
              <a:rPr lang="en-US" dirty="0" err="1"/>
              <a:t>ahora</a:t>
            </a:r>
            <a:r>
              <a:rPr lang="en-US" dirty="0"/>
              <a:t>, </a:t>
            </a:r>
            <a:r>
              <a:rPr lang="en-US" dirty="0" err="1"/>
              <a:t>buscan</a:t>
            </a:r>
            <a:r>
              <a:rPr lang="en-US" dirty="0"/>
              <a:t> </a:t>
            </a:r>
            <a:r>
              <a:rPr lang="en-US" dirty="0" err="1"/>
              <a:t>respuesta</a:t>
            </a:r>
            <a:r>
              <a:rPr lang="en-US" dirty="0"/>
              <a:t> a sus </a:t>
            </a:r>
            <a:r>
              <a:rPr lang="en-US" dirty="0" err="1"/>
              <a:t>preguntas</a:t>
            </a:r>
            <a:r>
              <a:rPr lang="en-US" dirty="0"/>
              <a:t> </a:t>
            </a:r>
            <a:r>
              <a:rPr lang="en-US" dirty="0" err="1"/>
              <a:t>existenciales</a:t>
            </a:r>
            <a:r>
              <a:rPr lang="en-US" dirty="0"/>
              <a:t> </a:t>
            </a:r>
            <a:r>
              <a:rPr lang="en-US" dirty="0" err="1"/>
              <a:t>en</a:t>
            </a:r>
            <a:r>
              <a:rPr lang="en-US" dirty="0"/>
              <a:t> las </a:t>
            </a:r>
            <a:r>
              <a:rPr lang="en-US" dirty="0" err="1"/>
              <a:t>publicaciones</a:t>
            </a:r>
            <a:r>
              <a:rPr lang="en-US" dirty="0"/>
              <a:t>, </a:t>
            </a:r>
            <a:r>
              <a:rPr lang="en-US" dirty="0" err="1"/>
              <a:t>pero</a:t>
            </a:r>
            <a:r>
              <a:rPr lang="en-US" dirty="0"/>
              <a:t> los </a:t>
            </a:r>
            <a:r>
              <a:rPr lang="en-US" dirty="0" err="1"/>
              <a:t>temas</a:t>
            </a:r>
            <a:r>
              <a:rPr lang="en-US" dirty="0"/>
              <a:t> que </a:t>
            </a:r>
            <a:r>
              <a:rPr lang="en-US" dirty="0" err="1"/>
              <a:t>tienen</a:t>
            </a:r>
            <a:r>
              <a:rPr lang="en-US" dirty="0"/>
              <a:t> a </a:t>
            </a:r>
            <a:r>
              <a:rPr lang="en-US" dirty="0" err="1"/>
              <a:t>su</a:t>
            </a:r>
            <a:r>
              <a:rPr lang="en-US" dirty="0"/>
              <a:t> </a:t>
            </a:r>
            <a:r>
              <a:rPr lang="en-US" dirty="0" err="1"/>
              <a:t>alcance</a:t>
            </a:r>
            <a:r>
              <a:rPr lang="en-US" dirty="0"/>
              <a:t> </a:t>
            </a:r>
            <a:r>
              <a:rPr lang="en-US" dirty="0" err="1"/>
              <a:t>están</a:t>
            </a:r>
            <a:r>
              <a:rPr lang="en-US" dirty="0"/>
              <a:t> </a:t>
            </a:r>
            <a:r>
              <a:rPr lang="en-US" dirty="0" err="1"/>
              <a:t>condicionados</a:t>
            </a:r>
            <a:r>
              <a:rPr lang="en-US" dirty="0"/>
              <a:t> por la </a:t>
            </a:r>
            <a:r>
              <a:rPr lang="en-US" dirty="0" err="1"/>
              <a:t>configuración</a:t>
            </a:r>
            <a:r>
              <a:rPr lang="en-US" dirty="0"/>
              <a:t> de </a:t>
            </a:r>
            <a:r>
              <a:rPr lang="en-US" dirty="0" err="1"/>
              <a:t>nación</a:t>
            </a:r>
            <a:r>
              <a:rPr lang="en-US" dirty="0"/>
              <a:t> e </a:t>
            </a:r>
            <a:r>
              <a:rPr lang="en-US" dirty="0" err="1"/>
              <a:t>identidad</a:t>
            </a:r>
            <a:r>
              <a:rPr lang="en-US" dirty="0"/>
              <a:t> que </a:t>
            </a:r>
            <a:r>
              <a:rPr lang="en-US" dirty="0" err="1"/>
              <a:t>incide</a:t>
            </a:r>
            <a:r>
              <a:rPr lang="en-US" dirty="0"/>
              <a:t> </a:t>
            </a:r>
            <a:r>
              <a:rPr lang="en-US" dirty="0" err="1"/>
              <a:t>también</a:t>
            </a:r>
            <a:r>
              <a:rPr lang="en-US" dirty="0"/>
              <a:t> </a:t>
            </a:r>
            <a:r>
              <a:rPr lang="en-US" dirty="0" err="1"/>
              <a:t>en</a:t>
            </a:r>
            <a:r>
              <a:rPr lang="en-US" dirty="0"/>
              <a:t> los que se </a:t>
            </a:r>
            <a:r>
              <a:rPr lang="en-US" dirty="0" err="1"/>
              <a:t>difunde</a:t>
            </a:r>
            <a:r>
              <a:rPr lang="en-US" dirty="0"/>
              <a:t> o </a:t>
            </a:r>
            <a:r>
              <a:rPr lang="en-US" dirty="0" err="1"/>
              <a:t>en</a:t>
            </a:r>
            <a:r>
              <a:rPr lang="en-US" dirty="0"/>
              <a:t> lo que </a:t>
            </a:r>
            <a:r>
              <a:rPr lang="en-US" dirty="0" err="1"/>
              <a:t>alcanza</a:t>
            </a:r>
            <a:r>
              <a:rPr lang="en-US" dirty="0"/>
              <a:t> </a:t>
            </a:r>
            <a:r>
              <a:rPr lang="en-US" dirty="0" err="1"/>
              <a:t>pocas</a:t>
            </a:r>
            <a:r>
              <a:rPr lang="en-US" dirty="0"/>
              <a:t> </a:t>
            </a:r>
            <a:r>
              <a:rPr lang="en-US" dirty="0" err="1"/>
              <a:t>entregas</a:t>
            </a:r>
            <a:r>
              <a:rPr lang="en-US" dirty="0"/>
              <a:t> y </a:t>
            </a:r>
            <a:r>
              <a:rPr lang="en-US" dirty="0" err="1"/>
              <a:t>desaparece</a:t>
            </a:r>
            <a:r>
              <a:rPr lang="en-US" dirty="0"/>
              <a:t> del mercado editorial. Las </a:t>
            </a:r>
            <a:r>
              <a:rPr lang="en-US" dirty="0" err="1"/>
              <a:t>lectoras</a:t>
            </a:r>
            <a:r>
              <a:rPr lang="en-US" dirty="0"/>
              <a:t> del XIX </a:t>
            </a:r>
            <a:r>
              <a:rPr lang="en-US" dirty="0" err="1"/>
              <a:t>constituyen</a:t>
            </a:r>
            <a:r>
              <a:rPr lang="en-US" dirty="0"/>
              <a:t> </a:t>
            </a:r>
            <a:r>
              <a:rPr lang="en-US" dirty="0" err="1"/>
              <a:t>así</a:t>
            </a:r>
            <a:r>
              <a:rPr lang="en-US" dirty="0"/>
              <a:t> una clave para </a:t>
            </a:r>
            <a:r>
              <a:rPr lang="en-US" dirty="0" err="1"/>
              <a:t>interpretar</a:t>
            </a:r>
            <a:r>
              <a:rPr lang="en-US" dirty="0"/>
              <a:t> las </a:t>
            </a:r>
            <a:r>
              <a:rPr lang="en-US" dirty="0" err="1"/>
              <a:t>encrucijadas</a:t>
            </a:r>
            <a:r>
              <a:rPr lang="en-US" dirty="0"/>
              <a:t> de la </a:t>
            </a:r>
            <a:r>
              <a:rPr lang="en-US" dirty="0" err="1"/>
              <a:t>vida</a:t>
            </a:r>
            <a:r>
              <a:rPr lang="en-US" dirty="0"/>
              <a:t> </a:t>
            </a:r>
            <a:r>
              <a:rPr lang="en-US" dirty="0" err="1"/>
              <a:t>moderna</a:t>
            </a:r>
            <a:r>
              <a:rPr lang="en-US" dirty="0"/>
              <a:t>.</a:t>
            </a:r>
          </a:p>
          <a:p>
            <a:endParaRPr lang="en-CO" dirty="0"/>
          </a:p>
        </p:txBody>
      </p:sp>
    </p:spTree>
    <p:extLst>
      <p:ext uri="{BB962C8B-B14F-4D97-AF65-F5344CB8AC3E}">
        <p14:creationId xmlns:p14="http://schemas.microsoft.com/office/powerpoint/2010/main" val="368019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869E-D84D-8B41-9F63-27C6F3CB2750}"/>
              </a:ext>
            </a:extLst>
          </p:cNvPr>
          <p:cNvSpPr>
            <a:spLocks noGrp="1"/>
          </p:cNvSpPr>
          <p:nvPr>
            <p:ph type="title"/>
          </p:nvPr>
        </p:nvSpPr>
        <p:spPr>
          <a:xfrm>
            <a:off x="2286000" y="342230"/>
            <a:ext cx="8601639" cy="1077229"/>
          </a:xfrm>
        </p:spPr>
        <p:txBody>
          <a:bodyPr>
            <a:normAutofit fontScale="90000"/>
          </a:bodyPr>
          <a:lstStyle/>
          <a:p>
            <a:r>
              <a:rPr lang="en-CO" dirty="0"/>
              <a:t>El cine como motor del pensamiento: una introducción a la filosofía desde la gran pantalla</a:t>
            </a:r>
          </a:p>
        </p:txBody>
      </p:sp>
      <p:sp>
        <p:nvSpPr>
          <p:cNvPr id="3" name="Content Placeholder 2">
            <a:extLst>
              <a:ext uri="{FF2B5EF4-FFF2-40B4-BE49-F238E27FC236}">
                <a16:creationId xmlns:a16="http://schemas.microsoft.com/office/drawing/2014/main" id="{FA2F85D1-FF08-AE4F-A81D-E9E111EE4E76}"/>
              </a:ext>
            </a:extLst>
          </p:cNvPr>
          <p:cNvSpPr>
            <a:spLocks noGrp="1"/>
          </p:cNvSpPr>
          <p:nvPr>
            <p:ph idx="1"/>
          </p:nvPr>
        </p:nvSpPr>
        <p:spPr>
          <a:xfrm>
            <a:off x="1536699" y="3860321"/>
            <a:ext cx="9118601" cy="3738065"/>
          </a:xfrm>
        </p:spPr>
        <p:txBody>
          <a:bodyPr>
            <a:noAutofit/>
          </a:bodyPr>
          <a:lstStyle/>
          <a:p>
            <a:r>
              <a:rPr lang="en-CO" sz="2400" i="1" dirty="0"/>
              <a:t>The Matrix: </a:t>
            </a:r>
            <a:r>
              <a:rPr lang="en-CO" sz="2400" dirty="0"/>
              <a:t>Si pudieses aprender cualquier cosa con oprimir un botón, ¿lo harías?</a:t>
            </a:r>
          </a:p>
          <a:p>
            <a:r>
              <a:rPr lang="en-CO" sz="2400" i="1" dirty="0"/>
              <a:t>The Truman show: </a:t>
            </a:r>
            <a:r>
              <a:rPr lang="en-CO" sz="2400" dirty="0"/>
              <a:t>Si pudieses vivir en un set centrado únicamente en ti, ¿lo harías?</a:t>
            </a:r>
          </a:p>
          <a:p>
            <a:r>
              <a:rPr lang="en-US" sz="2400" i="1" dirty="0"/>
              <a:t>Eternal Sunshine of the Spotless Mind: </a:t>
            </a:r>
            <a:r>
              <a:rPr lang="en-CO" sz="2400" dirty="0"/>
              <a:t>Si tuvieses la posibilidad de borrar tus recuerdos, ¿lo harías? </a:t>
            </a:r>
          </a:p>
          <a:p>
            <a:r>
              <a:rPr lang="en-CO" sz="2400" i="1" dirty="0"/>
              <a:t>Gattaca: </a:t>
            </a:r>
            <a:r>
              <a:rPr lang="en-CO" sz="2400" dirty="0"/>
              <a:t>Si tu vida está determinada, ¿eres libre?</a:t>
            </a:r>
          </a:p>
          <a:p>
            <a:r>
              <a:rPr lang="en-CO" sz="2400" i="1" dirty="0"/>
              <a:t>Memento</a:t>
            </a:r>
            <a:r>
              <a:rPr lang="en-CO" sz="2400" dirty="0"/>
              <a:t>: ¿Deberías tener siempre ideas fijas y firmes sea cual sea la situación?</a:t>
            </a:r>
            <a:endParaRPr lang="en-CO" sz="2400" i="1" dirty="0"/>
          </a:p>
          <a:p>
            <a:endParaRPr lang="en-CO" sz="2400" dirty="0"/>
          </a:p>
          <a:p>
            <a:endParaRPr lang="en-CO" sz="2400" dirty="0"/>
          </a:p>
          <a:p>
            <a:endParaRPr lang="en-CO" sz="2400" dirty="0"/>
          </a:p>
          <a:p>
            <a:endParaRPr lang="en-CO" sz="2400" i="1" dirty="0"/>
          </a:p>
          <a:p>
            <a:endParaRPr lang="en-CO" sz="2400" i="1" dirty="0"/>
          </a:p>
        </p:txBody>
      </p:sp>
    </p:spTree>
    <p:extLst>
      <p:ext uri="{BB962C8B-B14F-4D97-AF65-F5344CB8AC3E}">
        <p14:creationId xmlns:p14="http://schemas.microsoft.com/office/powerpoint/2010/main" val="117518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CE2E-61B4-FE4A-9D87-423440DD1A54}"/>
              </a:ext>
            </a:extLst>
          </p:cNvPr>
          <p:cNvSpPr>
            <a:spLocks noGrp="1"/>
          </p:cNvSpPr>
          <p:nvPr>
            <p:ph type="title"/>
          </p:nvPr>
        </p:nvSpPr>
        <p:spPr>
          <a:xfrm>
            <a:off x="2821469" y="273218"/>
            <a:ext cx="7958331" cy="1077229"/>
          </a:xfrm>
        </p:spPr>
        <p:txBody>
          <a:bodyPr/>
          <a:lstStyle/>
          <a:p>
            <a:r>
              <a:rPr lang="en-CO" dirty="0"/>
              <a:t>Virtudes epistémicas y el buen gobierno del pensamiento</a:t>
            </a:r>
          </a:p>
        </p:txBody>
      </p:sp>
      <p:sp>
        <p:nvSpPr>
          <p:cNvPr id="3" name="Content Placeholder 2">
            <a:extLst>
              <a:ext uri="{FF2B5EF4-FFF2-40B4-BE49-F238E27FC236}">
                <a16:creationId xmlns:a16="http://schemas.microsoft.com/office/drawing/2014/main" id="{53BA5263-D7D4-7448-902A-95D0217F2288}"/>
              </a:ext>
            </a:extLst>
          </p:cNvPr>
          <p:cNvSpPr>
            <a:spLocks noGrp="1"/>
          </p:cNvSpPr>
          <p:nvPr>
            <p:ph idx="1"/>
          </p:nvPr>
        </p:nvSpPr>
        <p:spPr>
          <a:xfrm>
            <a:off x="1000665" y="2860172"/>
            <a:ext cx="10041146" cy="3997828"/>
          </a:xfrm>
        </p:spPr>
        <p:txBody>
          <a:bodyPr>
            <a:noAutofit/>
          </a:bodyPr>
          <a:lstStyle/>
          <a:p>
            <a:r>
              <a:rPr lang="en-CO" sz="2500" dirty="0"/>
              <a:t>Hay disposiciones que nos llevan actividades que valoramos porque nos acercan al bien, así también hay disposiciones que nos llevan a actividades que valoramos porque nos acercan a la verdad y el conocimiento. </a:t>
            </a:r>
          </a:p>
          <a:p>
            <a:r>
              <a:rPr lang="en-CO" sz="2500" dirty="0"/>
              <a:t>El pensamiento crítico</a:t>
            </a:r>
          </a:p>
          <a:p>
            <a:r>
              <a:rPr lang="en-CO" sz="2500" dirty="0"/>
              <a:t>La confianza </a:t>
            </a:r>
          </a:p>
          <a:p>
            <a:r>
              <a:rPr lang="en-CO" sz="2500" dirty="0"/>
              <a:t>La humildad intelectual</a:t>
            </a:r>
          </a:p>
          <a:p>
            <a:r>
              <a:rPr lang="en-US" sz="2500" dirty="0"/>
              <a:t>L</a:t>
            </a:r>
            <a:r>
              <a:rPr lang="en-CO" sz="2500" dirty="0"/>
              <a:t>a rigurosidad</a:t>
            </a:r>
          </a:p>
          <a:p>
            <a:r>
              <a:rPr lang="en-CO" sz="2500" dirty="0"/>
              <a:t>La prudencia</a:t>
            </a:r>
          </a:p>
          <a:p>
            <a:endParaRPr lang="en-CO" dirty="0"/>
          </a:p>
          <a:p>
            <a:endParaRPr lang="en-CO" dirty="0"/>
          </a:p>
          <a:p>
            <a:endParaRPr lang="en-CO" dirty="0"/>
          </a:p>
        </p:txBody>
      </p:sp>
    </p:spTree>
    <p:extLst>
      <p:ext uri="{BB962C8B-B14F-4D97-AF65-F5344CB8AC3E}">
        <p14:creationId xmlns:p14="http://schemas.microsoft.com/office/powerpoint/2010/main" val="163464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967F5611-5230-4249-948C-9599F8622A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2" name="Picture 51">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828" y="0"/>
            <a:ext cx="12189867" cy="6858000"/>
          </a:xfrm>
          <a:prstGeom prst="rect">
            <a:avLst/>
          </a:prstGeom>
        </p:spPr>
      </p:pic>
      <p:sp>
        <p:nvSpPr>
          <p:cNvPr id="54" name="Rectangle 53">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28DF289-3FA7-47B8-A823-7F7292C92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EA9B471-D6E2-406D-878F-E931B0D7E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ontent Placeholder 2">
            <a:extLst>
              <a:ext uri="{FF2B5EF4-FFF2-40B4-BE49-F238E27FC236}">
                <a16:creationId xmlns:a16="http://schemas.microsoft.com/office/drawing/2014/main" id="{837ACC77-E975-48AF-B0EF-CD3B263B2272}"/>
              </a:ext>
            </a:extLst>
          </p:cNvPr>
          <p:cNvGraphicFramePr>
            <a:graphicFrameLocks noGrp="1"/>
          </p:cNvGraphicFramePr>
          <p:nvPr>
            <p:ph idx="1"/>
            <p:extLst>
              <p:ext uri="{D42A27DB-BD31-4B8C-83A1-F6EECF244321}">
                <p14:modId xmlns:p14="http://schemas.microsoft.com/office/powerpoint/2010/main" val="460552997"/>
              </p:ext>
            </p:extLst>
          </p:nvPr>
        </p:nvGraphicFramePr>
        <p:xfrm>
          <a:off x="1452343" y="1138687"/>
          <a:ext cx="9544782" cy="531387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846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CD1C4-1F72-554A-86E4-588FF9FD8299}"/>
              </a:ext>
            </a:extLst>
          </p:cNvPr>
          <p:cNvSpPr>
            <a:spLocks noGrp="1"/>
          </p:cNvSpPr>
          <p:nvPr>
            <p:ph idx="1"/>
          </p:nvPr>
        </p:nvSpPr>
        <p:spPr>
          <a:xfrm>
            <a:off x="1466491" y="517585"/>
            <a:ext cx="9103648" cy="5532359"/>
          </a:xfrm>
        </p:spPr>
        <p:txBody>
          <a:bodyPr>
            <a:normAutofit/>
          </a:bodyPr>
          <a:lstStyle/>
          <a:p>
            <a:r>
              <a:rPr lang="en-CO" sz="3200" dirty="0"/>
              <a:t>No todos los interesados en estudiar humanidades pueden seguir un programa académico tradicional, de pregrado o postgrado. A muchos, el horario de su trabajo se lo impide.</a:t>
            </a:r>
          </a:p>
          <a:p>
            <a:r>
              <a:rPr lang="en-CO" sz="3200" dirty="0"/>
              <a:t>Incluso los llamados cursos de extensión son demasiado inflexibles para las personas que tienen el interés pero no tienen el tiempo.</a:t>
            </a:r>
          </a:p>
        </p:txBody>
      </p:sp>
    </p:spTree>
    <p:extLst>
      <p:ext uri="{BB962C8B-B14F-4D97-AF65-F5344CB8AC3E}">
        <p14:creationId xmlns:p14="http://schemas.microsoft.com/office/powerpoint/2010/main" val="200300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BEED3DE-4EAE-46A4-BDCB-88EE018F26AC}"/>
              </a:ext>
            </a:extLst>
          </p:cNvPr>
          <p:cNvPicPr>
            <a:picLocks noChangeAspect="1"/>
          </p:cNvPicPr>
          <p:nvPr/>
        </p:nvPicPr>
        <p:blipFill rotWithShape="1">
          <a:blip r:embed="rId3">
            <a:duotone>
              <a:schemeClr val="bg2">
                <a:shade val="45000"/>
                <a:satMod val="135000"/>
              </a:schemeClr>
              <a:prstClr val="white"/>
            </a:duotone>
            <a:alphaModFix amt="25000"/>
          </a:blip>
          <a:srcRect r="-1" b="15728"/>
          <a:stretch/>
        </p:blipFill>
        <p:spPr>
          <a:xfrm>
            <a:off x="153" y="10"/>
            <a:ext cx="12191695" cy="6857990"/>
          </a:xfrm>
          <a:prstGeom prst="rect">
            <a:avLst/>
          </a:prstGeom>
        </p:spPr>
      </p:pic>
      <p:pic>
        <p:nvPicPr>
          <p:cNvPr id="13"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5"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323167-A68D-634C-AE54-9C9E148F1694}"/>
              </a:ext>
            </a:extLst>
          </p:cNvPr>
          <p:cNvSpPr>
            <a:spLocks noGrp="1"/>
          </p:cNvSpPr>
          <p:nvPr>
            <p:ph idx="1"/>
          </p:nvPr>
        </p:nvSpPr>
        <p:spPr>
          <a:xfrm>
            <a:off x="1333500" y="495300"/>
            <a:ext cx="10764929" cy="6083300"/>
          </a:xfrm>
        </p:spPr>
        <p:txBody>
          <a:bodyPr>
            <a:normAutofit/>
          </a:bodyPr>
          <a:lstStyle/>
          <a:p>
            <a:pPr>
              <a:lnSpc>
                <a:spcPct val="110000"/>
              </a:lnSpc>
            </a:pPr>
            <a:r>
              <a:rPr lang="en-CO" sz="2800" dirty="0"/>
              <a:t>La universidad de tercera generación busca llegar a la sociedad de una manera más directa. Usualmente, se piensa que esto implica que la universidad busque solucionar los problemas del sector público y privado por fuera de la academia –p</a:t>
            </a:r>
            <a:r>
              <a:rPr lang="en-US" sz="2800" dirty="0"/>
              <a:t>o</a:t>
            </a:r>
            <a:r>
              <a:rPr lang="en-CO" sz="2800" dirty="0"/>
              <a:t>r ejemplo, que se trata de ayudar a que una empresa privada resuelva problemas concretos, como optimizar su cadena de suministro.</a:t>
            </a:r>
          </a:p>
          <a:p>
            <a:pPr>
              <a:lnSpc>
                <a:spcPct val="110000"/>
              </a:lnSpc>
            </a:pPr>
            <a:r>
              <a:rPr lang="en-CO" sz="2800" dirty="0"/>
              <a:t>Pero además, no se debe olvidar que la forma principal de llegar a la sociedad que tiene una universidad es por medio de la </a:t>
            </a:r>
            <a:r>
              <a:rPr lang="en-CO" sz="2800" b="1" dirty="0"/>
              <a:t>docencia</a:t>
            </a:r>
            <a:r>
              <a:rPr lang="en-CO" sz="2800" dirty="0"/>
              <a:t>. Así, la universidad de tercera generación también debe innovar en la forma en que enseña, en particular, por fuera de los esquemas tradicionales de las carreras de pregrado y postgrado y los cursos de extensión</a:t>
            </a:r>
            <a:r>
              <a:rPr lang="en-CO" dirty="0"/>
              <a:t>. </a:t>
            </a:r>
          </a:p>
        </p:txBody>
      </p:sp>
    </p:spTree>
    <p:extLst>
      <p:ext uri="{BB962C8B-B14F-4D97-AF65-F5344CB8AC3E}">
        <p14:creationId xmlns:p14="http://schemas.microsoft.com/office/powerpoint/2010/main" val="49252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B18870-4DB5-4A4F-A09F-DD2EB7580E8E}"/>
              </a:ext>
            </a:extLst>
          </p:cNvPr>
          <p:cNvPicPr>
            <a:picLocks noChangeAspect="1"/>
          </p:cNvPicPr>
          <p:nvPr/>
        </p:nvPicPr>
        <p:blipFill rotWithShape="1">
          <a:blip r:embed="rId5"/>
          <a:srcRect l="19041" r="32577"/>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46BD11-07C7-5A40-B69A-2499344A0F86}"/>
              </a:ext>
            </a:extLst>
          </p:cNvPr>
          <p:cNvSpPr>
            <a:spLocks noGrp="1"/>
          </p:cNvSpPr>
          <p:nvPr>
            <p:ph idx="1"/>
          </p:nvPr>
        </p:nvSpPr>
        <p:spPr>
          <a:xfrm>
            <a:off x="5920187" y="1620795"/>
            <a:ext cx="4974605" cy="3997828"/>
          </a:xfrm>
        </p:spPr>
        <p:txBody>
          <a:bodyPr>
            <a:noAutofit/>
          </a:bodyPr>
          <a:lstStyle/>
          <a:p>
            <a:r>
              <a:rPr lang="en-CO" sz="2400" i="1" dirty="0"/>
              <a:t>Luces en la niebla </a:t>
            </a:r>
            <a:r>
              <a:rPr lang="en-CO" sz="2400" dirty="0"/>
              <a:t>busca llenar un vacío en la educación en humanidades de alta calidad, elaborada y presentada por expertos, para aquellos que no pueden matricularse en un programa de educación tradicional pero que desean aprender de las formas en que por siglos las humanidades han estudiado la condición humana.</a:t>
            </a: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25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FB42AFAE-88F9-9F43-BB96-F08F20E6DCC8}"/>
              </a:ext>
            </a:extLst>
          </p:cNvPr>
          <p:cNvSpPr txBox="1"/>
          <p:nvPr/>
        </p:nvSpPr>
        <p:spPr>
          <a:xfrm>
            <a:off x="1244394" y="1242204"/>
            <a:ext cx="8321613" cy="6418052"/>
          </a:xfrm>
          <a:prstGeom prst="rect">
            <a:avLst/>
          </a:prstGeom>
        </p:spPr>
        <p:txBody>
          <a:bodyPr vert="horz" lIns="91440" tIns="45720" rIns="91440" bIns="45720" rtlCol="0" anchor="ctr">
            <a:normAutofit fontScale="55000" lnSpcReduction="20000"/>
          </a:bodyPr>
          <a:lstStyle/>
          <a:p>
            <a:pPr defTabSz="914400">
              <a:lnSpc>
                <a:spcPct val="90000"/>
              </a:lnSpc>
              <a:spcBef>
                <a:spcPct val="0"/>
              </a:spcBef>
              <a:spcAft>
                <a:spcPts val="600"/>
              </a:spcAft>
            </a:pPr>
            <a:r>
              <a:rPr lang="en-US" sz="4800" dirty="0">
                <a:latin typeface="+mj-lt"/>
                <a:ea typeface="+mj-ea"/>
                <a:cs typeface="+mj-cs"/>
              </a:rPr>
              <a:t>Luces </a:t>
            </a:r>
            <a:r>
              <a:rPr lang="en-US" sz="4800" dirty="0" err="1">
                <a:latin typeface="+mj-lt"/>
                <a:ea typeface="+mj-ea"/>
                <a:cs typeface="+mj-cs"/>
              </a:rPr>
              <a:t>en</a:t>
            </a:r>
            <a:r>
              <a:rPr lang="en-US" sz="4800" dirty="0">
                <a:latin typeface="+mj-lt"/>
                <a:ea typeface="+mj-ea"/>
                <a:cs typeface="+mj-cs"/>
              </a:rPr>
              <a:t> la </a:t>
            </a:r>
            <a:r>
              <a:rPr lang="en-US" sz="4800" dirty="0" err="1">
                <a:latin typeface="+mj-lt"/>
                <a:ea typeface="+mj-ea"/>
                <a:cs typeface="+mj-cs"/>
              </a:rPr>
              <a:t>niebla</a:t>
            </a:r>
            <a:r>
              <a:rPr lang="en-US" sz="4800" dirty="0">
                <a:latin typeface="+mj-lt"/>
                <a:ea typeface="+mj-ea"/>
                <a:cs typeface="+mj-cs"/>
              </a:rPr>
              <a:t>: </a:t>
            </a:r>
            <a:r>
              <a:rPr lang="en-US" sz="4800" dirty="0" err="1">
                <a:latin typeface="+mj-lt"/>
                <a:ea typeface="+mj-ea"/>
                <a:cs typeface="+mj-cs"/>
              </a:rPr>
              <a:t>Metáforas</a:t>
            </a: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r>
              <a:rPr lang="en-US" sz="4800" dirty="0">
                <a:latin typeface="+mj-lt"/>
                <a:ea typeface="+mj-ea"/>
                <a:cs typeface="+mj-cs"/>
              </a:rPr>
              <a:t>La idea de las </a:t>
            </a:r>
            <a:r>
              <a:rPr lang="en-US" sz="4800" dirty="0" err="1">
                <a:latin typeface="+mj-lt"/>
                <a:ea typeface="+mj-ea"/>
                <a:cs typeface="+mj-cs"/>
              </a:rPr>
              <a:t>humanidades</a:t>
            </a:r>
            <a:r>
              <a:rPr lang="en-US" sz="4800" dirty="0">
                <a:latin typeface="+mj-lt"/>
                <a:ea typeface="+mj-ea"/>
                <a:cs typeface="+mj-cs"/>
              </a:rPr>
              <a:t> y </a:t>
            </a:r>
            <a:r>
              <a:rPr lang="en-US" sz="4800" dirty="0" err="1">
                <a:latin typeface="+mj-lt"/>
                <a:ea typeface="+mj-ea"/>
                <a:cs typeface="+mj-cs"/>
              </a:rPr>
              <a:t>su</a:t>
            </a:r>
            <a:r>
              <a:rPr lang="en-US" sz="4800" dirty="0">
                <a:latin typeface="+mj-lt"/>
                <a:ea typeface="+mj-ea"/>
                <a:cs typeface="+mj-cs"/>
              </a:rPr>
              <a:t> valor. </a:t>
            </a:r>
          </a:p>
          <a:p>
            <a:pPr marL="914400" indent="-914400" defTabSz="914400">
              <a:lnSpc>
                <a:spcPct val="90000"/>
              </a:lnSpc>
              <a:spcBef>
                <a:spcPct val="0"/>
              </a:spcBef>
              <a:spcAft>
                <a:spcPts val="600"/>
              </a:spcAft>
              <a:buFont typeface="+mj-lt"/>
              <a:buAutoNum type="arabicPeriod"/>
            </a:pP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estudio</a:t>
            </a:r>
            <a:r>
              <a:rPr lang="en-US" sz="4800" dirty="0">
                <a:latin typeface="+mj-lt"/>
                <a:ea typeface="+mj-ea"/>
                <a:cs typeface="+mj-cs"/>
              </a:rPr>
              <a:t> de la palabra, </a:t>
            </a:r>
            <a:r>
              <a:rPr lang="en-US" sz="4800" dirty="0" err="1">
                <a:latin typeface="+mj-lt"/>
                <a:ea typeface="+mj-ea"/>
                <a:cs typeface="+mj-cs"/>
              </a:rPr>
              <a:t>uso</a:t>
            </a:r>
            <a:r>
              <a:rPr lang="en-US" sz="4800" dirty="0">
                <a:latin typeface="+mj-lt"/>
                <a:ea typeface="+mj-ea"/>
                <a:cs typeface="+mj-cs"/>
              </a:rPr>
              <a:t> </a:t>
            </a:r>
            <a:r>
              <a:rPr lang="en-US" sz="4800" dirty="0" err="1">
                <a:latin typeface="+mj-lt"/>
                <a:ea typeface="+mj-ea"/>
                <a:cs typeface="+mj-cs"/>
              </a:rPr>
              <a:t>antiguo</a:t>
            </a:r>
            <a:r>
              <a:rPr lang="en-US" sz="4800" dirty="0">
                <a:latin typeface="+mj-lt"/>
                <a:ea typeface="+mj-ea"/>
                <a:cs typeface="+mj-cs"/>
              </a:rPr>
              <a:t> y </a:t>
            </a:r>
            <a:r>
              <a:rPr lang="en-US" sz="4800" dirty="0" err="1">
                <a:latin typeface="+mj-lt"/>
                <a:ea typeface="+mj-ea"/>
                <a:cs typeface="+mj-cs"/>
              </a:rPr>
              <a:t>uso</a:t>
            </a:r>
            <a:r>
              <a:rPr lang="en-US" sz="4800" dirty="0">
                <a:latin typeface="+mj-lt"/>
                <a:ea typeface="+mj-ea"/>
                <a:cs typeface="+mj-cs"/>
              </a:rPr>
              <a:t> </a:t>
            </a:r>
            <a:r>
              <a:rPr lang="en-US" sz="4800" dirty="0" err="1">
                <a:latin typeface="+mj-lt"/>
                <a:ea typeface="+mj-ea"/>
                <a:cs typeface="+mj-cs"/>
              </a:rPr>
              <a:t>moderno</a:t>
            </a:r>
            <a:r>
              <a:rPr lang="en-US" sz="4800" dirty="0">
                <a:latin typeface="+mj-lt"/>
                <a:ea typeface="+mj-ea"/>
                <a:cs typeface="+mj-cs"/>
              </a:rPr>
              <a:t>. </a:t>
            </a:r>
            <a:r>
              <a:rPr lang="en-US" sz="4800" dirty="0" err="1"/>
              <a:t>Tratamiento</a:t>
            </a:r>
            <a:r>
              <a:rPr lang="en-US" sz="4800" dirty="0"/>
              <a:t> de la </a:t>
            </a:r>
            <a:r>
              <a:rPr lang="en-US" sz="4800" dirty="0" err="1"/>
              <a:t>metáfora</a:t>
            </a:r>
            <a:r>
              <a:rPr lang="en-US" sz="4800" dirty="0"/>
              <a:t> </a:t>
            </a:r>
            <a:r>
              <a:rPr lang="en-US" sz="4800" dirty="0" err="1"/>
              <a:t>desde</a:t>
            </a:r>
            <a:r>
              <a:rPr lang="en-US" sz="4800" dirty="0"/>
              <a:t> la </a:t>
            </a:r>
            <a:r>
              <a:rPr lang="en-US" sz="4800" dirty="0" err="1"/>
              <a:t>filología</a:t>
            </a:r>
            <a:r>
              <a:rPr lang="en-US" sz="4800" dirty="0"/>
              <a:t> </a:t>
            </a:r>
            <a:r>
              <a:rPr lang="en-US" sz="4800" dirty="0" err="1"/>
              <a:t>clásica</a:t>
            </a:r>
            <a:r>
              <a:rPr lang="en-US" sz="4800" dirty="0"/>
              <a:t>. </a:t>
            </a: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r>
              <a:rPr lang="en-US" sz="4800" dirty="0" err="1"/>
              <a:t>Tratamiento</a:t>
            </a:r>
            <a:r>
              <a:rPr lang="en-US" sz="4800" dirty="0">
                <a:latin typeface="+mj-lt"/>
                <a:ea typeface="+mj-ea"/>
                <a:cs typeface="+mj-cs"/>
              </a:rPr>
              <a:t> de la </a:t>
            </a: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desde</a:t>
            </a:r>
            <a:r>
              <a:rPr lang="en-US" sz="4800" dirty="0">
                <a:latin typeface="+mj-lt"/>
                <a:ea typeface="+mj-ea"/>
                <a:cs typeface="+mj-cs"/>
              </a:rPr>
              <a:t> la </a:t>
            </a:r>
            <a:r>
              <a:rPr lang="en-US" sz="4800" dirty="0" err="1">
                <a:latin typeface="+mj-lt"/>
                <a:ea typeface="+mj-ea"/>
                <a:cs typeface="+mj-cs"/>
              </a:rPr>
              <a:t>filología</a:t>
            </a:r>
            <a:r>
              <a:rPr lang="en-US" sz="4800" dirty="0">
                <a:latin typeface="+mj-lt"/>
                <a:ea typeface="+mj-ea"/>
                <a:cs typeface="+mj-cs"/>
              </a:rPr>
              <a:t> </a:t>
            </a:r>
            <a:r>
              <a:rPr lang="en-US" sz="4800" dirty="0" err="1">
                <a:latin typeface="+mj-lt"/>
                <a:ea typeface="+mj-ea"/>
                <a:cs typeface="+mj-cs"/>
              </a:rPr>
              <a:t>hispana</a:t>
            </a:r>
            <a:r>
              <a:rPr lang="en-US" sz="4800" dirty="0">
                <a:latin typeface="+mj-lt"/>
                <a:ea typeface="+mj-ea"/>
                <a:cs typeface="+mj-cs"/>
              </a:rPr>
              <a:t>: un </a:t>
            </a:r>
            <a:r>
              <a:rPr lang="en-US" sz="4800" dirty="0" err="1">
                <a:latin typeface="+mj-lt"/>
                <a:ea typeface="+mj-ea"/>
                <a:cs typeface="+mj-cs"/>
              </a:rPr>
              <a:t>ejemplo</a:t>
            </a:r>
            <a:r>
              <a:rPr lang="en-US" sz="4800" dirty="0">
                <a:latin typeface="+mj-lt"/>
                <a:ea typeface="+mj-ea"/>
                <a:cs typeface="+mj-cs"/>
              </a:rPr>
              <a:t>: </a:t>
            </a:r>
            <a:r>
              <a:rPr lang="en-US" sz="4800" dirty="0" err="1">
                <a:latin typeface="+mj-lt"/>
                <a:ea typeface="+mj-ea"/>
                <a:cs typeface="+mj-cs"/>
              </a:rPr>
              <a:t>Ascenso</a:t>
            </a:r>
            <a:r>
              <a:rPr lang="en-US" sz="4800" dirty="0">
                <a:latin typeface="+mj-lt"/>
                <a:ea typeface="+mj-ea"/>
                <a:cs typeface="+mj-cs"/>
              </a:rPr>
              <a:t> y </a:t>
            </a:r>
            <a:r>
              <a:rPr lang="en-US" sz="4800" dirty="0" err="1">
                <a:latin typeface="+mj-lt"/>
                <a:ea typeface="+mj-ea"/>
                <a:cs typeface="+mj-cs"/>
              </a:rPr>
              <a:t>descenso</a:t>
            </a:r>
            <a:r>
              <a:rPr lang="en-US" sz="4800" dirty="0">
                <a:latin typeface="+mj-lt"/>
                <a:ea typeface="+mj-ea"/>
                <a:cs typeface="+mj-cs"/>
              </a:rPr>
              <a:t>: </a:t>
            </a:r>
            <a:r>
              <a:rPr lang="en-US" sz="4800" dirty="0" err="1">
                <a:latin typeface="+mj-lt"/>
                <a:ea typeface="+mj-ea"/>
                <a:cs typeface="+mj-cs"/>
              </a:rPr>
              <a:t>caso</a:t>
            </a:r>
            <a:r>
              <a:rPr lang="en-US" sz="4800" dirty="0">
                <a:latin typeface="+mj-lt"/>
                <a:ea typeface="+mj-ea"/>
                <a:cs typeface="+mj-cs"/>
              </a:rPr>
              <a:t> </a:t>
            </a:r>
            <a:r>
              <a:rPr lang="en-US" sz="4800" dirty="0" err="1">
                <a:latin typeface="+mj-lt"/>
                <a:ea typeface="+mj-ea"/>
                <a:cs typeface="+mj-cs"/>
              </a:rPr>
              <a:t>cotidiano</a:t>
            </a:r>
            <a:r>
              <a:rPr lang="en-US" sz="4800" dirty="0">
                <a:latin typeface="+mj-lt"/>
                <a:ea typeface="+mj-ea"/>
                <a:cs typeface="+mj-cs"/>
              </a:rPr>
              <a:t>, </a:t>
            </a:r>
            <a:r>
              <a:rPr lang="en-US" sz="4800" dirty="0" err="1">
                <a:latin typeface="+mj-lt"/>
                <a:ea typeface="+mj-ea"/>
                <a:cs typeface="+mj-cs"/>
              </a:rPr>
              <a:t>caso</a:t>
            </a:r>
            <a:r>
              <a:rPr lang="en-US" sz="4800" dirty="0">
                <a:latin typeface="+mj-lt"/>
                <a:ea typeface="+mj-ea"/>
                <a:cs typeface="+mj-cs"/>
              </a:rPr>
              <a:t> </a:t>
            </a:r>
            <a:r>
              <a:rPr lang="en-US" sz="4800" dirty="0" err="1">
                <a:latin typeface="+mj-lt"/>
                <a:ea typeface="+mj-ea"/>
                <a:cs typeface="+mj-cs"/>
              </a:rPr>
              <a:t>literatura</a:t>
            </a: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r>
              <a:rPr lang="en-US" sz="4800" dirty="0" err="1">
                <a:latin typeface="+mj-lt"/>
                <a:ea typeface="+mj-ea"/>
                <a:cs typeface="+mj-cs"/>
              </a:rPr>
              <a:t>Tratamiento</a:t>
            </a:r>
            <a:r>
              <a:rPr lang="en-US" sz="4800" dirty="0">
                <a:latin typeface="+mj-lt"/>
                <a:ea typeface="+mj-ea"/>
                <a:cs typeface="+mj-cs"/>
              </a:rPr>
              <a:t> de la </a:t>
            </a: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desde</a:t>
            </a:r>
            <a:r>
              <a:rPr lang="en-US" sz="4800" dirty="0">
                <a:latin typeface="+mj-lt"/>
                <a:ea typeface="+mj-ea"/>
                <a:cs typeface="+mj-cs"/>
              </a:rPr>
              <a:t> la </a:t>
            </a:r>
            <a:r>
              <a:rPr lang="en-US" sz="4800" dirty="0" err="1">
                <a:latin typeface="+mj-lt"/>
                <a:ea typeface="+mj-ea"/>
                <a:cs typeface="+mj-cs"/>
              </a:rPr>
              <a:t>filosofía</a:t>
            </a:r>
            <a:r>
              <a:rPr lang="en-US" sz="4800" dirty="0">
                <a:latin typeface="+mj-lt"/>
                <a:ea typeface="+mj-ea"/>
                <a:cs typeface="+mj-cs"/>
              </a:rPr>
              <a:t>: Valor </a:t>
            </a:r>
            <a:r>
              <a:rPr lang="en-US" sz="4800" dirty="0" err="1">
                <a:latin typeface="+mj-lt"/>
                <a:ea typeface="+mj-ea"/>
                <a:cs typeface="+mj-cs"/>
              </a:rPr>
              <a:t>cognitivo</a:t>
            </a:r>
            <a:r>
              <a:rPr lang="en-US" sz="4800" dirty="0">
                <a:latin typeface="+mj-lt"/>
                <a:ea typeface="+mj-ea"/>
                <a:cs typeface="+mj-cs"/>
              </a:rPr>
              <a:t> de la </a:t>
            </a:r>
            <a:r>
              <a:rPr lang="en-US" sz="4800" dirty="0" err="1">
                <a:latin typeface="+mj-lt"/>
                <a:ea typeface="+mj-ea"/>
                <a:cs typeface="+mj-cs"/>
              </a:rPr>
              <a:t>metáfora</a:t>
            </a:r>
            <a:r>
              <a:rPr lang="en-US" sz="4800" dirty="0">
                <a:latin typeface="+mj-lt"/>
                <a:ea typeface="+mj-ea"/>
                <a:cs typeface="+mj-cs"/>
              </a:rPr>
              <a:t>. </a:t>
            </a:r>
            <a:r>
              <a:rPr lang="en-US" sz="4800" dirty="0" err="1">
                <a:latin typeface="+mj-lt"/>
                <a:ea typeface="+mj-ea"/>
                <a:cs typeface="+mj-cs"/>
              </a:rPr>
              <a:t>Ventajas</a:t>
            </a:r>
            <a:r>
              <a:rPr lang="en-US" sz="4800" dirty="0">
                <a:latin typeface="+mj-lt"/>
                <a:ea typeface="+mj-ea"/>
                <a:cs typeface="+mj-cs"/>
              </a:rPr>
              <a:t> de la </a:t>
            </a:r>
            <a:r>
              <a:rPr lang="en-US" sz="4800" dirty="0" err="1">
                <a:latin typeface="+mj-lt"/>
                <a:ea typeface="+mj-ea"/>
                <a:cs typeface="+mj-cs"/>
              </a:rPr>
              <a:t>multiplicidad</a:t>
            </a:r>
            <a:r>
              <a:rPr lang="en-US" sz="4800" dirty="0">
                <a:latin typeface="+mj-lt"/>
                <a:ea typeface="+mj-ea"/>
                <a:cs typeface="+mj-cs"/>
              </a:rPr>
              <a:t> de </a:t>
            </a:r>
            <a:r>
              <a:rPr lang="en-US" sz="4800" dirty="0" err="1">
                <a:latin typeface="+mj-lt"/>
                <a:ea typeface="+mj-ea"/>
                <a:cs typeface="+mj-cs"/>
              </a:rPr>
              <a:t>sentidos</a:t>
            </a:r>
            <a:r>
              <a:rPr lang="en-US" sz="4800" dirty="0">
                <a:latin typeface="+mj-lt"/>
                <a:ea typeface="+mj-ea"/>
                <a:cs typeface="+mj-cs"/>
              </a:rPr>
              <a:t> y </a:t>
            </a:r>
            <a:r>
              <a:rPr lang="en-US" sz="4800" dirty="0" err="1">
                <a:latin typeface="+mj-lt"/>
                <a:ea typeface="+mj-ea"/>
                <a:cs typeface="+mj-cs"/>
              </a:rPr>
              <a:t>su</a:t>
            </a:r>
            <a:r>
              <a:rPr lang="en-US" sz="4800" dirty="0">
                <a:latin typeface="+mj-lt"/>
                <a:ea typeface="+mj-ea"/>
                <a:cs typeface="+mj-cs"/>
              </a:rPr>
              <a:t> </a:t>
            </a:r>
            <a:r>
              <a:rPr lang="en-US" sz="4800" dirty="0" err="1">
                <a:latin typeface="+mj-lt"/>
                <a:ea typeface="+mj-ea"/>
                <a:cs typeface="+mj-cs"/>
              </a:rPr>
              <a:t>apertura</a:t>
            </a:r>
            <a:r>
              <a:rPr lang="en-US" sz="4800" dirty="0">
                <a:latin typeface="+mj-lt"/>
                <a:ea typeface="+mj-ea"/>
                <a:cs typeface="+mj-cs"/>
              </a:rPr>
              <a:t>.</a:t>
            </a:r>
          </a:p>
          <a:p>
            <a:pPr marL="914400" indent="-914400" defTabSz="914400">
              <a:lnSpc>
                <a:spcPct val="90000"/>
              </a:lnSpc>
              <a:spcBef>
                <a:spcPct val="0"/>
              </a:spcBef>
              <a:spcAft>
                <a:spcPts val="600"/>
              </a:spcAft>
              <a:buFont typeface="+mj-lt"/>
              <a:buAutoNum type="arabicPeriod"/>
            </a:pPr>
            <a:r>
              <a:rPr lang="en-US" sz="4800" dirty="0" err="1">
                <a:latin typeface="+mj-lt"/>
                <a:ea typeface="+mj-ea"/>
                <a:cs typeface="+mj-cs"/>
              </a:rPr>
              <a:t>Tratamiento</a:t>
            </a:r>
            <a:r>
              <a:rPr lang="en-US" sz="4800" dirty="0">
                <a:latin typeface="+mj-lt"/>
                <a:ea typeface="+mj-ea"/>
                <a:cs typeface="+mj-cs"/>
              </a:rPr>
              <a:t> de la </a:t>
            </a:r>
            <a:r>
              <a:rPr lang="en-US" sz="4800" dirty="0" err="1">
                <a:latin typeface="+mj-lt"/>
                <a:ea typeface="+mj-ea"/>
                <a:cs typeface="+mj-cs"/>
              </a:rPr>
              <a:t>metafora</a:t>
            </a:r>
            <a:r>
              <a:rPr lang="en-US" sz="4800" dirty="0">
                <a:latin typeface="+mj-lt"/>
                <a:ea typeface="+mj-ea"/>
                <a:cs typeface="+mj-cs"/>
              </a:rPr>
              <a:t> </a:t>
            </a:r>
            <a:r>
              <a:rPr lang="en-US" sz="4800" dirty="0" err="1">
                <a:latin typeface="+mj-lt"/>
                <a:ea typeface="+mj-ea"/>
                <a:cs typeface="+mj-cs"/>
              </a:rPr>
              <a:t>desde</a:t>
            </a:r>
            <a:r>
              <a:rPr lang="en-US" sz="4800" dirty="0">
                <a:latin typeface="+mj-lt"/>
                <a:ea typeface="+mj-ea"/>
                <a:cs typeface="+mj-cs"/>
              </a:rPr>
              <a:t> la </a:t>
            </a:r>
            <a:r>
              <a:rPr lang="en-US" sz="4800" dirty="0" err="1">
                <a:latin typeface="+mj-lt"/>
                <a:ea typeface="+mj-ea"/>
                <a:cs typeface="+mj-cs"/>
              </a:rPr>
              <a:t>teología</a:t>
            </a:r>
            <a:r>
              <a:rPr lang="en-US" sz="4800" dirty="0">
                <a:latin typeface="+mj-lt"/>
                <a:ea typeface="+mj-ea"/>
                <a:cs typeface="+mj-cs"/>
              </a:rPr>
              <a:t>: </a:t>
            </a:r>
            <a:r>
              <a:rPr lang="en-US" sz="4800" dirty="0" err="1">
                <a:latin typeface="+mj-lt"/>
                <a:ea typeface="+mj-ea"/>
                <a:cs typeface="+mj-cs"/>
              </a:rPr>
              <a:t>parábolas</a:t>
            </a: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r>
              <a:rPr lang="en-US" sz="4800" dirty="0"/>
              <a:t>Casos de </a:t>
            </a:r>
            <a:r>
              <a:rPr lang="en-US" sz="4800" dirty="0" err="1"/>
              <a:t>metáforas</a:t>
            </a:r>
            <a:r>
              <a:rPr lang="en-US" sz="4800" dirty="0"/>
              <a:t> </a:t>
            </a:r>
            <a:r>
              <a:rPr lang="en-US" sz="4800" dirty="0" err="1"/>
              <a:t>vivas</a:t>
            </a:r>
            <a:r>
              <a:rPr lang="en-US" sz="4800" dirty="0"/>
              <a:t> y </a:t>
            </a:r>
            <a:r>
              <a:rPr lang="en-US" sz="4800" dirty="0" err="1"/>
              <a:t>metáforas</a:t>
            </a:r>
            <a:r>
              <a:rPr lang="en-US" sz="4800" dirty="0"/>
              <a:t> </a:t>
            </a:r>
            <a:r>
              <a:rPr lang="en-US" sz="4800" dirty="0" err="1"/>
              <a:t>muertas</a:t>
            </a:r>
            <a:r>
              <a:rPr lang="en-US" sz="4800" dirty="0"/>
              <a:t> </a:t>
            </a:r>
            <a:r>
              <a:rPr lang="en-US" sz="4800" dirty="0" err="1"/>
              <a:t>en</a:t>
            </a:r>
            <a:r>
              <a:rPr lang="en-US" sz="4800" dirty="0"/>
              <a:t> la </a:t>
            </a:r>
            <a:r>
              <a:rPr lang="en-US" sz="4800" dirty="0" err="1"/>
              <a:t>vida</a:t>
            </a:r>
            <a:r>
              <a:rPr lang="en-US" sz="4800" dirty="0"/>
              <a:t> </a:t>
            </a:r>
            <a:r>
              <a:rPr lang="en-US" sz="4800" dirty="0" err="1"/>
              <a:t>cotidiana</a:t>
            </a:r>
            <a:endParaRPr lang="en-US" sz="4800" dirty="0"/>
          </a:p>
          <a:p>
            <a:pPr marL="914400" indent="-914400" defTabSz="914400">
              <a:lnSpc>
                <a:spcPct val="90000"/>
              </a:lnSpc>
              <a:spcBef>
                <a:spcPct val="0"/>
              </a:spcBef>
              <a:spcAft>
                <a:spcPts val="600"/>
              </a:spcAft>
              <a:buFont typeface="+mj-lt"/>
              <a:buAutoNum type="arabicPeriod"/>
            </a:pPr>
            <a:endParaRPr lang="en-US" sz="4800" dirty="0"/>
          </a:p>
          <a:p>
            <a:pPr defTabSz="914400">
              <a:lnSpc>
                <a:spcPct val="90000"/>
              </a:lnSpc>
              <a:spcBef>
                <a:spcPct val="0"/>
              </a:spcBef>
              <a:spcAft>
                <a:spcPts val="600"/>
              </a:spcAft>
            </a:pP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endParaRPr lang="en-US" sz="4800" dirty="0">
              <a:latin typeface="+mj-lt"/>
              <a:ea typeface="+mj-ea"/>
              <a:cs typeface="+mj-cs"/>
            </a:endParaRPr>
          </a:p>
          <a:p>
            <a:pPr marL="914400" indent="-914400" defTabSz="914400">
              <a:lnSpc>
                <a:spcPct val="90000"/>
              </a:lnSpc>
              <a:spcBef>
                <a:spcPct val="0"/>
              </a:spcBef>
              <a:spcAft>
                <a:spcPts val="600"/>
              </a:spcAft>
              <a:buFont typeface="+mj-lt"/>
              <a:buAutoNum type="arabicPeriod"/>
            </a:pPr>
            <a:endParaRPr lang="en-US" sz="4800" dirty="0">
              <a:latin typeface="+mj-lt"/>
              <a:ea typeface="+mj-ea"/>
              <a:cs typeface="+mj-cs"/>
            </a:endParaRPr>
          </a:p>
          <a:p>
            <a:pPr defTabSz="914400">
              <a:lnSpc>
                <a:spcPct val="90000"/>
              </a:lnSpc>
              <a:spcBef>
                <a:spcPct val="0"/>
              </a:spcBef>
              <a:spcAft>
                <a:spcPts val="600"/>
              </a:spcAft>
            </a:pPr>
            <a:endParaRPr lang="en-US" sz="4800" dirty="0">
              <a:latin typeface="+mj-lt"/>
              <a:ea typeface="+mj-ea"/>
              <a:cs typeface="+mj-cs"/>
            </a:endParaRPr>
          </a:p>
        </p:txBody>
      </p:sp>
      <p:sp>
        <p:nvSpPr>
          <p:cNvPr id="33" name="Rectangle 32">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904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DF6A-7235-C541-8E89-D7E6C9F243BC}"/>
              </a:ext>
            </a:extLst>
          </p:cNvPr>
          <p:cNvSpPr>
            <a:spLocks noGrp="1"/>
          </p:cNvSpPr>
          <p:nvPr>
            <p:ph type="title"/>
          </p:nvPr>
        </p:nvSpPr>
        <p:spPr/>
        <p:txBody>
          <a:bodyPr/>
          <a:lstStyle/>
          <a:p>
            <a:r>
              <a:rPr lang="en-CO" dirty="0"/>
              <a:t>Resolución de conflictos y paz</a:t>
            </a:r>
          </a:p>
        </p:txBody>
      </p:sp>
      <p:sp>
        <p:nvSpPr>
          <p:cNvPr id="3" name="Content Placeholder 2">
            <a:extLst>
              <a:ext uri="{FF2B5EF4-FFF2-40B4-BE49-F238E27FC236}">
                <a16:creationId xmlns:a16="http://schemas.microsoft.com/office/drawing/2014/main" id="{86F4F51F-D5F6-BD4E-876A-1F37D038DF5F}"/>
              </a:ext>
            </a:extLst>
          </p:cNvPr>
          <p:cNvSpPr>
            <a:spLocks noGrp="1"/>
          </p:cNvSpPr>
          <p:nvPr>
            <p:ph idx="1"/>
          </p:nvPr>
        </p:nvSpPr>
        <p:spPr>
          <a:xfrm>
            <a:off x="2053087" y="2052116"/>
            <a:ext cx="8517052" cy="3997828"/>
          </a:xfrm>
        </p:spPr>
        <p:txBody>
          <a:bodyPr>
            <a:normAutofit/>
          </a:bodyPr>
          <a:lstStyle/>
          <a:p>
            <a:r>
              <a:rPr lang="en-CO" sz="2400" dirty="0"/>
              <a:t>Lecciones desde la filología clásica sobre la resolución de conflictos.</a:t>
            </a:r>
          </a:p>
          <a:p>
            <a:r>
              <a:rPr lang="en-CO" sz="2400" dirty="0"/>
              <a:t>Una guía sobre cómo realizar talleres didácticos en donde se enseñe el material sobre la resolución de conflictos y paz a la vez que se enseña cómo utilizar el material para coordinar un taller.</a:t>
            </a:r>
          </a:p>
          <a:p>
            <a:r>
              <a:rPr lang="en-CO" sz="2400" dirty="0"/>
              <a:t>Se busca explicar el rol y la importancia de la filología para el presente.</a:t>
            </a:r>
          </a:p>
        </p:txBody>
      </p:sp>
    </p:spTree>
    <p:extLst>
      <p:ext uri="{BB962C8B-B14F-4D97-AF65-F5344CB8AC3E}">
        <p14:creationId xmlns:p14="http://schemas.microsoft.com/office/powerpoint/2010/main" val="59234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2E80-6B3E-A642-B780-23D7BC2CCDBB}"/>
              </a:ext>
            </a:extLst>
          </p:cNvPr>
          <p:cNvSpPr>
            <a:spLocks noGrp="1"/>
          </p:cNvSpPr>
          <p:nvPr>
            <p:ph type="title"/>
          </p:nvPr>
        </p:nvSpPr>
        <p:spPr>
          <a:xfrm>
            <a:off x="1835270" y="381494"/>
            <a:ext cx="8855639" cy="1186785"/>
          </a:xfrm>
        </p:spPr>
        <p:txBody>
          <a:bodyPr>
            <a:normAutofit/>
          </a:bodyPr>
          <a:lstStyle/>
          <a:p>
            <a:r>
              <a:rPr lang="en-US" dirty="0"/>
              <a:t>Del </a:t>
            </a:r>
            <a:r>
              <a:rPr lang="en-US" dirty="0" err="1"/>
              <a:t>papiro</a:t>
            </a:r>
            <a:r>
              <a:rPr lang="en-US" dirty="0"/>
              <a:t> al bit: </a:t>
            </a:r>
            <a:r>
              <a:rPr lang="en-US" dirty="0" err="1"/>
              <a:t>historia</a:t>
            </a:r>
            <a:r>
              <a:rPr lang="en-US" dirty="0"/>
              <a:t> de la </a:t>
            </a:r>
            <a:r>
              <a:rPr lang="en-US" dirty="0" err="1"/>
              <a:t>transmisión</a:t>
            </a:r>
            <a:r>
              <a:rPr lang="en-US" dirty="0"/>
              <a:t> del </a:t>
            </a:r>
            <a:r>
              <a:rPr lang="en-US" dirty="0" err="1"/>
              <a:t>conocimiento</a:t>
            </a:r>
            <a:r>
              <a:rPr lang="en-US" dirty="0"/>
              <a:t> </a:t>
            </a:r>
            <a:r>
              <a:rPr lang="en-US" dirty="0" err="1"/>
              <a:t>en</a:t>
            </a:r>
            <a:r>
              <a:rPr lang="en-US" dirty="0"/>
              <a:t> </a:t>
            </a:r>
            <a:r>
              <a:rPr lang="en-US" dirty="0" err="1"/>
              <a:t>Occidente</a:t>
            </a:r>
            <a:endParaRPr lang="en-US" dirty="0"/>
          </a:p>
        </p:txBody>
      </p:sp>
      <p:sp>
        <p:nvSpPr>
          <p:cNvPr id="3" name="Content Placeholder 2">
            <a:extLst>
              <a:ext uri="{FF2B5EF4-FFF2-40B4-BE49-F238E27FC236}">
                <a16:creationId xmlns:a16="http://schemas.microsoft.com/office/drawing/2014/main" id="{F4491DD3-18F7-444B-A75C-E34A25EDA429}"/>
              </a:ext>
            </a:extLst>
          </p:cNvPr>
          <p:cNvSpPr>
            <a:spLocks noGrp="1"/>
          </p:cNvSpPr>
          <p:nvPr>
            <p:ph idx="1"/>
          </p:nvPr>
        </p:nvSpPr>
        <p:spPr>
          <a:xfrm>
            <a:off x="1153064" y="1568279"/>
            <a:ext cx="9885872" cy="3997828"/>
          </a:xfrm>
        </p:spPr>
        <p:txBody>
          <a:bodyPr>
            <a:noAutofit/>
          </a:bodyPr>
          <a:lstStyle/>
          <a:p>
            <a:endParaRPr lang="en-US" sz="2400" dirty="0"/>
          </a:p>
          <a:p>
            <a:r>
              <a:rPr lang="en-US" sz="2400" dirty="0"/>
              <a:t>1.	El </a:t>
            </a:r>
            <a:r>
              <a:rPr lang="en-US" sz="2400" dirty="0" err="1"/>
              <a:t>libro</a:t>
            </a:r>
            <a:r>
              <a:rPr lang="en-US" sz="2400" dirty="0"/>
              <a:t> oral: </a:t>
            </a:r>
            <a:r>
              <a:rPr lang="en-US" sz="2400" dirty="0" err="1"/>
              <a:t>memoria</a:t>
            </a:r>
            <a:r>
              <a:rPr lang="en-US" sz="2400" dirty="0"/>
              <a:t> y </a:t>
            </a:r>
            <a:r>
              <a:rPr lang="en-US" sz="2400" dirty="0" err="1"/>
              <a:t>ritmo</a:t>
            </a:r>
            <a:endParaRPr lang="en-US" sz="2400" dirty="0"/>
          </a:p>
          <a:p>
            <a:r>
              <a:rPr lang="en-US" sz="2400" dirty="0"/>
              <a:t>2.	</a:t>
            </a:r>
            <a:r>
              <a:rPr lang="en-US" sz="2400" dirty="0" err="1"/>
              <a:t>Primeros</a:t>
            </a:r>
            <a:r>
              <a:rPr lang="en-US" sz="2400" dirty="0"/>
              <a:t> </a:t>
            </a:r>
            <a:r>
              <a:rPr lang="en-US" sz="2400" dirty="0" err="1"/>
              <a:t>libros</a:t>
            </a:r>
            <a:r>
              <a:rPr lang="en-US" sz="2400" dirty="0"/>
              <a:t> </a:t>
            </a:r>
            <a:r>
              <a:rPr lang="en-US" sz="2400" dirty="0" err="1"/>
              <a:t>físicos</a:t>
            </a:r>
            <a:r>
              <a:rPr lang="en-US" sz="2400" dirty="0"/>
              <a:t>: </a:t>
            </a:r>
            <a:r>
              <a:rPr lang="en-US" sz="2400" dirty="0" err="1"/>
              <a:t>piedra</a:t>
            </a:r>
            <a:r>
              <a:rPr lang="en-US" sz="2400" dirty="0"/>
              <a:t>, </a:t>
            </a:r>
            <a:r>
              <a:rPr lang="en-US" sz="2400" dirty="0" err="1"/>
              <a:t>huesos</a:t>
            </a:r>
            <a:r>
              <a:rPr lang="en-US" sz="2400" dirty="0"/>
              <a:t>, </a:t>
            </a:r>
            <a:r>
              <a:rPr lang="en-US" sz="2400" dirty="0" err="1"/>
              <a:t>madera</a:t>
            </a:r>
            <a:r>
              <a:rPr lang="en-US" sz="2400" dirty="0"/>
              <a:t>, </a:t>
            </a:r>
            <a:r>
              <a:rPr lang="en-US" sz="2400" dirty="0" err="1"/>
              <a:t>arcilla</a:t>
            </a:r>
            <a:r>
              <a:rPr lang="en-US" sz="2400" dirty="0"/>
              <a:t>, </a:t>
            </a:r>
            <a:r>
              <a:rPr lang="en-US" sz="2400" dirty="0" err="1"/>
              <a:t>seda</a:t>
            </a:r>
            <a:r>
              <a:rPr lang="en-US" sz="2400" dirty="0"/>
              <a:t>, </a:t>
            </a:r>
            <a:r>
              <a:rPr lang="en-US" sz="2400" dirty="0" err="1"/>
              <a:t>escamas</a:t>
            </a:r>
            <a:endParaRPr lang="en-US" sz="2400" dirty="0"/>
          </a:p>
          <a:p>
            <a:r>
              <a:rPr lang="en-US" sz="2400" dirty="0"/>
              <a:t>3.	El </a:t>
            </a:r>
            <a:r>
              <a:rPr lang="en-US" sz="2400" dirty="0" err="1"/>
              <a:t>papiro</a:t>
            </a:r>
            <a:r>
              <a:rPr lang="en-US" sz="2400" dirty="0"/>
              <a:t>: </a:t>
            </a:r>
            <a:r>
              <a:rPr lang="en-US" sz="2400" dirty="0" err="1"/>
              <a:t>Egipto</a:t>
            </a:r>
            <a:r>
              <a:rPr lang="en-US" sz="2400" dirty="0"/>
              <a:t>, Grecia y Roma</a:t>
            </a:r>
          </a:p>
          <a:p>
            <a:r>
              <a:rPr lang="en-US" sz="2400" dirty="0"/>
              <a:t>4.	El </a:t>
            </a:r>
            <a:r>
              <a:rPr lang="en-US" sz="2400" dirty="0" err="1"/>
              <a:t>pergamino</a:t>
            </a:r>
            <a:r>
              <a:rPr lang="en-US" sz="2400" dirty="0"/>
              <a:t>: la </a:t>
            </a:r>
            <a:r>
              <a:rPr lang="en-US" sz="2400" dirty="0" err="1"/>
              <a:t>leyenda</a:t>
            </a:r>
            <a:r>
              <a:rPr lang="en-US" sz="2400" dirty="0"/>
              <a:t> de la </a:t>
            </a:r>
            <a:r>
              <a:rPr lang="en-US" sz="2400" dirty="0" err="1"/>
              <a:t>Biblioteca</a:t>
            </a:r>
            <a:r>
              <a:rPr lang="en-US" sz="2400" dirty="0"/>
              <a:t> de </a:t>
            </a:r>
            <a:r>
              <a:rPr lang="en-US" sz="2400" dirty="0" err="1"/>
              <a:t>Pérgamo</a:t>
            </a:r>
            <a:endParaRPr lang="en-US" sz="2400" dirty="0"/>
          </a:p>
          <a:p>
            <a:r>
              <a:rPr lang="en-US" sz="2400" dirty="0"/>
              <a:t>5.	El </a:t>
            </a:r>
            <a:r>
              <a:rPr lang="en-US" sz="2400" dirty="0" err="1"/>
              <a:t>códice</a:t>
            </a:r>
            <a:r>
              <a:rPr lang="en-US" sz="2400" dirty="0"/>
              <a:t>: la </a:t>
            </a:r>
            <a:r>
              <a:rPr lang="en-US" sz="2400" dirty="0" err="1"/>
              <a:t>Edad</a:t>
            </a:r>
            <a:r>
              <a:rPr lang="en-US" sz="2400" dirty="0"/>
              <a:t> Media y los </a:t>
            </a:r>
            <a:r>
              <a:rPr lang="en-US" sz="2400" dirty="0" err="1"/>
              <a:t>libros</a:t>
            </a:r>
            <a:r>
              <a:rPr lang="en-US" sz="2400" dirty="0"/>
              <a:t> de luz</a:t>
            </a:r>
          </a:p>
          <a:p>
            <a:r>
              <a:rPr lang="en-US" sz="2400" dirty="0"/>
              <a:t>6.	El </a:t>
            </a:r>
            <a:r>
              <a:rPr lang="en-US" sz="2400" dirty="0" err="1"/>
              <a:t>libro</a:t>
            </a:r>
            <a:r>
              <a:rPr lang="en-US" sz="2400" dirty="0"/>
              <a:t> </a:t>
            </a:r>
            <a:r>
              <a:rPr lang="en-US" sz="2400" dirty="0" err="1"/>
              <a:t>impreso</a:t>
            </a:r>
            <a:r>
              <a:rPr lang="en-US" sz="2400" dirty="0"/>
              <a:t>: la </a:t>
            </a:r>
            <a:r>
              <a:rPr lang="en-US" sz="2400" dirty="0" err="1"/>
              <a:t>difusión</a:t>
            </a:r>
            <a:r>
              <a:rPr lang="en-US" sz="2400" dirty="0"/>
              <a:t> del </a:t>
            </a:r>
            <a:r>
              <a:rPr lang="en-US" sz="2400" dirty="0" err="1"/>
              <a:t>conocimiento</a:t>
            </a:r>
            <a:r>
              <a:rPr lang="en-US" sz="2400" dirty="0"/>
              <a:t> a gran </a:t>
            </a:r>
            <a:r>
              <a:rPr lang="en-US" sz="2400" dirty="0" err="1"/>
              <a:t>escala</a:t>
            </a:r>
            <a:endParaRPr lang="en-US" sz="2400" dirty="0"/>
          </a:p>
          <a:p>
            <a:r>
              <a:rPr lang="en-US" sz="2400" dirty="0"/>
              <a:t>7.	El </a:t>
            </a:r>
            <a:r>
              <a:rPr lang="en-US" sz="2400" dirty="0" err="1"/>
              <a:t>libro</a:t>
            </a:r>
            <a:r>
              <a:rPr lang="en-US" sz="2400" dirty="0"/>
              <a:t> digital: el </a:t>
            </a:r>
            <a:r>
              <a:rPr lang="en-US" sz="2400" dirty="0" err="1"/>
              <a:t>conocimiento</a:t>
            </a:r>
            <a:r>
              <a:rPr lang="en-US" sz="2400" dirty="0"/>
              <a:t> a un bit de </a:t>
            </a:r>
            <a:r>
              <a:rPr lang="en-US" sz="2400" dirty="0" err="1"/>
              <a:t>distancia</a:t>
            </a:r>
            <a:endParaRPr lang="en-CO" sz="2400" dirty="0"/>
          </a:p>
        </p:txBody>
      </p:sp>
    </p:spTree>
    <p:extLst>
      <p:ext uri="{BB962C8B-B14F-4D97-AF65-F5344CB8AC3E}">
        <p14:creationId xmlns:p14="http://schemas.microsoft.com/office/powerpoint/2010/main" val="83073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A3B6-5EA6-BC4D-BF2F-7AAFC1E09771}"/>
              </a:ext>
            </a:extLst>
          </p:cNvPr>
          <p:cNvSpPr>
            <a:spLocks noGrp="1"/>
          </p:cNvSpPr>
          <p:nvPr>
            <p:ph type="title"/>
          </p:nvPr>
        </p:nvSpPr>
        <p:spPr>
          <a:xfrm>
            <a:off x="1725284" y="583769"/>
            <a:ext cx="8844856" cy="1077229"/>
          </a:xfrm>
        </p:spPr>
        <p:txBody>
          <a:bodyPr>
            <a:normAutofit fontScale="90000"/>
          </a:bodyPr>
          <a:lstStyle/>
          <a:p>
            <a:r>
              <a:rPr lang="en-US" dirty="0" err="1"/>
              <a:t>Simbologías</a:t>
            </a:r>
            <a:r>
              <a:rPr lang="en-US" dirty="0"/>
              <a:t> y </a:t>
            </a:r>
            <a:r>
              <a:rPr lang="en-US" dirty="0" err="1"/>
              <a:t>contenido</a:t>
            </a:r>
            <a:r>
              <a:rPr lang="en-US" dirty="0"/>
              <a:t> </a:t>
            </a:r>
            <a:r>
              <a:rPr lang="en-US" dirty="0" err="1"/>
              <a:t>metafórico</a:t>
            </a:r>
            <a:r>
              <a:rPr lang="en-US" dirty="0"/>
              <a:t> </a:t>
            </a:r>
            <a:r>
              <a:rPr lang="en-US" dirty="0" err="1"/>
              <a:t>en</a:t>
            </a:r>
            <a:r>
              <a:rPr lang="en-US" dirty="0"/>
              <a:t> las </a:t>
            </a:r>
            <a:r>
              <a:rPr lang="en-US" dirty="0" err="1"/>
              <a:t>nociones</a:t>
            </a:r>
            <a:r>
              <a:rPr lang="en-US" dirty="0"/>
              <a:t> </a:t>
            </a:r>
            <a:r>
              <a:rPr lang="en-US" dirty="0" err="1"/>
              <a:t>espaciales</a:t>
            </a:r>
            <a:r>
              <a:rPr lang="en-US" dirty="0"/>
              <a:t> </a:t>
            </a:r>
            <a:r>
              <a:rPr lang="en-US" dirty="0" err="1"/>
              <a:t>arriba</a:t>
            </a:r>
            <a:r>
              <a:rPr lang="en-US" dirty="0"/>
              <a:t> /</a:t>
            </a:r>
            <a:r>
              <a:rPr lang="en-US" dirty="0" err="1"/>
              <a:t>abajo</a:t>
            </a:r>
            <a:r>
              <a:rPr lang="en-US" dirty="0"/>
              <a:t>, dentro/</a:t>
            </a:r>
            <a:r>
              <a:rPr lang="en-US" dirty="0" err="1"/>
              <a:t>fuera</a:t>
            </a:r>
            <a:r>
              <a:rPr lang="en-US" dirty="0"/>
              <a:t>, </a:t>
            </a:r>
            <a:r>
              <a:rPr lang="en-US" dirty="0" err="1"/>
              <a:t>diestra</a:t>
            </a:r>
            <a:r>
              <a:rPr lang="en-US" dirty="0"/>
              <a:t>/</a:t>
            </a:r>
            <a:r>
              <a:rPr lang="en-US" dirty="0" err="1"/>
              <a:t>siniestera</a:t>
            </a:r>
            <a:r>
              <a:rPr lang="en-US" dirty="0"/>
              <a:t> </a:t>
            </a:r>
          </a:p>
        </p:txBody>
      </p:sp>
      <p:sp>
        <p:nvSpPr>
          <p:cNvPr id="3" name="Content Placeholder 2">
            <a:extLst>
              <a:ext uri="{FF2B5EF4-FFF2-40B4-BE49-F238E27FC236}">
                <a16:creationId xmlns:a16="http://schemas.microsoft.com/office/drawing/2014/main" id="{692B2CBB-BEDD-BD4F-A510-AE631C5D2FA4}"/>
              </a:ext>
            </a:extLst>
          </p:cNvPr>
          <p:cNvSpPr>
            <a:spLocks noGrp="1"/>
          </p:cNvSpPr>
          <p:nvPr>
            <p:ph idx="1"/>
          </p:nvPr>
        </p:nvSpPr>
        <p:spPr>
          <a:xfrm>
            <a:off x="1069676" y="2458516"/>
            <a:ext cx="9500464" cy="3997828"/>
          </a:xfrm>
        </p:spPr>
        <p:txBody>
          <a:bodyPr>
            <a:normAutofit/>
          </a:bodyPr>
          <a:lstStyle/>
          <a:p>
            <a:r>
              <a:rPr lang="en-US" sz="2400" dirty="0"/>
              <a:t>Las </a:t>
            </a:r>
            <a:r>
              <a:rPr lang="en-US" sz="2400" dirty="0" err="1"/>
              <a:t>díadas</a:t>
            </a:r>
            <a:r>
              <a:rPr lang="en-US" sz="2400" dirty="0"/>
              <a:t> </a:t>
            </a:r>
            <a:r>
              <a:rPr lang="en-US" sz="2400" dirty="0" err="1"/>
              <a:t>espaciales</a:t>
            </a:r>
            <a:r>
              <a:rPr lang="en-US" sz="2400" dirty="0"/>
              <a:t>  (</a:t>
            </a:r>
            <a:r>
              <a:rPr lang="en-US" sz="2400" dirty="0" err="1"/>
              <a:t>arriba</a:t>
            </a:r>
            <a:r>
              <a:rPr lang="en-US" sz="2400" dirty="0"/>
              <a:t> / </a:t>
            </a:r>
            <a:r>
              <a:rPr lang="en-US" sz="2400" dirty="0" err="1"/>
              <a:t>abajo</a:t>
            </a:r>
            <a:r>
              <a:rPr lang="en-US" sz="2400" dirty="0"/>
              <a:t>, </a:t>
            </a:r>
            <a:r>
              <a:rPr lang="en-US" sz="2400" dirty="0" err="1"/>
              <a:t>cielo</a:t>
            </a:r>
            <a:r>
              <a:rPr lang="en-US" sz="2400" dirty="0"/>
              <a:t> / </a:t>
            </a:r>
            <a:r>
              <a:rPr lang="en-US" sz="2400" dirty="0" err="1"/>
              <a:t>infierno</a:t>
            </a:r>
            <a:r>
              <a:rPr lang="en-US" sz="2400" dirty="0"/>
              <a:t>, interior y exterior </a:t>
            </a:r>
            <a:r>
              <a:rPr lang="en-US" sz="2400" dirty="0" err="1"/>
              <a:t>desplazamientos</a:t>
            </a:r>
            <a:r>
              <a:rPr lang="en-US" sz="2400" dirty="0"/>
              <a:t> </a:t>
            </a:r>
            <a:r>
              <a:rPr lang="en-US" sz="2400" dirty="0" err="1"/>
              <a:t>centrípetos</a:t>
            </a:r>
            <a:r>
              <a:rPr lang="en-US" sz="2400" dirty="0"/>
              <a:t> y </a:t>
            </a:r>
            <a:r>
              <a:rPr lang="en-US" sz="2400" dirty="0" err="1"/>
              <a:t>centrífugos</a:t>
            </a:r>
            <a:r>
              <a:rPr lang="en-US" sz="2400" dirty="0"/>
              <a:t>) se </a:t>
            </a:r>
            <a:r>
              <a:rPr lang="en-US" sz="2400" dirty="0" err="1"/>
              <a:t>anclan</a:t>
            </a:r>
            <a:r>
              <a:rPr lang="en-US" sz="2400" dirty="0"/>
              <a:t> </a:t>
            </a:r>
            <a:r>
              <a:rPr lang="en-US" sz="2400" dirty="0" err="1"/>
              <a:t>en</a:t>
            </a:r>
            <a:r>
              <a:rPr lang="en-US" sz="2400" dirty="0"/>
              <a:t> </a:t>
            </a:r>
            <a:r>
              <a:rPr lang="en-US" sz="2400" dirty="0" err="1"/>
              <a:t>modelos</a:t>
            </a:r>
            <a:r>
              <a:rPr lang="en-US" sz="2400" dirty="0"/>
              <a:t> </a:t>
            </a:r>
            <a:r>
              <a:rPr lang="en-US" sz="2400" dirty="0" err="1"/>
              <a:t>geométricos</a:t>
            </a:r>
            <a:r>
              <a:rPr lang="en-US" sz="2400" dirty="0"/>
              <a:t> de </a:t>
            </a:r>
            <a:r>
              <a:rPr lang="en-US" sz="2400" dirty="0" err="1"/>
              <a:t>honda</a:t>
            </a:r>
            <a:r>
              <a:rPr lang="en-US" sz="2400" dirty="0"/>
              <a:t> </a:t>
            </a:r>
            <a:r>
              <a:rPr lang="en-US" sz="2400" dirty="0" err="1"/>
              <a:t>incidencia</a:t>
            </a:r>
            <a:r>
              <a:rPr lang="en-US" sz="2400" dirty="0"/>
              <a:t> </a:t>
            </a:r>
            <a:r>
              <a:rPr lang="en-US" sz="2400" dirty="0" err="1"/>
              <a:t>en</a:t>
            </a:r>
            <a:r>
              <a:rPr lang="en-US" sz="2400" dirty="0"/>
              <a:t> la </a:t>
            </a:r>
            <a:r>
              <a:rPr lang="en-US" sz="2400" dirty="0" err="1"/>
              <a:t>historia</a:t>
            </a:r>
            <a:r>
              <a:rPr lang="en-US" sz="2400" dirty="0"/>
              <a:t> cultural de </a:t>
            </a:r>
            <a:r>
              <a:rPr lang="en-US" sz="2400" dirty="0" err="1"/>
              <a:t>occidente</a:t>
            </a:r>
            <a:r>
              <a:rPr lang="en-US" sz="2400" dirty="0"/>
              <a:t>.</a:t>
            </a:r>
          </a:p>
          <a:p>
            <a:r>
              <a:rPr lang="en-US" sz="2400" dirty="0"/>
              <a:t>La </a:t>
            </a:r>
            <a:r>
              <a:rPr lang="en-US" sz="2400" dirty="0" err="1"/>
              <a:t>realidad</a:t>
            </a:r>
            <a:r>
              <a:rPr lang="en-US" sz="2400" dirty="0"/>
              <a:t> se </a:t>
            </a:r>
            <a:r>
              <a:rPr lang="en-US" sz="2400" dirty="0" err="1"/>
              <a:t>ordena</a:t>
            </a:r>
            <a:r>
              <a:rPr lang="en-US" sz="2400" dirty="0"/>
              <a:t> </a:t>
            </a:r>
            <a:r>
              <a:rPr lang="en-US" sz="2400" dirty="0" err="1"/>
              <a:t>así</a:t>
            </a:r>
            <a:r>
              <a:rPr lang="en-US" sz="2400" dirty="0"/>
              <a:t> </a:t>
            </a:r>
            <a:r>
              <a:rPr lang="en-US" sz="2400" dirty="0" err="1"/>
              <a:t>en</a:t>
            </a:r>
            <a:r>
              <a:rPr lang="en-US" sz="2400" dirty="0"/>
              <a:t> </a:t>
            </a:r>
            <a:r>
              <a:rPr lang="en-US" sz="2400" dirty="0" err="1"/>
              <a:t>función</a:t>
            </a:r>
            <a:r>
              <a:rPr lang="en-US" sz="2400" dirty="0"/>
              <a:t> de puntos </a:t>
            </a:r>
            <a:r>
              <a:rPr lang="en-US" sz="2400" dirty="0" err="1"/>
              <a:t>cardinales</a:t>
            </a:r>
            <a:r>
              <a:rPr lang="en-US" sz="2400" dirty="0"/>
              <a:t> y de </a:t>
            </a:r>
            <a:r>
              <a:rPr lang="en-US" sz="2400" dirty="0" err="1"/>
              <a:t>proyecciones</a:t>
            </a:r>
            <a:r>
              <a:rPr lang="en-US" sz="2400" dirty="0"/>
              <a:t> </a:t>
            </a:r>
            <a:r>
              <a:rPr lang="en-US" sz="2400" dirty="0" err="1"/>
              <a:t>en</a:t>
            </a:r>
            <a:r>
              <a:rPr lang="en-US" sz="2400" dirty="0"/>
              <a:t> el </a:t>
            </a:r>
            <a:r>
              <a:rPr lang="en-US" sz="2400" dirty="0" err="1"/>
              <a:t>espacio</a:t>
            </a:r>
            <a:r>
              <a:rPr lang="en-US" sz="2400" dirty="0"/>
              <a:t> </a:t>
            </a:r>
            <a:r>
              <a:rPr lang="en-US" sz="2400" dirty="0" err="1"/>
              <a:t>plenas</a:t>
            </a:r>
            <a:r>
              <a:rPr lang="en-US" sz="2400" dirty="0"/>
              <a:t> de </a:t>
            </a:r>
            <a:r>
              <a:rPr lang="en-US" sz="2400" dirty="0" err="1"/>
              <a:t>contenido</a:t>
            </a:r>
            <a:r>
              <a:rPr lang="en-US" sz="2400" dirty="0"/>
              <a:t> </a:t>
            </a:r>
            <a:r>
              <a:rPr lang="en-US" sz="2400" dirty="0" err="1"/>
              <a:t>simbólico</a:t>
            </a:r>
            <a:r>
              <a:rPr lang="en-US" sz="2400" dirty="0"/>
              <a:t> que </a:t>
            </a:r>
            <a:r>
              <a:rPr lang="en-US" sz="2400" dirty="0" err="1"/>
              <a:t>constituyen</a:t>
            </a:r>
            <a:r>
              <a:rPr lang="en-US" sz="2400" dirty="0"/>
              <a:t> </a:t>
            </a:r>
            <a:r>
              <a:rPr lang="en-US" sz="2400" dirty="0" err="1"/>
              <a:t>metáforas</a:t>
            </a:r>
            <a:r>
              <a:rPr lang="en-US" sz="2400" dirty="0"/>
              <a:t> </a:t>
            </a:r>
            <a:r>
              <a:rPr lang="en-US" sz="2400" dirty="0" err="1"/>
              <a:t>urdidas</a:t>
            </a:r>
            <a:r>
              <a:rPr lang="en-US" sz="2400" dirty="0"/>
              <a:t> a lo largo de la </a:t>
            </a:r>
            <a:r>
              <a:rPr lang="en-US" sz="2400" dirty="0" err="1"/>
              <a:t>historia</a:t>
            </a:r>
            <a:r>
              <a:rPr lang="en-US" sz="2400" dirty="0"/>
              <a:t>, </a:t>
            </a:r>
            <a:r>
              <a:rPr lang="en-US" sz="2400" dirty="0" err="1"/>
              <a:t>vigentes</a:t>
            </a:r>
            <a:r>
              <a:rPr lang="en-US" sz="2400" dirty="0"/>
              <a:t> </a:t>
            </a:r>
            <a:r>
              <a:rPr lang="en-US" sz="2400" dirty="0" err="1"/>
              <a:t>aún</a:t>
            </a:r>
            <a:r>
              <a:rPr lang="en-US" sz="2400" dirty="0"/>
              <a:t> </a:t>
            </a:r>
            <a:r>
              <a:rPr lang="en-US" sz="2400" dirty="0" err="1"/>
              <a:t>en</a:t>
            </a:r>
            <a:r>
              <a:rPr lang="en-US" sz="2400" dirty="0"/>
              <a:t> </a:t>
            </a:r>
            <a:r>
              <a:rPr lang="en-US" sz="2400" dirty="0" err="1"/>
              <a:t>nuestras</a:t>
            </a:r>
            <a:r>
              <a:rPr lang="en-US" sz="2400" dirty="0"/>
              <a:t> </a:t>
            </a:r>
            <a:r>
              <a:rPr lang="en-US" sz="2400" dirty="0" err="1"/>
              <a:t>construcciones</a:t>
            </a:r>
            <a:r>
              <a:rPr lang="en-US" sz="2400" dirty="0"/>
              <a:t> de </a:t>
            </a:r>
            <a:r>
              <a:rPr lang="en-US" sz="2400" dirty="0" err="1"/>
              <a:t>sentido</a:t>
            </a:r>
            <a:r>
              <a:rPr lang="en-US" sz="2400" dirty="0"/>
              <a:t>. </a:t>
            </a:r>
          </a:p>
          <a:p>
            <a:endParaRPr lang="en-CO" sz="2400" dirty="0"/>
          </a:p>
        </p:txBody>
      </p:sp>
    </p:spTree>
    <p:extLst>
      <p:ext uri="{BB962C8B-B14F-4D97-AF65-F5344CB8AC3E}">
        <p14:creationId xmlns:p14="http://schemas.microsoft.com/office/powerpoint/2010/main" val="565258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1034</Words>
  <Application>Microsoft Macintosh PowerPoint</Application>
  <PresentationFormat>Widescreen</PresentationFormat>
  <Paragraphs>64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MS Shell Dlg 2</vt:lpstr>
      <vt:lpstr>Wingdings</vt:lpstr>
      <vt:lpstr>Wingdings 3</vt:lpstr>
      <vt:lpstr>Madison</vt:lpstr>
      <vt:lpstr>Luces en la niebla</vt:lpstr>
      <vt:lpstr>PowerPoint Presentation</vt:lpstr>
      <vt:lpstr>PowerPoint Presentation</vt:lpstr>
      <vt:lpstr>PowerPoint Presentation</vt:lpstr>
      <vt:lpstr>PowerPoint Presentation</vt:lpstr>
      <vt:lpstr>PowerPoint Presentation</vt:lpstr>
      <vt:lpstr>Resolución de conflictos y paz</vt:lpstr>
      <vt:lpstr>Del papiro al bit: historia de la transmisión del conocimiento en Occidente</vt:lpstr>
      <vt:lpstr>Simbologías y contenido metafórico en las nociones espaciales arriba /abajo, dentro/fuera, diestra/siniestera </vt:lpstr>
      <vt:lpstr>Mujeres lectoras en el Siglo XIX en Latinoamérica  </vt:lpstr>
      <vt:lpstr>El cine como motor del pensamiento: una introducción a la filosofía desde la gran pantalla</vt:lpstr>
      <vt:lpstr>Virtudes epistémicas y el buen gobierno del pensamiento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Luces en la niebla</dc:title>
  <dc:creator>Juan Camilo Espejo Serna</dc:creator>
  <cp:lastModifiedBy>Juan Camilo Espejo Serna</cp:lastModifiedBy>
  <cp:revision>21</cp:revision>
  <dcterms:created xsi:type="dcterms:W3CDTF">2020-11-30T15:28:49Z</dcterms:created>
  <dcterms:modified xsi:type="dcterms:W3CDTF">2021-02-11T18:26:04Z</dcterms:modified>
</cp:coreProperties>
</file>