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9"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61"/>
  </p:normalViewPr>
  <p:slideViewPr>
    <p:cSldViewPr snapToGrid="0" snapToObjects="1" showGuides="1">
      <p:cViewPr varScale="1">
        <p:scale>
          <a:sx n="101" d="100"/>
          <a:sy n="101" d="100"/>
        </p:scale>
        <p:origin x="368" y="184"/>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25A0F-DF6A-410D-8AAA-33A1515BE0FE}"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B2547185-2F39-485D-9F2A-A99EBEF6CC6E}">
      <dgm:prSet/>
      <dgm:spPr/>
      <dgm:t>
        <a:bodyPr/>
        <a:lstStyle/>
        <a:p>
          <a:r>
            <a:rPr lang="en-US" dirty="0" err="1"/>
            <a:t>En</a:t>
          </a:r>
          <a:r>
            <a:rPr lang="en-US" dirty="0"/>
            <a:t> la </a:t>
          </a:r>
          <a:r>
            <a:rPr lang="en-US" dirty="0" err="1"/>
            <a:t>cuarta</a:t>
          </a:r>
          <a:r>
            <a:rPr lang="en-US" dirty="0"/>
            <a:t> </a:t>
          </a:r>
          <a:r>
            <a:rPr lang="en-US" dirty="0" err="1"/>
            <a:t>revolución</a:t>
          </a:r>
          <a:r>
            <a:rPr lang="en-US" dirty="0"/>
            <a:t> industrial, los macrodatos y la </a:t>
          </a:r>
          <a:r>
            <a:rPr lang="en-US" dirty="0" err="1"/>
            <a:t>analítica</a:t>
          </a:r>
          <a:r>
            <a:rPr lang="en-US" dirty="0"/>
            <a:t> para la </a:t>
          </a:r>
          <a:r>
            <a:rPr lang="en-US" dirty="0" err="1"/>
            <a:t>toma</a:t>
          </a:r>
          <a:r>
            <a:rPr lang="en-US" dirty="0"/>
            <a:t> de </a:t>
          </a:r>
          <a:r>
            <a:rPr lang="en-US" dirty="0" err="1"/>
            <a:t>decisiones</a:t>
          </a:r>
          <a:r>
            <a:rPr lang="en-US" dirty="0"/>
            <a:t> </a:t>
          </a:r>
          <a:r>
            <a:rPr lang="en-US" dirty="0" err="1"/>
            <a:t>tienen</a:t>
          </a:r>
          <a:r>
            <a:rPr lang="en-US" dirty="0"/>
            <a:t> un </a:t>
          </a:r>
          <a:r>
            <a:rPr lang="en-US" dirty="0" err="1"/>
            <a:t>rol</a:t>
          </a:r>
          <a:r>
            <a:rPr lang="en-US" dirty="0"/>
            <a:t> central. Pero no son lo </a:t>
          </a:r>
          <a:r>
            <a:rPr lang="en-US" dirty="0" err="1"/>
            <a:t>más</a:t>
          </a:r>
          <a:r>
            <a:rPr lang="en-US" dirty="0"/>
            <a:t> fundamental.</a:t>
          </a:r>
        </a:p>
      </dgm:t>
    </dgm:pt>
    <dgm:pt modelId="{34681C91-E25C-4C98-9A7F-32E83C5D8704}" type="parTrans" cxnId="{7DE9FD8C-5DCD-4D08-B90B-37E5AE69B6DB}">
      <dgm:prSet/>
      <dgm:spPr/>
      <dgm:t>
        <a:bodyPr/>
        <a:lstStyle/>
        <a:p>
          <a:endParaRPr lang="en-US"/>
        </a:p>
      </dgm:t>
    </dgm:pt>
    <dgm:pt modelId="{4B7E6DFE-3DC8-483E-B40B-819EB3249B2D}" type="sibTrans" cxnId="{7DE9FD8C-5DCD-4D08-B90B-37E5AE69B6DB}">
      <dgm:prSet/>
      <dgm:spPr/>
      <dgm:t>
        <a:bodyPr/>
        <a:lstStyle/>
        <a:p>
          <a:endParaRPr lang="en-US"/>
        </a:p>
      </dgm:t>
    </dgm:pt>
    <dgm:pt modelId="{DA67B783-775F-4B24-A488-604BF85C6237}">
      <dgm:prSet/>
      <dgm:spPr/>
      <dgm:t>
        <a:bodyPr/>
        <a:lstStyle/>
        <a:p>
          <a:r>
            <a:rPr lang="en-US" dirty="0"/>
            <a:t>Este un </a:t>
          </a:r>
          <a:r>
            <a:rPr lang="en-US" dirty="0" err="1"/>
            <a:t>proyecto</a:t>
          </a:r>
          <a:r>
            <a:rPr lang="en-US" dirty="0"/>
            <a:t> de </a:t>
          </a:r>
          <a:r>
            <a:rPr lang="en-US" dirty="0" err="1"/>
            <a:t>aprendizaje</a:t>
          </a:r>
          <a:r>
            <a:rPr lang="en-US" dirty="0"/>
            <a:t> a lo largo de la </a:t>
          </a:r>
          <a:r>
            <a:rPr lang="en-US" dirty="0" err="1"/>
            <a:t>vida</a:t>
          </a:r>
          <a:r>
            <a:rPr lang="en-US" i="1" dirty="0"/>
            <a:t> (lifelong learning) </a:t>
          </a:r>
          <a:r>
            <a:rPr lang="en-US" dirty="0"/>
            <a:t> que </a:t>
          </a:r>
          <a:r>
            <a:rPr lang="en-US" dirty="0" err="1"/>
            <a:t>busca</a:t>
          </a:r>
          <a:r>
            <a:rPr lang="en-US" dirty="0"/>
            <a:t> </a:t>
          </a:r>
          <a:r>
            <a:rPr lang="en-US" dirty="0" err="1"/>
            <a:t>recalcar</a:t>
          </a:r>
          <a:r>
            <a:rPr lang="en-US" dirty="0"/>
            <a:t> que la </a:t>
          </a:r>
          <a:r>
            <a:rPr lang="en-US" dirty="0" err="1"/>
            <a:t>nuevas</a:t>
          </a:r>
          <a:r>
            <a:rPr lang="en-US" dirty="0"/>
            <a:t> </a:t>
          </a:r>
          <a:r>
            <a:rPr lang="en-US" dirty="0" err="1"/>
            <a:t>tecnologías</a:t>
          </a:r>
          <a:r>
            <a:rPr lang="en-US" dirty="0"/>
            <a:t> </a:t>
          </a:r>
          <a:r>
            <a:rPr lang="en-US" dirty="0" err="1"/>
            <a:t>enfocadas</a:t>
          </a:r>
          <a:r>
            <a:rPr lang="en-US" dirty="0"/>
            <a:t> </a:t>
          </a:r>
          <a:r>
            <a:rPr lang="en-US" dirty="0" err="1"/>
            <a:t>en</a:t>
          </a:r>
          <a:r>
            <a:rPr lang="en-US" dirty="0"/>
            <a:t> la IA y el </a:t>
          </a:r>
          <a:r>
            <a:rPr lang="en-US" dirty="0" err="1"/>
            <a:t>tratamiento</a:t>
          </a:r>
          <a:r>
            <a:rPr lang="en-US" dirty="0"/>
            <a:t> de </a:t>
          </a:r>
          <a:r>
            <a:rPr lang="en-US" dirty="0" err="1"/>
            <a:t>datos</a:t>
          </a:r>
          <a:r>
            <a:rPr lang="en-US" dirty="0"/>
            <a:t> </a:t>
          </a:r>
          <a:r>
            <a:rPr lang="en-US" dirty="0" err="1"/>
            <a:t>deben</a:t>
          </a:r>
          <a:r>
            <a:rPr lang="en-US" dirty="0"/>
            <a:t> </a:t>
          </a:r>
          <a:r>
            <a:rPr lang="en-US" dirty="0" err="1"/>
            <a:t>ir</a:t>
          </a:r>
          <a:r>
            <a:rPr lang="en-US" dirty="0"/>
            <a:t> </a:t>
          </a:r>
          <a:r>
            <a:rPr lang="en-US" dirty="0" err="1"/>
            <a:t>acompañadas</a:t>
          </a:r>
          <a:r>
            <a:rPr lang="en-US" dirty="0"/>
            <a:t> de un </a:t>
          </a:r>
          <a:r>
            <a:rPr lang="en-US" dirty="0" err="1"/>
            <a:t>estudio</a:t>
          </a:r>
          <a:r>
            <a:rPr lang="en-US" dirty="0"/>
            <a:t> profundo y </a:t>
          </a:r>
          <a:r>
            <a:rPr lang="en-US" dirty="0" err="1"/>
            <a:t>cuidadoso</a:t>
          </a:r>
          <a:r>
            <a:rPr lang="en-US" dirty="0"/>
            <a:t> de las </a:t>
          </a:r>
          <a:r>
            <a:rPr lang="en-US" dirty="0" err="1"/>
            <a:t>humanidades</a:t>
          </a:r>
          <a:r>
            <a:rPr lang="en-US" dirty="0"/>
            <a:t>. </a:t>
          </a:r>
        </a:p>
      </dgm:t>
    </dgm:pt>
    <dgm:pt modelId="{CFF2F13F-5FA3-4A6B-BCD6-C9FF66329E13}" type="parTrans" cxnId="{D761D4B3-29A0-468D-BD9A-C1B54FB3229C}">
      <dgm:prSet/>
      <dgm:spPr/>
      <dgm:t>
        <a:bodyPr/>
        <a:lstStyle/>
        <a:p>
          <a:endParaRPr lang="en-US"/>
        </a:p>
      </dgm:t>
    </dgm:pt>
    <dgm:pt modelId="{7ACE2486-65D5-4430-B79D-AB89AC1997C1}" type="sibTrans" cxnId="{D761D4B3-29A0-468D-BD9A-C1B54FB3229C}">
      <dgm:prSet/>
      <dgm:spPr/>
      <dgm:t>
        <a:bodyPr/>
        <a:lstStyle/>
        <a:p>
          <a:endParaRPr lang="en-US"/>
        </a:p>
      </dgm:t>
    </dgm:pt>
    <dgm:pt modelId="{2F72A9AC-3A6D-49EB-A5BF-51DCBD1A3114}">
      <dgm:prSet/>
      <dgm:spPr/>
      <dgm:t>
        <a:bodyPr/>
        <a:lstStyle/>
        <a:p>
          <a:r>
            <a:rPr lang="en-US" dirty="0" err="1"/>
            <a:t>Especialmente</a:t>
          </a:r>
          <a:r>
            <a:rPr lang="en-US" dirty="0"/>
            <a:t> </a:t>
          </a:r>
          <a:r>
            <a:rPr lang="en-US" dirty="0" err="1"/>
            <a:t>en</a:t>
          </a:r>
          <a:r>
            <a:rPr lang="en-US" dirty="0"/>
            <a:t> </a:t>
          </a:r>
          <a:r>
            <a:rPr lang="en-US" dirty="0" err="1"/>
            <a:t>esta</a:t>
          </a:r>
          <a:r>
            <a:rPr lang="en-US" dirty="0"/>
            <a:t> </a:t>
          </a:r>
          <a:r>
            <a:rPr lang="en-US" dirty="0" err="1"/>
            <a:t>época</a:t>
          </a:r>
          <a:r>
            <a:rPr lang="en-US" dirty="0"/>
            <a:t> </a:t>
          </a:r>
          <a:r>
            <a:rPr lang="en-US" dirty="0" err="1"/>
            <a:t>concentrada</a:t>
          </a:r>
          <a:r>
            <a:rPr lang="en-US" dirty="0"/>
            <a:t> </a:t>
          </a:r>
          <a:r>
            <a:rPr lang="en-US" dirty="0" err="1"/>
            <a:t>en</a:t>
          </a:r>
          <a:r>
            <a:rPr lang="en-US" dirty="0"/>
            <a:t> </a:t>
          </a:r>
          <a:r>
            <a:rPr lang="en-US" dirty="0" err="1"/>
            <a:t>inteligencia</a:t>
          </a:r>
          <a:r>
            <a:rPr lang="en-US" dirty="0"/>
            <a:t> artificial y </a:t>
          </a:r>
          <a:r>
            <a:rPr lang="en-US" dirty="0" err="1"/>
            <a:t>tecnología</a:t>
          </a:r>
          <a:r>
            <a:rPr lang="en-US" dirty="0"/>
            <a:t>, </a:t>
          </a:r>
          <a:r>
            <a:rPr lang="en-US" dirty="0" err="1"/>
            <a:t>debemos</a:t>
          </a:r>
          <a:r>
            <a:rPr lang="en-US" dirty="0"/>
            <a:t> </a:t>
          </a:r>
          <a:r>
            <a:rPr lang="en-US" dirty="0" err="1"/>
            <a:t>recordar</a:t>
          </a:r>
          <a:r>
            <a:rPr lang="en-US" dirty="0"/>
            <a:t> que lo que </a:t>
          </a:r>
          <a:r>
            <a:rPr lang="en-US" dirty="0" err="1"/>
            <a:t>importa</a:t>
          </a:r>
          <a:r>
            <a:rPr lang="en-US" dirty="0"/>
            <a:t> son las personas. </a:t>
          </a:r>
        </a:p>
      </dgm:t>
    </dgm:pt>
    <dgm:pt modelId="{9B9EBE62-A943-4809-9547-73F72255296B}" type="parTrans" cxnId="{FD5A742D-9F81-426B-B17A-D04B1226D9A6}">
      <dgm:prSet/>
      <dgm:spPr/>
      <dgm:t>
        <a:bodyPr/>
        <a:lstStyle/>
        <a:p>
          <a:endParaRPr lang="en-US"/>
        </a:p>
      </dgm:t>
    </dgm:pt>
    <dgm:pt modelId="{E8FCB8E7-35ED-4F42-A7EA-CA7323676FF8}" type="sibTrans" cxnId="{FD5A742D-9F81-426B-B17A-D04B1226D9A6}">
      <dgm:prSet/>
      <dgm:spPr/>
      <dgm:t>
        <a:bodyPr/>
        <a:lstStyle/>
        <a:p>
          <a:endParaRPr lang="en-US"/>
        </a:p>
      </dgm:t>
    </dgm:pt>
    <dgm:pt modelId="{11936D91-ED14-2446-9754-EBB1B4422560}" type="pres">
      <dgm:prSet presAssocID="{9D625A0F-DF6A-410D-8AAA-33A1515BE0FE}" presName="vert0" presStyleCnt="0">
        <dgm:presLayoutVars>
          <dgm:dir/>
          <dgm:animOne val="branch"/>
          <dgm:animLvl val="lvl"/>
        </dgm:presLayoutVars>
      </dgm:prSet>
      <dgm:spPr/>
    </dgm:pt>
    <dgm:pt modelId="{E95D683F-4201-1041-875F-2305F6BD29FA}" type="pres">
      <dgm:prSet presAssocID="{B2547185-2F39-485D-9F2A-A99EBEF6CC6E}" presName="thickLine" presStyleLbl="alignNode1" presStyleIdx="0" presStyleCnt="3"/>
      <dgm:spPr/>
    </dgm:pt>
    <dgm:pt modelId="{14CCA6B7-07B7-1145-9AEF-6E0C2B2A9588}" type="pres">
      <dgm:prSet presAssocID="{B2547185-2F39-485D-9F2A-A99EBEF6CC6E}" presName="horz1" presStyleCnt="0"/>
      <dgm:spPr/>
    </dgm:pt>
    <dgm:pt modelId="{59808A29-1D9B-AA4E-9F08-823A0B9B83C6}" type="pres">
      <dgm:prSet presAssocID="{B2547185-2F39-485D-9F2A-A99EBEF6CC6E}" presName="tx1" presStyleLbl="revTx" presStyleIdx="0" presStyleCnt="3"/>
      <dgm:spPr/>
    </dgm:pt>
    <dgm:pt modelId="{9053ADF1-CDC7-704B-9A47-EFF519651ED4}" type="pres">
      <dgm:prSet presAssocID="{B2547185-2F39-485D-9F2A-A99EBEF6CC6E}" presName="vert1" presStyleCnt="0"/>
      <dgm:spPr/>
    </dgm:pt>
    <dgm:pt modelId="{3297E0AA-27C0-EF47-9AA5-511FB04387A9}" type="pres">
      <dgm:prSet presAssocID="{DA67B783-775F-4B24-A488-604BF85C6237}" presName="thickLine" presStyleLbl="alignNode1" presStyleIdx="1" presStyleCnt="3"/>
      <dgm:spPr/>
    </dgm:pt>
    <dgm:pt modelId="{AB1B1F41-30F0-C74A-AC61-943AD73ACAB2}" type="pres">
      <dgm:prSet presAssocID="{DA67B783-775F-4B24-A488-604BF85C6237}" presName="horz1" presStyleCnt="0"/>
      <dgm:spPr/>
    </dgm:pt>
    <dgm:pt modelId="{93F5284E-3415-B542-9AA2-A52C588A1D69}" type="pres">
      <dgm:prSet presAssocID="{DA67B783-775F-4B24-A488-604BF85C6237}" presName="tx1" presStyleLbl="revTx" presStyleIdx="1" presStyleCnt="3"/>
      <dgm:spPr/>
    </dgm:pt>
    <dgm:pt modelId="{FF6C666F-81FD-864A-AFD6-733A307A3CE1}" type="pres">
      <dgm:prSet presAssocID="{DA67B783-775F-4B24-A488-604BF85C6237}" presName="vert1" presStyleCnt="0"/>
      <dgm:spPr/>
    </dgm:pt>
    <dgm:pt modelId="{CE7D4237-6052-3D40-A137-6B509063E77F}" type="pres">
      <dgm:prSet presAssocID="{2F72A9AC-3A6D-49EB-A5BF-51DCBD1A3114}" presName="thickLine" presStyleLbl="alignNode1" presStyleIdx="2" presStyleCnt="3"/>
      <dgm:spPr/>
    </dgm:pt>
    <dgm:pt modelId="{F98EDD3D-5978-D24F-A22F-2D2E673A3A5D}" type="pres">
      <dgm:prSet presAssocID="{2F72A9AC-3A6D-49EB-A5BF-51DCBD1A3114}" presName="horz1" presStyleCnt="0"/>
      <dgm:spPr/>
    </dgm:pt>
    <dgm:pt modelId="{DDD1BE45-B352-F849-B85F-CB1CF16EC053}" type="pres">
      <dgm:prSet presAssocID="{2F72A9AC-3A6D-49EB-A5BF-51DCBD1A3114}" presName="tx1" presStyleLbl="revTx" presStyleIdx="2" presStyleCnt="3"/>
      <dgm:spPr/>
    </dgm:pt>
    <dgm:pt modelId="{3A85A459-D51B-4646-9156-13B706C258B3}" type="pres">
      <dgm:prSet presAssocID="{2F72A9AC-3A6D-49EB-A5BF-51DCBD1A3114}" presName="vert1" presStyleCnt="0"/>
      <dgm:spPr/>
    </dgm:pt>
  </dgm:ptLst>
  <dgm:cxnLst>
    <dgm:cxn modelId="{A02DE721-6B26-FE45-B7F4-ED6E3C8D2985}" type="presOf" srcId="{B2547185-2F39-485D-9F2A-A99EBEF6CC6E}" destId="{59808A29-1D9B-AA4E-9F08-823A0B9B83C6}" srcOrd="0" destOrd="0" presId="urn:microsoft.com/office/officeart/2008/layout/LinedList"/>
    <dgm:cxn modelId="{FD5A742D-9F81-426B-B17A-D04B1226D9A6}" srcId="{9D625A0F-DF6A-410D-8AAA-33A1515BE0FE}" destId="{2F72A9AC-3A6D-49EB-A5BF-51DCBD1A3114}" srcOrd="2" destOrd="0" parTransId="{9B9EBE62-A943-4809-9547-73F72255296B}" sibTransId="{E8FCB8E7-35ED-4F42-A7EA-CA7323676FF8}"/>
    <dgm:cxn modelId="{FAC7285D-F4B2-1B4C-8991-641ABFADEFF5}" type="presOf" srcId="{9D625A0F-DF6A-410D-8AAA-33A1515BE0FE}" destId="{11936D91-ED14-2446-9754-EBB1B4422560}" srcOrd="0" destOrd="0" presId="urn:microsoft.com/office/officeart/2008/layout/LinedList"/>
    <dgm:cxn modelId="{A9A20168-4A56-AE4D-A7C8-FBE1E574BA63}" type="presOf" srcId="{2F72A9AC-3A6D-49EB-A5BF-51DCBD1A3114}" destId="{DDD1BE45-B352-F849-B85F-CB1CF16EC053}" srcOrd="0" destOrd="0" presId="urn:microsoft.com/office/officeart/2008/layout/LinedList"/>
    <dgm:cxn modelId="{7DE9FD8C-5DCD-4D08-B90B-37E5AE69B6DB}" srcId="{9D625A0F-DF6A-410D-8AAA-33A1515BE0FE}" destId="{B2547185-2F39-485D-9F2A-A99EBEF6CC6E}" srcOrd="0" destOrd="0" parTransId="{34681C91-E25C-4C98-9A7F-32E83C5D8704}" sibTransId="{4B7E6DFE-3DC8-483E-B40B-819EB3249B2D}"/>
    <dgm:cxn modelId="{1C3CFC92-3CC8-2844-B5C6-364DFAD30945}" type="presOf" srcId="{DA67B783-775F-4B24-A488-604BF85C6237}" destId="{93F5284E-3415-B542-9AA2-A52C588A1D69}" srcOrd="0" destOrd="0" presId="urn:microsoft.com/office/officeart/2008/layout/LinedList"/>
    <dgm:cxn modelId="{D761D4B3-29A0-468D-BD9A-C1B54FB3229C}" srcId="{9D625A0F-DF6A-410D-8AAA-33A1515BE0FE}" destId="{DA67B783-775F-4B24-A488-604BF85C6237}" srcOrd="1" destOrd="0" parTransId="{CFF2F13F-5FA3-4A6B-BCD6-C9FF66329E13}" sibTransId="{7ACE2486-65D5-4430-B79D-AB89AC1997C1}"/>
    <dgm:cxn modelId="{6E217C77-A524-BD49-9D62-7B808390A170}" type="presParOf" srcId="{11936D91-ED14-2446-9754-EBB1B4422560}" destId="{E95D683F-4201-1041-875F-2305F6BD29FA}" srcOrd="0" destOrd="0" presId="urn:microsoft.com/office/officeart/2008/layout/LinedList"/>
    <dgm:cxn modelId="{59C8AF4C-3A73-654B-8567-16763A884A67}" type="presParOf" srcId="{11936D91-ED14-2446-9754-EBB1B4422560}" destId="{14CCA6B7-07B7-1145-9AEF-6E0C2B2A9588}" srcOrd="1" destOrd="0" presId="urn:microsoft.com/office/officeart/2008/layout/LinedList"/>
    <dgm:cxn modelId="{E58260B4-09A6-2F4B-896F-FCBB0304A311}" type="presParOf" srcId="{14CCA6B7-07B7-1145-9AEF-6E0C2B2A9588}" destId="{59808A29-1D9B-AA4E-9F08-823A0B9B83C6}" srcOrd="0" destOrd="0" presId="urn:microsoft.com/office/officeart/2008/layout/LinedList"/>
    <dgm:cxn modelId="{35C00AC5-8267-AD4E-85D0-8FDC83E82B11}" type="presParOf" srcId="{14CCA6B7-07B7-1145-9AEF-6E0C2B2A9588}" destId="{9053ADF1-CDC7-704B-9A47-EFF519651ED4}" srcOrd="1" destOrd="0" presId="urn:microsoft.com/office/officeart/2008/layout/LinedList"/>
    <dgm:cxn modelId="{AC38D37A-DF0E-824B-9CEF-4E4C5848A3AF}" type="presParOf" srcId="{11936D91-ED14-2446-9754-EBB1B4422560}" destId="{3297E0AA-27C0-EF47-9AA5-511FB04387A9}" srcOrd="2" destOrd="0" presId="urn:microsoft.com/office/officeart/2008/layout/LinedList"/>
    <dgm:cxn modelId="{4E74A71A-607A-8846-B2DA-1CE5FB197013}" type="presParOf" srcId="{11936D91-ED14-2446-9754-EBB1B4422560}" destId="{AB1B1F41-30F0-C74A-AC61-943AD73ACAB2}" srcOrd="3" destOrd="0" presId="urn:microsoft.com/office/officeart/2008/layout/LinedList"/>
    <dgm:cxn modelId="{E5D884FD-68A8-FA43-9D54-32EE2F5A9B73}" type="presParOf" srcId="{AB1B1F41-30F0-C74A-AC61-943AD73ACAB2}" destId="{93F5284E-3415-B542-9AA2-A52C588A1D69}" srcOrd="0" destOrd="0" presId="urn:microsoft.com/office/officeart/2008/layout/LinedList"/>
    <dgm:cxn modelId="{A4FA3AEE-5FF4-3C40-828E-CBE87065A7D5}" type="presParOf" srcId="{AB1B1F41-30F0-C74A-AC61-943AD73ACAB2}" destId="{FF6C666F-81FD-864A-AFD6-733A307A3CE1}" srcOrd="1" destOrd="0" presId="urn:microsoft.com/office/officeart/2008/layout/LinedList"/>
    <dgm:cxn modelId="{D3FB72F7-4AA7-2C4B-A1FB-BF444F2D1E55}" type="presParOf" srcId="{11936D91-ED14-2446-9754-EBB1B4422560}" destId="{CE7D4237-6052-3D40-A137-6B509063E77F}" srcOrd="4" destOrd="0" presId="urn:microsoft.com/office/officeart/2008/layout/LinedList"/>
    <dgm:cxn modelId="{8BAB150A-5899-2A4F-9A17-4B27EE0DC826}" type="presParOf" srcId="{11936D91-ED14-2446-9754-EBB1B4422560}" destId="{F98EDD3D-5978-D24F-A22F-2D2E673A3A5D}" srcOrd="5" destOrd="0" presId="urn:microsoft.com/office/officeart/2008/layout/LinedList"/>
    <dgm:cxn modelId="{73C682BE-B135-CE42-AA2D-7D0C3DF3F41C}" type="presParOf" srcId="{F98EDD3D-5978-D24F-A22F-2D2E673A3A5D}" destId="{DDD1BE45-B352-F849-B85F-CB1CF16EC053}" srcOrd="0" destOrd="0" presId="urn:microsoft.com/office/officeart/2008/layout/LinedList"/>
    <dgm:cxn modelId="{028C03FC-2EC0-BB4C-94D3-DB3DBD8EFF6A}" type="presParOf" srcId="{F98EDD3D-5978-D24F-A22F-2D2E673A3A5D}" destId="{3A85A459-D51B-4646-9156-13B706C258B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D683F-4201-1041-875F-2305F6BD29FA}">
      <dsp:nvSpPr>
        <dsp:cNvPr id="0" name=""/>
        <dsp:cNvSpPr/>
      </dsp:nvSpPr>
      <dsp:spPr>
        <a:xfrm>
          <a:off x="0" y="1952"/>
          <a:ext cx="795956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9808A29-1D9B-AA4E-9F08-823A0B9B83C6}">
      <dsp:nvSpPr>
        <dsp:cNvPr id="0" name=""/>
        <dsp:cNvSpPr/>
      </dsp:nvSpPr>
      <dsp:spPr>
        <a:xfrm>
          <a:off x="0" y="1952"/>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En</a:t>
          </a:r>
          <a:r>
            <a:rPr lang="en-US" sz="2000" kern="1200" dirty="0"/>
            <a:t> la </a:t>
          </a:r>
          <a:r>
            <a:rPr lang="en-US" sz="2000" kern="1200" dirty="0" err="1"/>
            <a:t>cuarta</a:t>
          </a:r>
          <a:r>
            <a:rPr lang="en-US" sz="2000" kern="1200" dirty="0"/>
            <a:t> </a:t>
          </a:r>
          <a:r>
            <a:rPr lang="en-US" sz="2000" kern="1200" dirty="0" err="1"/>
            <a:t>revolución</a:t>
          </a:r>
          <a:r>
            <a:rPr lang="en-US" sz="2000" kern="1200" dirty="0"/>
            <a:t> industrial, los macrodatos y la </a:t>
          </a:r>
          <a:r>
            <a:rPr lang="en-US" sz="2000" kern="1200" dirty="0" err="1"/>
            <a:t>analítica</a:t>
          </a:r>
          <a:r>
            <a:rPr lang="en-US" sz="2000" kern="1200" dirty="0"/>
            <a:t> para la </a:t>
          </a:r>
          <a:r>
            <a:rPr lang="en-US" sz="2000" kern="1200" dirty="0" err="1"/>
            <a:t>toma</a:t>
          </a:r>
          <a:r>
            <a:rPr lang="en-US" sz="2000" kern="1200" dirty="0"/>
            <a:t> de </a:t>
          </a:r>
          <a:r>
            <a:rPr lang="en-US" sz="2000" kern="1200" dirty="0" err="1"/>
            <a:t>decisiones</a:t>
          </a:r>
          <a:r>
            <a:rPr lang="en-US" sz="2000" kern="1200" dirty="0"/>
            <a:t> </a:t>
          </a:r>
          <a:r>
            <a:rPr lang="en-US" sz="2000" kern="1200" dirty="0" err="1"/>
            <a:t>tienen</a:t>
          </a:r>
          <a:r>
            <a:rPr lang="en-US" sz="2000" kern="1200" dirty="0"/>
            <a:t> un </a:t>
          </a:r>
          <a:r>
            <a:rPr lang="en-US" sz="2000" kern="1200" dirty="0" err="1"/>
            <a:t>rol</a:t>
          </a:r>
          <a:r>
            <a:rPr lang="en-US" sz="2000" kern="1200" dirty="0"/>
            <a:t> central. Pero no son lo </a:t>
          </a:r>
          <a:r>
            <a:rPr lang="en-US" sz="2000" kern="1200" dirty="0" err="1"/>
            <a:t>más</a:t>
          </a:r>
          <a:r>
            <a:rPr lang="en-US" sz="2000" kern="1200" dirty="0"/>
            <a:t> fundamental.</a:t>
          </a:r>
        </a:p>
      </dsp:txBody>
      <dsp:txXfrm>
        <a:off x="0" y="1952"/>
        <a:ext cx="7959560" cy="1331307"/>
      </dsp:txXfrm>
    </dsp:sp>
    <dsp:sp modelId="{3297E0AA-27C0-EF47-9AA5-511FB04387A9}">
      <dsp:nvSpPr>
        <dsp:cNvPr id="0" name=""/>
        <dsp:cNvSpPr/>
      </dsp:nvSpPr>
      <dsp:spPr>
        <a:xfrm>
          <a:off x="0" y="1333260"/>
          <a:ext cx="795956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3F5284E-3415-B542-9AA2-A52C588A1D69}">
      <dsp:nvSpPr>
        <dsp:cNvPr id="0" name=""/>
        <dsp:cNvSpPr/>
      </dsp:nvSpPr>
      <dsp:spPr>
        <a:xfrm>
          <a:off x="0" y="1333260"/>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Este un </a:t>
          </a:r>
          <a:r>
            <a:rPr lang="en-US" sz="2000" kern="1200" dirty="0" err="1"/>
            <a:t>proyecto</a:t>
          </a:r>
          <a:r>
            <a:rPr lang="en-US" sz="2000" kern="1200" dirty="0"/>
            <a:t> de </a:t>
          </a:r>
          <a:r>
            <a:rPr lang="en-US" sz="2000" kern="1200" dirty="0" err="1"/>
            <a:t>aprendizaje</a:t>
          </a:r>
          <a:r>
            <a:rPr lang="en-US" sz="2000" kern="1200" dirty="0"/>
            <a:t> a lo largo de la </a:t>
          </a:r>
          <a:r>
            <a:rPr lang="en-US" sz="2000" kern="1200" dirty="0" err="1"/>
            <a:t>vida</a:t>
          </a:r>
          <a:r>
            <a:rPr lang="en-US" sz="2000" i="1" kern="1200" dirty="0"/>
            <a:t> (lifelong learning) </a:t>
          </a:r>
          <a:r>
            <a:rPr lang="en-US" sz="2000" kern="1200" dirty="0"/>
            <a:t> que </a:t>
          </a:r>
          <a:r>
            <a:rPr lang="en-US" sz="2000" kern="1200" dirty="0" err="1"/>
            <a:t>busca</a:t>
          </a:r>
          <a:r>
            <a:rPr lang="en-US" sz="2000" kern="1200" dirty="0"/>
            <a:t> </a:t>
          </a:r>
          <a:r>
            <a:rPr lang="en-US" sz="2000" kern="1200" dirty="0" err="1"/>
            <a:t>recalcar</a:t>
          </a:r>
          <a:r>
            <a:rPr lang="en-US" sz="2000" kern="1200" dirty="0"/>
            <a:t> que la </a:t>
          </a:r>
          <a:r>
            <a:rPr lang="en-US" sz="2000" kern="1200" dirty="0" err="1"/>
            <a:t>nuevas</a:t>
          </a:r>
          <a:r>
            <a:rPr lang="en-US" sz="2000" kern="1200" dirty="0"/>
            <a:t> </a:t>
          </a:r>
          <a:r>
            <a:rPr lang="en-US" sz="2000" kern="1200" dirty="0" err="1"/>
            <a:t>tecnologías</a:t>
          </a:r>
          <a:r>
            <a:rPr lang="en-US" sz="2000" kern="1200" dirty="0"/>
            <a:t> </a:t>
          </a:r>
          <a:r>
            <a:rPr lang="en-US" sz="2000" kern="1200" dirty="0" err="1"/>
            <a:t>enfocadas</a:t>
          </a:r>
          <a:r>
            <a:rPr lang="en-US" sz="2000" kern="1200" dirty="0"/>
            <a:t> </a:t>
          </a:r>
          <a:r>
            <a:rPr lang="en-US" sz="2000" kern="1200" dirty="0" err="1"/>
            <a:t>en</a:t>
          </a:r>
          <a:r>
            <a:rPr lang="en-US" sz="2000" kern="1200" dirty="0"/>
            <a:t> la IA y el </a:t>
          </a:r>
          <a:r>
            <a:rPr lang="en-US" sz="2000" kern="1200" dirty="0" err="1"/>
            <a:t>tratamiento</a:t>
          </a:r>
          <a:r>
            <a:rPr lang="en-US" sz="2000" kern="1200" dirty="0"/>
            <a:t> de </a:t>
          </a:r>
          <a:r>
            <a:rPr lang="en-US" sz="2000" kern="1200" dirty="0" err="1"/>
            <a:t>datos</a:t>
          </a:r>
          <a:r>
            <a:rPr lang="en-US" sz="2000" kern="1200" dirty="0"/>
            <a:t> </a:t>
          </a:r>
          <a:r>
            <a:rPr lang="en-US" sz="2000" kern="1200" dirty="0" err="1"/>
            <a:t>deben</a:t>
          </a:r>
          <a:r>
            <a:rPr lang="en-US" sz="2000" kern="1200" dirty="0"/>
            <a:t> </a:t>
          </a:r>
          <a:r>
            <a:rPr lang="en-US" sz="2000" kern="1200" dirty="0" err="1"/>
            <a:t>ir</a:t>
          </a:r>
          <a:r>
            <a:rPr lang="en-US" sz="2000" kern="1200" dirty="0"/>
            <a:t> </a:t>
          </a:r>
          <a:r>
            <a:rPr lang="en-US" sz="2000" kern="1200" dirty="0" err="1"/>
            <a:t>acompañadas</a:t>
          </a:r>
          <a:r>
            <a:rPr lang="en-US" sz="2000" kern="1200" dirty="0"/>
            <a:t> de un </a:t>
          </a:r>
          <a:r>
            <a:rPr lang="en-US" sz="2000" kern="1200" dirty="0" err="1"/>
            <a:t>estudio</a:t>
          </a:r>
          <a:r>
            <a:rPr lang="en-US" sz="2000" kern="1200" dirty="0"/>
            <a:t> profundo y </a:t>
          </a:r>
          <a:r>
            <a:rPr lang="en-US" sz="2000" kern="1200" dirty="0" err="1"/>
            <a:t>cuidadoso</a:t>
          </a:r>
          <a:r>
            <a:rPr lang="en-US" sz="2000" kern="1200" dirty="0"/>
            <a:t> de las </a:t>
          </a:r>
          <a:r>
            <a:rPr lang="en-US" sz="2000" kern="1200" dirty="0" err="1"/>
            <a:t>humanidades</a:t>
          </a:r>
          <a:r>
            <a:rPr lang="en-US" sz="2000" kern="1200" dirty="0"/>
            <a:t>. </a:t>
          </a:r>
        </a:p>
      </dsp:txBody>
      <dsp:txXfrm>
        <a:off x="0" y="1333260"/>
        <a:ext cx="7959560" cy="1331307"/>
      </dsp:txXfrm>
    </dsp:sp>
    <dsp:sp modelId="{CE7D4237-6052-3D40-A137-6B509063E77F}">
      <dsp:nvSpPr>
        <dsp:cNvPr id="0" name=""/>
        <dsp:cNvSpPr/>
      </dsp:nvSpPr>
      <dsp:spPr>
        <a:xfrm>
          <a:off x="0" y="2664567"/>
          <a:ext cx="795956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DD1BE45-B352-F849-B85F-CB1CF16EC053}">
      <dsp:nvSpPr>
        <dsp:cNvPr id="0" name=""/>
        <dsp:cNvSpPr/>
      </dsp:nvSpPr>
      <dsp:spPr>
        <a:xfrm>
          <a:off x="0" y="2664567"/>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Especialmente</a:t>
          </a:r>
          <a:r>
            <a:rPr lang="en-US" sz="2000" kern="1200" dirty="0"/>
            <a:t> </a:t>
          </a:r>
          <a:r>
            <a:rPr lang="en-US" sz="2000" kern="1200" dirty="0" err="1"/>
            <a:t>en</a:t>
          </a:r>
          <a:r>
            <a:rPr lang="en-US" sz="2000" kern="1200" dirty="0"/>
            <a:t> </a:t>
          </a:r>
          <a:r>
            <a:rPr lang="en-US" sz="2000" kern="1200" dirty="0" err="1"/>
            <a:t>esta</a:t>
          </a:r>
          <a:r>
            <a:rPr lang="en-US" sz="2000" kern="1200" dirty="0"/>
            <a:t> </a:t>
          </a:r>
          <a:r>
            <a:rPr lang="en-US" sz="2000" kern="1200" dirty="0" err="1"/>
            <a:t>época</a:t>
          </a:r>
          <a:r>
            <a:rPr lang="en-US" sz="2000" kern="1200" dirty="0"/>
            <a:t> </a:t>
          </a:r>
          <a:r>
            <a:rPr lang="en-US" sz="2000" kern="1200" dirty="0" err="1"/>
            <a:t>concentrada</a:t>
          </a:r>
          <a:r>
            <a:rPr lang="en-US" sz="2000" kern="1200" dirty="0"/>
            <a:t> </a:t>
          </a:r>
          <a:r>
            <a:rPr lang="en-US" sz="2000" kern="1200" dirty="0" err="1"/>
            <a:t>en</a:t>
          </a:r>
          <a:r>
            <a:rPr lang="en-US" sz="2000" kern="1200" dirty="0"/>
            <a:t> </a:t>
          </a:r>
          <a:r>
            <a:rPr lang="en-US" sz="2000" kern="1200" dirty="0" err="1"/>
            <a:t>inteligencia</a:t>
          </a:r>
          <a:r>
            <a:rPr lang="en-US" sz="2000" kern="1200" dirty="0"/>
            <a:t> artificial y </a:t>
          </a:r>
          <a:r>
            <a:rPr lang="en-US" sz="2000" kern="1200" dirty="0" err="1"/>
            <a:t>tecnología</a:t>
          </a:r>
          <a:r>
            <a:rPr lang="en-US" sz="2000" kern="1200" dirty="0"/>
            <a:t>, </a:t>
          </a:r>
          <a:r>
            <a:rPr lang="en-US" sz="2000" kern="1200" dirty="0" err="1"/>
            <a:t>debemos</a:t>
          </a:r>
          <a:r>
            <a:rPr lang="en-US" sz="2000" kern="1200" dirty="0"/>
            <a:t> </a:t>
          </a:r>
          <a:r>
            <a:rPr lang="en-US" sz="2000" kern="1200" dirty="0" err="1"/>
            <a:t>recordar</a:t>
          </a:r>
          <a:r>
            <a:rPr lang="en-US" sz="2000" kern="1200" dirty="0"/>
            <a:t> que lo que </a:t>
          </a:r>
          <a:r>
            <a:rPr lang="en-US" sz="2000" kern="1200" dirty="0" err="1"/>
            <a:t>importa</a:t>
          </a:r>
          <a:r>
            <a:rPr lang="en-US" sz="2000" kern="1200" dirty="0"/>
            <a:t> son las personas. </a:t>
          </a:r>
        </a:p>
      </dsp:txBody>
      <dsp:txXfrm>
        <a:off x="0" y="2664567"/>
        <a:ext cx="7959560" cy="1331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42A37-A779-DA4B-8EB6-DEC62D17CADF}" type="datetimeFigureOut">
              <a:rPr lang="en-CO" smtClean="0"/>
              <a:t>27/01/21</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1681C-0715-5F41-95BF-C7EF605801C6}" type="slidenum">
              <a:rPr lang="en-CO" smtClean="0"/>
              <a:t>‹#›</a:t>
            </a:fld>
            <a:endParaRPr lang="en-CO"/>
          </a:p>
        </p:txBody>
      </p:sp>
    </p:spTree>
    <p:extLst>
      <p:ext uri="{BB962C8B-B14F-4D97-AF65-F5344CB8AC3E}">
        <p14:creationId xmlns:p14="http://schemas.microsoft.com/office/powerpoint/2010/main" val="181013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4</a:t>
            </a:fld>
            <a:endParaRPr lang="en-CO"/>
          </a:p>
        </p:txBody>
      </p:sp>
    </p:spTree>
    <p:extLst>
      <p:ext uri="{BB962C8B-B14F-4D97-AF65-F5344CB8AC3E}">
        <p14:creationId xmlns:p14="http://schemas.microsoft.com/office/powerpoint/2010/main" val="11871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6</a:t>
            </a:fld>
            <a:endParaRPr lang="en-CO"/>
          </a:p>
        </p:txBody>
      </p:sp>
    </p:spTree>
    <p:extLst>
      <p:ext uri="{BB962C8B-B14F-4D97-AF65-F5344CB8AC3E}">
        <p14:creationId xmlns:p14="http://schemas.microsoft.com/office/powerpoint/2010/main" val="275541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1/27/21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1/27/21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1/27/21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1/27/21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8D0559-5EA6-6148-868E-DCD869DCD158}"/>
              </a:ext>
            </a:extLst>
          </p:cNvPr>
          <p:cNvSpPr>
            <a:spLocks noGrp="1"/>
          </p:cNvSpPr>
          <p:nvPr>
            <p:ph type="ctrTitle"/>
          </p:nvPr>
        </p:nvSpPr>
        <p:spPr>
          <a:xfrm>
            <a:off x="1330284" y="487443"/>
            <a:ext cx="8513100" cy="5117852"/>
          </a:xfrm>
        </p:spPr>
        <p:txBody>
          <a:bodyPr anchor="ctr">
            <a:normAutofit/>
          </a:bodyPr>
          <a:lstStyle/>
          <a:p>
            <a:pPr algn="l"/>
            <a:r>
              <a:rPr lang="en-CO" sz="8800" dirty="0"/>
              <a:t>Luces en la niebla</a:t>
            </a:r>
          </a:p>
        </p:txBody>
      </p:sp>
      <p:sp>
        <p:nvSpPr>
          <p:cNvPr id="3" name="Subtitle 2">
            <a:extLst>
              <a:ext uri="{FF2B5EF4-FFF2-40B4-BE49-F238E27FC236}">
                <a16:creationId xmlns:a16="http://schemas.microsoft.com/office/drawing/2014/main" id="{C2C8057B-E130-0A44-89EE-98F188D41B61}"/>
              </a:ext>
            </a:extLst>
          </p:cNvPr>
          <p:cNvSpPr>
            <a:spLocks noGrp="1"/>
          </p:cNvSpPr>
          <p:nvPr>
            <p:ph type="subTitle" idx="1"/>
          </p:nvPr>
        </p:nvSpPr>
        <p:spPr>
          <a:xfrm>
            <a:off x="2829661" y="5657222"/>
            <a:ext cx="7400781" cy="923030"/>
          </a:xfrm>
        </p:spPr>
        <p:txBody>
          <a:bodyPr anchor="b">
            <a:normAutofit/>
          </a:bodyPr>
          <a:lstStyle/>
          <a:p>
            <a:r>
              <a:rPr lang="en-CO" sz="2400"/>
              <a:t>Un proyecto al que todavía le falta un subtítulo </a:t>
            </a:r>
          </a:p>
        </p:txBody>
      </p:sp>
      <p:sp>
        <p:nvSpPr>
          <p:cNvPr id="27" name="Rectangle 26">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18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CE2E-61B4-FE4A-9D87-423440DD1A54}"/>
              </a:ext>
            </a:extLst>
          </p:cNvPr>
          <p:cNvSpPr>
            <a:spLocks noGrp="1"/>
          </p:cNvSpPr>
          <p:nvPr>
            <p:ph type="title"/>
          </p:nvPr>
        </p:nvSpPr>
        <p:spPr/>
        <p:txBody>
          <a:bodyPr/>
          <a:lstStyle/>
          <a:p>
            <a:r>
              <a:rPr lang="en-CO" dirty="0"/>
              <a:t>El cuidado de la verdad</a:t>
            </a:r>
          </a:p>
        </p:txBody>
      </p:sp>
      <p:sp>
        <p:nvSpPr>
          <p:cNvPr id="3" name="Content Placeholder 2">
            <a:extLst>
              <a:ext uri="{FF2B5EF4-FFF2-40B4-BE49-F238E27FC236}">
                <a16:creationId xmlns:a16="http://schemas.microsoft.com/office/drawing/2014/main" id="{53BA5263-D7D4-7448-902A-95D0217F2288}"/>
              </a:ext>
            </a:extLst>
          </p:cNvPr>
          <p:cNvSpPr>
            <a:spLocks noGrp="1"/>
          </p:cNvSpPr>
          <p:nvPr>
            <p:ph idx="1"/>
          </p:nvPr>
        </p:nvSpPr>
        <p:spPr/>
        <p:txBody>
          <a:bodyPr/>
          <a:lstStyle/>
          <a:p>
            <a:endParaRPr lang="en-CO"/>
          </a:p>
        </p:txBody>
      </p:sp>
    </p:spTree>
    <p:extLst>
      <p:ext uri="{BB962C8B-B14F-4D97-AF65-F5344CB8AC3E}">
        <p14:creationId xmlns:p14="http://schemas.microsoft.com/office/powerpoint/2010/main" val="163464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67F5611-5230-4249-948C-9599F8622A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828" y="0"/>
            <a:ext cx="12189867" cy="6858000"/>
          </a:xfrm>
          <a:prstGeom prst="rect">
            <a:avLst/>
          </a:prstGeom>
        </p:spPr>
      </p:pic>
      <p:sp>
        <p:nvSpPr>
          <p:cNvPr id="54" name="Rectangle 5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8DF289-3FA7-47B8-A823-7F7292C92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A9B471-D6E2-406D-878F-E931B0D7E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837ACC77-E975-48AF-B0EF-CD3B263B2272}"/>
              </a:ext>
            </a:extLst>
          </p:cNvPr>
          <p:cNvGraphicFramePr>
            <a:graphicFrameLocks noGrp="1"/>
          </p:cNvGraphicFramePr>
          <p:nvPr>
            <p:ph idx="1"/>
            <p:extLst>
              <p:ext uri="{D42A27DB-BD31-4B8C-83A1-F6EECF244321}">
                <p14:modId xmlns:p14="http://schemas.microsoft.com/office/powerpoint/2010/main" val="1988572506"/>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46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CD1C4-1F72-554A-86E4-588FF9FD8299}"/>
              </a:ext>
            </a:extLst>
          </p:cNvPr>
          <p:cNvSpPr>
            <a:spLocks noGrp="1"/>
          </p:cNvSpPr>
          <p:nvPr>
            <p:ph idx="1"/>
          </p:nvPr>
        </p:nvSpPr>
        <p:spPr/>
        <p:txBody>
          <a:bodyPr/>
          <a:lstStyle/>
          <a:p>
            <a:r>
              <a:rPr lang="en-CO" dirty="0"/>
              <a:t>No todos los interesados en estudiar humanidades pueden seguir un programa académico tradicional, de pregrado o postgrado. A muchos, los horarios de su trabajo se lo impide.</a:t>
            </a:r>
          </a:p>
          <a:p>
            <a:r>
              <a:rPr lang="en-CO" dirty="0"/>
              <a:t>Incluso los llamados cursos de extensión son demasiado inflexibles para las personas que tienen el interés pero no tienen el tiempo.</a:t>
            </a:r>
          </a:p>
        </p:txBody>
      </p:sp>
    </p:spTree>
    <p:extLst>
      <p:ext uri="{BB962C8B-B14F-4D97-AF65-F5344CB8AC3E}">
        <p14:creationId xmlns:p14="http://schemas.microsoft.com/office/powerpoint/2010/main" val="20030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EED3DE-4EAE-46A4-BDCB-88EE018F26AC}"/>
              </a:ext>
            </a:extLst>
          </p:cNvPr>
          <p:cNvPicPr>
            <a:picLocks noChangeAspect="1"/>
          </p:cNvPicPr>
          <p:nvPr/>
        </p:nvPicPr>
        <p:blipFill rotWithShape="1">
          <a:blip r:embed="rId3">
            <a:duotone>
              <a:schemeClr val="bg2">
                <a:shade val="45000"/>
                <a:satMod val="135000"/>
              </a:schemeClr>
              <a:prstClr val="white"/>
            </a:duotone>
            <a:alphaModFix amt="25000"/>
          </a:blip>
          <a:srcRect r="-1" b="1572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323167-A68D-634C-AE54-9C9E148F1694}"/>
              </a:ext>
            </a:extLst>
          </p:cNvPr>
          <p:cNvSpPr>
            <a:spLocks noGrp="1"/>
          </p:cNvSpPr>
          <p:nvPr>
            <p:ph idx="1"/>
          </p:nvPr>
        </p:nvSpPr>
        <p:spPr>
          <a:xfrm>
            <a:off x="2610579" y="2052116"/>
            <a:ext cx="7959560" cy="3997828"/>
          </a:xfrm>
        </p:spPr>
        <p:txBody>
          <a:bodyPr>
            <a:normAutofit/>
          </a:bodyPr>
          <a:lstStyle/>
          <a:p>
            <a:pPr>
              <a:lnSpc>
                <a:spcPct val="110000"/>
              </a:lnSpc>
            </a:pPr>
            <a:r>
              <a:rPr lang="en-CO" sz="1700" dirty="0"/>
              <a:t>La universidad de tercera generación busca llegar a la sociedad de una manera más directa. Usualmente, se piensa que esto implica que la universidad busque solucionar los problemas del sector público y privado. P</a:t>
            </a:r>
            <a:r>
              <a:rPr lang="en-US" sz="1700" dirty="0"/>
              <a:t>o</a:t>
            </a:r>
            <a:r>
              <a:rPr lang="en-CO" sz="1700" dirty="0"/>
              <a:t>r ejemplo, quese trata de ayudar a que una empresa privada resuelva problemas concretos, como, por ejemplo, optimizar su cadena de suministro.</a:t>
            </a:r>
          </a:p>
          <a:p>
            <a:pPr>
              <a:lnSpc>
                <a:spcPct val="110000"/>
              </a:lnSpc>
            </a:pPr>
            <a:r>
              <a:rPr lang="en-CO" sz="1700" dirty="0"/>
              <a:t>Pero además, no se debe olvidar que la forma principal de llegar a la sociedad que tiene una universidad es por medio de la docencia. Así, la universidad de tercera generación también debe innovar en la forma en que enseña, en particular por fuera de los esquemas tradicionales de las carreras de pregrado y postgrado y cursos de extensión. </a:t>
            </a:r>
          </a:p>
        </p:txBody>
      </p:sp>
    </p:spTree>
    <p:extLst>
      <p:ext uri="{BB962C8B-B14F-4D97-AF65-F5344CB8AC3E}">
        <p14:creationId xmlns:p14="http://schemas.microsoft.com/office/powerpoint/2010/main" val="49252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B18870-4DB5-4A4F-A09F-DD2EB7580E8E}"/>
              </a:ext>
            </a:extLst>
          </p:cNvPr>
          <p:cNvPicPr>
            <a:picLocks noChangeAspect="1"/>
          </p:cNvPicPr>
          <p:nvPr/>
        </p:nvPicPr>
        <p:blipFill rotWithShape="1">
          <a:blip r:embed="rId5"/>
          <a:srcRect l="19041" r="32577"/>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46BD11-07C7-5A40-B69A-2499344A0F86}"/>
              </a:ext>
            </a:extLst>
          </p:cNvPr>
          <p:cNvSpPr>
            <a:spLocks noGrp="1"/>
          </p:cNvSpPr>
          <p:nvPr>
            <p:ph idx="1"/>
          </p:nvPr>
        </p:nvSpPr>
        <p:spPr>
          <a:xfrm>
            <a:off x="6369474" y="2052116"/>
            <a:ext cx="4203365" cy="3997828"/>
          </a:xfrm>
        </p:spPr>
        <p:txBody>
          <a:bodyPr>
            <a:normAutofit/>
          </a:bodyPr>
          <a:lstStyle/>
          <a:p>
            <a:r>
              <a:rPr lang="en-CO" sz="1800" i="1" dirty="0"/>
              <a:t>Luces en la niebla </a:t>
            </a:r>
            <a:r>
              <a:rPr lang="en-CO" sz="1800" dirty="0"/>
              <a:t>busca llenar un vacío en la educación en humanidades de alta calidad, elaborada y presentada por expertos, para aquellos que no pueden matricularse en un programa de educación tradicional pero que desean aprender de las formas en que por siglos las humanidades han estudiado la condición humana.</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2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B42AFAE-88F9-9F43-BB96-F08F20E6DCC8}"/>
              </a:ext>
            </a:extLst>
          </p:cNvPr>
          <p:cNvSpPr txBox="1"/>
          <p:nvPr/>
        </p:nvSpPr>
        <p:spPr>
          <a:xfrm>
            <a:off x="1244394" y="1056786"/>
            <a:ext cx="8513100" cy="6603470"/>
          </a:xfrm>
          <a:prstGeom prst="rect">
            <a:avLst/>
          </a:prstGeom>
        </p:spPr>
        <p:txBody>
          <a:bodyPr vert="horz" lIns="91440" tIns="45720" rIns="91440" bIns="45720" rtlCol="0" anchor="ctr">
            <a:normAutofit fontScale="55000" lnSpcReduction="20000"/>
          </a:bodyPr>
          <a:lstStyle/>
          <a:p>
            <a:pPr defTabSz="914400">
              <a:lnSpc>
                <a:spcPct val="90000"/>
              </a:lnSpc>
              <a:spcBef>
                <a:spcPct val="0"/>
              </a:spcBef>
              <a:spcAft>
                <a:spcPts val="600"/>
              </a:spcAft>
            </a:pPr>
            <a:r>
              <a:rPr lang="en-US" sz="4800" dirty="0">
                <a:latin typeface="+mj-lt"/>
                <a:ea typeface="+mj-ea"/>
                <a:cs typeface="+mj-cs"/>
              </a:rPr>
              <a:t>Luces </a:t>
            </a:r>
            <a:r>
              <a:rPr lang="en-US" sz="4800" dirty="0" err="1">
                <a:latin typeface="+mj-lt"/>
                <a:ea typeface="+mj-ea"/>
                <a:cs typeface="+mj-cs"/>
              </a:rPr>
              <a:t>en</a:t>
            </a:r>
            <a:r>
              <a:rPr lang="en-US" sz="4800" dirty="0">
                <a:latin typeface="+mj-lt"/>
                <a:ea typeface="+mj-ea"/>
                <a:cs typeface="+mj-cs"/>
              </a:rPr>
              <a:t> la </a:t>
            </a:r>
            <a:r>
              <a:rPr lang="en-US" sz="4800" dirty="0" err="1">
                <a:latin typeface="+mj-lt"/>
                <a:ea typeface="+mj-ea"/>
                <a:cs typeface="+mj-cs"/>
              </a:rPr>
              <a:t>niebla</a:t>
            </a:r>
            <a:r>
              <a:rPr lang="en-US" sz="4800" dirty="0">
                <a:latin typeface="+mj-lt"/>
                <a:ea typeface="+mj-ea"/>
                <a:cs typeface="+mj-cs"/>
              </a:rPr>
              <a:t>: </a:t>
            </a:r>
            <a:r>
              <a:rPr lang="en-US" sz="4800" dirty="0" err="1">
                <a:latin typeface="+mj-lt"/>
                <a:ea typeface="+mj-ea"/>
                <a:cs typeface="+mj-cs"/>
              </a:rPr>
              <a:t>Metáforas</a:t>
            </a: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r>
              <a:rPr lang="en-US" sz="4800" dirty="0" err="1">
                <a:latin typeface="+mj-lt"/>
                <a:ea typeface="+mj-ea"/>
                <a:cs typeface="+mj-cs"/>
              </a:rPr>
              <a:t>Siete</a:t>
            </a:r>
            <a:r>
              <a:rPr lang="en-US" sz="4800" dirty="0">
                <a:latin typeface="+mj-lt"/>
                <a:ea typeface="+mj-ea"/>
                <a:cs typeface="+mj-cs"/>
              </a:rPr>
              <a:t> </a:t>
            </a:r>
            <a:r>
              <a:rPr lang="en-US" sz="4800" dirty="0" err="1">
                <a:latin typeface="+mj-lt"/>
                <a:ea typeface="+mj-ea"/>
                <a:cs typeface="+mj-cs"/>
              </a:rPr>
              <a:t>capítulos</a:t>
            </a:r>
            <a:r>
              <a:rPr lang="en-US" sz="4800" dirty="0">
                <a:latin typeface="+mj-lt"/>
                <a:ea typeface="+mj-ea"/>
                <a:cs typeface="+mj-cs"/>
              </a:rPr>
              <a:t> de 20/30 </a:t>
            </a:r>
            <a:r>
              <a:rPr lang="en-US" sz="4800" dirty="0" err="1">
                <a:latin typeface="+mj-lt"/>
                <a:ea typeface="+mj-ea"/>
                <a:cs typeface="+mj-cs"/>
              </a:rPr>
              <a:t>minutos</a:t>
            </a: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a:latin typeface="+mj-lt"/>
                <a:ea typeface="+mj-ea"/>
                <a:cs typeface="+mj-cs"/>
              </a:rPr>
              <a:t>La </a:t>
            </a:r>
            <a:r>
              <a:rPr lang="en-US" sz="4800" dirty="0" err="1">
                <a:latin typeface="+mj-lt"/>
                <a:ea typeface="+mj-ea"/>
                <a:cs typeface="+mj-cs"/>
              </a:rPr>
              <a:t>belleza</a:t>
            </a:r>
            <a:r>
              <a:rPr lang="en-US" sz="4800" dirty="0">
                <a:latin typeface="+mj-lt"/>
                <a:ea typeface="+mj-ea"/>
                <a:cs typeface="+mj-cs"/>
              </a:rPr>
              <a:t> de las </a:t>
            </a:r>
            <a:r>
              <a:rPr lang="en-US" sz="4800" dirty="0" err="1">
                <a:latin typeface="+mj-lt"/>
                <a:ea typeface="+mj-ea"/>
                <a:cs typeface="+mj-cs"/>
              </a:rPr>
              <a:t>humanidades</a:t>
            </a:r>
            <a:r>
              <a:rPr lang="en-US" sz="4800" dirty="0">
                <a:latin typeface="+mj-lt"/>
                <a:ea typeface="+mj-ea"/>
                <a:cs typeface="+mj-cs"/>
              </a:rPr>
              <a:t>. </a:t>
            </a:r>
            <a:r>
              <a:rPr lang="en-US" sz="4800" dirty="0" err="1">
                <a:latin typeface="+mj-lt"/>
                <a:ea typeface="+mj-ea"/>
                <a:cs typeface="+mj-cs"/>
              </a:rPr>
              <a:t>Introducción</a:t>
            </a:r>
            <a:r>
              <a:rPr lang="en-US" sz="4800" dirty="0">
                <a:latin typeface="+mj-lt"/>
                <a:ea typeface="+mj-ea"/>
                <a:cs typeface="+mj-cs"/>
              </a:rPr>
              <a:t> general al </a:t>
            </a:r>
            <a:r>
              <a:rPr lang="en-US" sz="4800" dirty="0" err="1">
                <a:latin typeface="+mj-lt"/>
                <a:ea typeface="+mj-ea"/>
                <a:cs typeface="+mj-cs"/>
              </a:rPr>
              <a:t>programa</a:t>
            </a:r>
            <a:r>
              <a:rPr lang="en-US" sz="4800" dirty="0">
                <a:latin typeface="+mj-lt"/>
                <a:ea typeface="+mj-ea"/>
                <a:cs typeface="+mj-cs"/>
              </a:rPr>
              <a:t>. </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estudio</a:t>
            </a:r>
            <a:r>
              <a:rPr lang="en-US" sz="4800" dirty="0">
                <a:latin typeface="+mj-lt"/>
                <a:ea typeface="+mj-ea"/>
                <a:cs typeface="+mj-cs"/>
              </a:rPr>
              <a:t> de la palabra,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antiguo</a:t>
            </a:r>
            <a:r>
              <a:rPr lang="en-US" sz="4800" dirty="0">
                <a:latin typeface="+mj-lt"/>
                <a:ea typeface="+mj-ea"/>
                <a:cs typeface="+mj-cs"/>
              </a:rPr>
              <a:t> y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moderno</a:t>
            </a:r>
            <a:r>
              <a:rPr lang="en-US" sz="4800" dirty="0">
                <a:latin typeface="+mj-lt"/>
                <a:ea typeface="+mj-ea"/>
                <a:cs typeface="+mj-cs"/>
              </a:rPr>
              <a:t>. </a:t>
            </a:r>
            <a:r>
              <a:rPr lang="en-US" sz="4800" dirty="0" err="1"/>
              <a:t>Tratamiento</a:t>
            </a:r>
            <a:r>
              <a:rPr lang="en-US" sz="4800" dirty="0"/>
              <a:t> de la </a:t>
            </a:r>
            <a:r>
              <a:rPr lang="en-US" sz="4800" dirty="0" err="1"/>
              <a:t>metáfora</a:t>
            </a:r>
            <a:r>
              <a:rPr lang="en-US" sz="4800" dirty="0"/>
              <a:t> </a:t>
            </a:r>
            <a:r>
              <a:rPr lang="en-US" sz="4800" dirty="0" err="1"/>
              <a:t>desde</a:t>
            </a:r>
            <a:r>
              <a:rPr lang="en-US" sz="4800" dirty="0"/>
              <a:t> la </a:t>
            </a:r>
            <a:r>
              <a:rPr lang="en-US" sz="4800" dirty="0" err="1"/>
              <a:t>filología</a:t>
            </a:r>
            <a:r>
              <a:rPr lang="en-US" sz="4800" dirty="0"/>
              <a:t> </a:t>
            </a:r>
            <a:r>
              <a:rPr lang="en-US" sz="4800" dirty="0" err="1"/>
              <a:t>clásica</a:t>
            </a:r>
            <a:r>
              <a:rPr lang="en-US" sz="4800" dirty="0"/>
              <a:t>. </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filología</a:t>
            </a:r>
            <a:r>
              <a:rPr lang="en-US" sz="4800" dirty="0">
                <a:latin typeface="+mj-lt"/>
                <a:ea typeface="+mj-ea"/>
                <a:cs typeface="+mj-cs"/>
              </a:rPr>
              <a:t> </a:t>
            </a:r>
            <a:r>
              <a:rPr lang="en-US" sz="4800" dirty="0" err="1">
                <a:latin typeface="+mj-lt"/>
                <a:ea typeface="+mj-ea"/>
                <a:cs typeface="+mj-cs"/>
              </a:rPr>
              <a:t>hispana</a:t>
            </a:r>
            <a:r>
              <a:rPr lang="en-US" sz="4800" dirty="0">
                <a:latin typeface="+mj-lt"/>
                <a:ea typeface="+mj-ea"/>
                <a:cs typeface="+mj-cs"/>
              </a:rPr>
              <a:t>: un </a:t>
            </a:r>
            <a:r>
              <a:rPr lang="en-US" sz="4800" dirty="0" err="1">
                <a:latin typeface="+mj-lt"/>
                <a:ea typeface="+mj-ea"/>
                <a:cs typeface="+mj-cs"/>
              </a:rPr>
              <a:t>ejemplo</a:t>
            </a:r>
            <a:r>
              <a:rPr lang="en-US" sz="4800" dirty="0">
                <a:latin typeface="+mj-lt"/>
                <a:ea typeface="+mj-ea"/>
                <a:cs typeface="+mj-cs"/>
              </a:rPr>
              <a:t>: </a:t>
            </a:r>
            <a:r>
              <a:rPr lang="en-US" sz="4800" dirty="0" err="1">
                <a:latin typeface="+mj-lt"/>
                <a:ea typeface="+mj-ea"/>
                <a:cs typeface="+mj-cs"/>
              </a:rPr>
              <a:t>Ascenso</a:t>
            </a:r>
            <a:r>
              <a:rPr lang="en-US" sz="4800" dirty="0">
                <a:latin typeface="+mj-lt"/>
                <a:ea typeface="+mj-ea"/>
                <a:cs typeface="+mj-cs"/>
              </a:rPr>
              <a:t> y </a:t>
            </a:r>
            <a:r>
              <a:rPr lang="en-US" sz="4800" dirty="0" err="1">
                <a:latin typeface="+mj-lt"/>
                <a:ea typeface="+mj-ea"/>
                <a:cs typeface="+mj-cs"/>
              </a:rPr>
              <a:t>descenso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cotidiano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literatura</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filosofía</a:t>
            </a:r>
            <a:r>
              <a:rPr lang="en-US" sz="4800" dirty="0">
                <a:latin typeface="+mj-lt"/>
                <a:ea typeface="+mj-ea"/>
                <a:cs typeface="+mj-cs"/>
              </a:rPr>
              <a:t>: Valor </a:t>
            </a:r>
            <a:r>
              <a:rPr lang="en-US" sz="4800" dirty="0" err="1">
                <a:latin typeface="+mj-lt"/>
                <a:ea typeface="+mj-ea"/>
                <a:cs typeface="+mj-cs"/>
              </a:rPr>
              <a:t>cognitivo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Ventajas</a:t>
            </a:r>
            <a:r>
              <a:rPr lang="en-US" sz="4800" dirty="0">
                <a:latin typeface="+mj-lt"/>
                <a:ea typeface="+mj-ea"/>
                <a:cs typeface="+mj-cs"/>
              </a:rPr>
              <a:t> de la </a:t>
            </a:r>
            <a:r>
              <a:rPr lang="en-US" sz="4800" dirty="0" err="1">
                <a:latin typeface="+mj-lt"/>
                <a:ea typeface="+mj-ea"/>
                <a:cs typeface="+mj-cs"/>
              </a:rPr>
              <a:t>multiplicidad</a:t>
            </a:r>
            <a:r>
              <a:rPr lang="en-US" sz="4800" dirty="0">
                <a:latin typeface="+mj-lt"/>
                <a:ea typeface="+mj-ea"/>
                <a:cs typeface="+mj-cs"/>
              </a:rPr>
              <a:t> de </a:t>
            </a:r>
            <a:r>
              <a:rPr lang="en-US" sz="4800" dirty="0" err="1">
                <a:latin typeface="+mj-lt"/>
                <a:ea typeface="+mj-ea"/>
                <a:cs typeface="+mj-cs"/>
              </a:rPr>
              <a:t>sentidos</a:t>
            </a:r>
            <a:r>
              <a:rPr lang="en-US" sz="4800" dirty="0">
                <a:latin typeface="+mj-lt"/>
                <a:ea typeface="+mj-ea"/>
                <a:cs typeface="+mj-cs"/>
              </a:rPr>
              <a:t> y </a:t>
            </a:r>
            <a:r>
              <a:rPr lang="en-US" sz="4800" dirty="0" err="1">
                <a:latin typeface="+mj-lt"/>
                <a:ea typeface="+mj-ea"/>
                <a:cs typeface="+mj-cs"/>
              </a:rPr>
              <a:t>su</a:t>
            </a:r>
            <a:r>
              <a:rPr lang="en-US" sz="4800" dirty="0">
                <a:latin typeface="+mj-lt"/>
                <a:ea typeface="+mj-ea"/>
                <a:cs typeface="+mj-cs"/>
              </a:rPr>
              <a:t> </a:t>
            </a:r>
            <a:r>
              <a:rPr lang="en-US" sz="4800" dirty="0" err="1">
                <a:latin typeface="+mj-lt"/>
                <a:ea typeface="+mj-ea"/>
                <a:cs typeface="+mj-cs"/>
              </a:rPr>
              <a:t>apertura</a:t>
            </a:r>
            <a:r>
              <a:rPr lang="en-US" sz="4800" dirty="0">
                <a:latin typeface="+mj-lt"/>
                <a:ea typeface="+mj-ea"/>
                <a:cs typeface="+mj-cs"/>
              </a:rPr>
              <a:t>.</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metafora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teología</a:t>
            </a:r>
            <a:r>
              <a:rPr lang="en-US" sz="4800" dirty="0">
                <a:latin typeface="+mj-lt"/>
                <a:ea typeface="+mj-ea"/>
                <a:cs typeface="+mj-cs"/>
              </a:rPr>
              <a:t>:</a:t>
            </a:r>
          </a:p>
          <a:p>
            <a:pPr marL="914400" indent="-914400" defTabSz="914400">
              <a:lnSpc>
                <a:spcPct val="90000"/>
              </a:lnSpc>
              <a:spcBef>
                <a:spcPct val="0"/>
              </a:spcBef>
              <a:spcAft>
                <a:spcPts val="600"/>
              </a:spcAft>
              <a:buFont typeface="+mj-lt"/>
              <a:buAutoNum type="arabicPeriod"/>
            </a:pPr>
            <a:r>
              <a:rPr lang="en-US" sz="4800" dirty="0"/>
              <a:t>Casos de </a:t>
            </a:r>
            <a:r>
              <a:rPr lang="en-US" sz="4800" dirty="0" err="1"/>
              <a:t>metáforas</a:t>
            </a:r>
            <a:r>
              <a:rPr lang="en-US" sz="4800" dirty="0"/>
              <a:t> </a:t>
            </a:r>
            <a:r>
              <a:rPr lang="en-US" sz="4800" dirty="0" err="1"/>
              <a:t>vivas</a:t>
            </a:r>
            <a:r>
              <a:rPr lang="en-US" sz="4800" dirty="0"/>
              <a:t> y </a:t>
            </a:r>
            <a:r>
              <a:rPr lang="en-US" sz="4800" dirty="0" err="1"/>
              <a:t>metáforas</a:t>
            </a:r>
            <a:r>
              <a:rPr lang="en-US" sz="4800" dirty="0"/>
              <a:t> </a:t>
            </a:r>
            <a:r>
              <a:rPr lang="en-US" sz="4800" dirty="0" err="1"/>
              <a:t>muertas</a:t>
            </a:r>
            <a:r>
              <a:rPr lang="en-US" sz="4800" dirty="0"/>
              <a:t> </a:t>
            </a:r>
            <a:r>
              <a:rPr lang="en-US" sz="4800" dirty="0" err="1"/>
              <a:t>en</a:t>
            </a:r>
            <a:r>
              <a:rPr lang="en-US" sz="4800" dirty="0"/>
              <a:t> la </a:t>
            </a:r>
            <a:r>
              <a:rPr lang="en-US" sz="4800" dirty="0" err="1"/>
              <a:t>vida</a:t>
            </a:r>
            <a:r>
              <a:rPr lang="en-US" sz="4800" dirty="0"/>
              <a:t> </a:t>
            </a:r>
            <a:r>
              <a:rPr lang="en-US" sz="4800" dirty="0" err="1"/>
              <a:t>cotidiana</a:t>
            </a:r>
            <a:endParaRPr lang="en-US" sz="4800" dirty="0"/>
          </a:p>
          <a:p>
            <a:pPr marL="914400" indent="-914400" defTabSz="914400">
              <a:lnSpc>
                <a:spcPct val="90000"/>
              </a:lnSpc>
              <a:spcBef>
                <a:spcPct val="0"/>
              </a:spcBef>
              <a:spcAft>
                <a:spcPts val="600"/>
              </a:spcAft>
              <a:buFont typeface="+mj-lt"/>
              <a:buAutoNum type="arabicPeriod"/>
            </a:pPr>
            <a:endParaRPr lang="en-US" sz="4800" dirty="0"/>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p:txBody>
      </p:sp>
      <p:sp>
        <p:nvSpPr>
          <p:cNvPr id="33" name="Rectangle 32">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904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F6A-7235-C541-8E89-D7E6C9F243BC}"/>
              </a:ext>
            </a:extLst>
          </p:cNvPr>
          <p:cNvSpPr>
            <a:spLocks noGrp="1"/>
          </p:cNvSpPr>
          <p:nvPr>
            <p:ph type="title"/>
          </p:nvPr>
        </p:nvSpPr>
        <p:spPr/>
        <p:txBody>
          <a:bodyPr/>
          <a:lstStyle/>
          <a:p>
            <a:r>
              <a:rPr lang="en-CO" dirty="0"/>
              <a:t>Luces en la niebla: Resolución de conflictos y paz</a:t>
            </a:r>
          </a:p>
        </p:txBody>
      </p:sp>
      <p:sp>
        <p:nvSpPr>
          <p:cNvPr id="3" name="Content Placeholder 2">
            <a:extLst>
              <a:ext uri="{FF2B5EF4-FFF2-40B4-BE49-F238E27FC236}">
                <a16:creationId xmlns:a16="http://schemas.microsoft.com/office/drawing/2014/main" id="{86F4F51F-D5F6-BD4E-876A-1F37D038DF5F}"/>
              </a:ext>
            </a:extLst>
          </p:cNvPr>
          <p:cNvSpPr>
            <a:spLocks noGrp="1"/>
          </p:cNvSpPr>
          <p:nvPr>
            <p:ph idx="1"/>
          </p:nvPr>
        </p:nvSpPr>
        <p:spPr/>
        <p:txBody>
          <a:bodyPr/>
          <a:lstStyle/>
          <a:p>
            <a:r>
              <a:rPr lang="en-CO" dirty="0"/>
              <a:t>Lecciones desde la filología clásica sobre la resolución de conflictos.</a:t>
            </a:r>
          </a:p>
          <a:p>
            <a:r>
              <a:rPr lang="en-CO" dirty="0"/>
              <a:t>Una guía sobre cómo realizar talleres didácticos en donde se enseñe el material sobre la resolución de conflictos y paz  a la vez que se enseña cómo utilizar el material para coordinar un taller.</a:t>
            </a:r>
          </a:p>
          <a:p>
            <a:r>
              <a:rPr lang="en-CO" dirty="0"/>
              <a:t>Se busca explicar el rol y la importancia de la filología para el presente.</a:t>
            </a:r>
          </a:p>
        </p:txBody>
      </p:sp>
    </p:spTree>
    <p:extLst>
      <p:ext uri="{BB962C8B-B14F-4D97-AF65-F5344CB8AC3E}">
        <p14:creationId xmlns:p14="http://schemas.microsoft.com/office/powerpoint/2010/main" val="59234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A3B6-5EA6-BC4D-BF2F-7AAFC1E09771}"/>
              </a:ext>
            </a:extLst>
          </p:cNvPr>
          <p:cNvSpPr>
            <a:spLocks noGrp="1"/>
          </p:cNvSpPr>
          <p:nvPr>
            <p:ph type="title"/>
          </p:nvPr>
        </p:nvSpPr>
        <p:spPr/>
        <p:txBody>
          <a:bodyPr>
            <a:normAutofit fontScale="90000"/>
          </a:bodyPr>
          <a:lstStyle/>
          <a:p>
            <a:r>
              <a:rPr lang="en-CO" dirty="0"/>
              <a:t>Luces en la niebla: </a:t>
            </a:r>
            <a:r>
              <a:rPr lang="en-US" dirty="0" err="1"/>
              <a:t>arriba</a:t>
            </a:r>
            <a:r>
              <a:rPr lang="en-US" dirty="0"/>
              <a:t>, </a:t>
            </a:r>
            <a:r>
              <a:rPr lang="en-US" dirty="0" err="1"/>
              <a:t>abajo</a:t>
            </a:r>
            <a:r>
              <a:rPr lang="en-US" dirty="0"/>
              <a:t> y </a:t>
            </a:r>
            <a:r>
              <a:rPr lang="en-US" dirty="0" err="1"/>
              <a:t>centro</a:t>
            </a:r>
            <a:r>
              <a:rPr lang="en-US" dirty="0"/>
              <a:t> </a:t>
            </a:r>
            <a:r>
              <a:rPr lang="en-US" dirty="0" err="1"/>
              <a:t>como</a:t>
            </a:r>
            <a:r>
              <a:rPr lang="en-US" dirty="0"/>
              <a:t> capital </a:t>
            </a:r>
            <a:r>
              <a:rPr lang="en-US" dirty="0" err="1"/>
              <a:t>simbólico</a:t>
            </a:r>
            <a:br>
              <a:rPr lang="en-US" dirty="0"/>
            </a:br>
            <a:r>
              <a:rPr lang="en-CO" dirty="0"/>
              <a:t> </a:t>
            </a:r>
          </a:p>
        </p:txBody>
      </p:sp>
      <p:sp>
        <p:nvSpPr>
          <p:cNvPr id="3" name="Content Placeholder 2">
            <a:extLst>
              <a:ext uri="{FF2B5EF4-FFF2-40B4-BE49-F238E27FC236}">
                <a16:creationId xmlns:a16="http://schemas.microsoft.com/office/drawing/2014/main" id="{692B2CBB-BEDD-BD4F-A510-AE631C5D2FA4}"/>
              </a:ext>
            </a:extLst>
          </p:cNvPr>
          <p:cNvSpPr>
            <a:spLocks noGrp="1"/>
          </p:cNvSpPr>
          <p:nvPr>
            <p:ph idx="1"/>
          </p:nvPr>
        </p:nvSpPr>
        <p:spPr/>
        <p:txBody>
          <a:bodyPr/>
          <a:lstStyle/>
          <a:p>
            <a:pPr marL="0" indent="0">
              <a:buNone/>
            </a:pPr>
            <a:r>
              <a:rPr lang="en-CO" dirty="0"/>
              <a:t>Alegorías, símbolos y metáforas que hablan de arriba, abajo y centro y su significado.</a:t>
            </a:r>
          </a:p>
          <a:p>
            <a:pPr marL="0" indent="0">
              <a:buNone/>
            </a:pPr>
            <a:endParaRPr lang="en-CO" dirty="0"/>
          </a:p>
          <a:p>
            <a:pPr marL="0" indent="0">
              <a:buNone/>
            </a:pPr>
            <a:r>
              <a:rPr lang="en-CO" dirty="0"/>
              <a:t>Se busca explicar su rol y significado actual</a:t>
            </a:r>
          </a:p>
        </p:txBody>
      </p:sp>
    </p:spTree>
    <p:extLst>
      <p:ext uri="{BB962C8B-B14F-4D97-AF65-F5344CB8AC3E}">
        <p14:creationId xmlns:p14="http://schemas.microsoft.com/office/powerpoint/2010/main" val="56525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69E-D84D-8B41-9F63-27C6F3CB2750}"/>
              </a:ext>
            </a:extLst>
          </p:cNvPr>
          <p:cNvSpPr>
            <a:spLocks noGrp="1"/>
          </p:cNvSpPr>
          <p:nvPr>
            <p:ph type="title"/>
          </p:nvPr>
        </p:nvSpPr>
        <p:spPr/>
        <p:txBody>
          <a:bodyPr/>
          <a:lstStyle/>
          <a:p>
            <a:r>
              <a:rPr lang="en-CO" dirty="0"/>
              <a:t>Luces en la niebla: Mentes corporales</a:t>
            </a:r>
          </a:p>
        </p:txBody>
      </p:sp>
      <p:sp>
        <p:nvSpPr>
          <p:cNvPr id="3" name="Content Placeholder 2">
            <a:extLst>
              <a:ext uri="{FF2B5EF4-FFF2-40B4-BE49-F238E27FC236}">
                <a16:creationId xmlns:a16="http://schemas.microsoft.com/office/drawing/2014/main" id="{FA2F85D1-FF08-AE4F-A81D-E9E111EE4E76}"/>
              </a:ext>
            </a:extLst>
          </p:cNvPr>
          <p:cNvSpPr>
            <a:spLocks noGrp="1"/>
          </p:cNvSpPr>
          <p:nvPr>
            <p:ph idx="1"/>
          </p:nvPr>
        </p:nvSpPr>
        <p:spPr/>
        <p:txBody>
          <a:bodyPr/>
          <a:lstStyle/>
          <a:p>
            <a:r>
              <a:rPr lang="en-CO" dirty="0"/>
              <a:t>Usualmente se distingue a la mente y el espíritu del cuerpo, de lo material. </a:t>
            </a:r>
          </a:p>
          <a:p>
            <a:r>
              <a:rPr lang="en-US" dirty="0"/>
              <a:t>Se </a:t>
            </a:r>
            <a:r>
              <a:rPr lang="en-US" dirty="0" err="1"/>
              <a:t>busca</a:t>
            </a:r>
            <a:r>
              <a:rPr lang="en-US" dirty="0"/>
              <a:t> </a:t>
            </a:r>
            <a:r>
              <a:rPr lang="en-US" dirty="0" err="1"/>
              <a:t>esclarecer</a:t>
            </a:r>
            <a:r>
              <a:rPr lang="en-US" dirty="0"/>
              <a:t> </a:t>
            </a:r>
            <a:r>
              <a:rPr lang="en-US" dirty="0" err="1"/>
              <a:t>nociones</a:t>
            </a:r>
            <a:r>
              <a:rPr lang="en-US" dirty="0"/>
              <a:t> </a:t>
            </a:r>
            <a:r>
              <a:rPr lang="en-US" dirty="0" err="1"/>
              <a:t>centrales</a:t>
            </a:r>
            <a:r>
              <a:rPr lang="en-US" dirty="0"/>
              <a:t> </a:t>
            </a:r>
            <a:r>
              <a:rPr lang="en-US" dirty="0" err="1"/>
              <a:t>en</a:t>
            </a:r>
            <a:r>
              <a:rPr lang="en-US" dirty="0"/>
              <a:t> la </a:t>
            </a:r>
            <a:r>
              <a:rPr lang="en-US" dirty="0" err="1"/>
              <a:t>comprensión</a:t>
            </a:r>
            <a:r>
              <a:rPr lang="en-US" dirty="0"/>
              <a:t> de la persona </a:t>
            </a:r>
            <a:r>
              <a:rPr lang="en-US" dirty="0" err="1"/>
              <a:t>humana</a:t>
            </a:r>
            <a:r>
              <a:rPr lang="en-US" dirty="0"/>
              <a:t> a la luz de un </a:t>
            </a:r>
            <a:r>
              <a:rPr lang="en-US" dirty="0" err="1"/>
              <a:t>diálogo</a:t>
            </a:r>
            <a:r>
              <a:rPr lang="en-US" dirty="0"/>
              <a:t> entre </a:t>
            </a:r>
            <a:r>
              <a:rPr lang="en-US" dirty="0" err="1"/>
              <a:t>ciencia</a:t>
            </a:r>
            <a:r>
              <a:rPr lang="en-US" dirty="0"/>
              <a:t> y </a:t>
            </a:r>
            <a:r>
              <a:rPr lang="en-US" dirty="0" err="1"/>
              <a:t>filosofía</a:t>
            </a:r>
            <a:r>
              <a:rPr lang="en-US" dirty="0"/>
              <a:t>.</a:t>
            </a:r>
            <a:endParaRPr lang="en-CO" dirty="0"/>
          </a:p>
        </p:txBody>
      </p:sp>
    </p:spTree>
    <p:extLst>
      <p:ext uri="{BB962C8B-B14F-4D97-AF65-F5344CB8AC3E}">
        <p14:creationId xmlns:p14="http://schemas.microsoft.com/office/powerpoint/2010/main" val="1175188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615</Words>
  <Application>Microsoft Macintosh PowerPoint</Application>
  <PresentationFormat>Widescreen</PresentationFormat>
  <Paragraphs>40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Luces en la niebla</vt:lpstr>
      <vt:lpstr>PowerPoint Presentation</vt:lpstr>
      <vt:lpstr>PowerPoint Presentation</vt:lpstr>
      <vt:lpstr>PowerPoint Presentation</vt:lpstr>
      <vt:lpstr>PowerPoint Presentation</vt:lpstr>
      <vt:lpstr>PowerPoint Presentation</vt:lpstr>
      <vt:lpstr>Luces en la niebla: Resolución de conflictos y paz</vt:lpstr>
      <vt:lpstr>Luces en la niebla: arriba, abajo y centro como capital simbólico  </vt:lpstr>
      <vt:lpstr>Luces en la niebla: Mentes corporales</vt:lpstr>
      <vt:lpstr>El cuidado de la verdad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Luces en la niebla</dc:title>
  <dc:creator>Juan Camilo Espejo Serna</dc:creator>
  <cp:lastModifiedBy>Juan Camilo Espejo Serna</cp:lastModifiedBy>
  <cp:revision>9</cp:revision>
  <dcterms:created xsi:type="dcterms:W3CDTF">2020-11-30T15:28:49Z</dcterms:created>
  <dcterms:modified xsi:type="dcterms:W3CDTF">2021-01-27T13:59:04Z</dcterms:modified>
</cp:coreProperties>
</file>