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3" r:id="rId3"/>
    <p:sldId id="266" r:id="rId4"/>
    <p:sldId id="264" r:id="rId5"/>
    <p:sldId id="257" r:id="rId6"/>
    <p:sldId id="258" r:id="rId7"/>
    <p:sldId id="268" r:id="rId8"/>
    <p:sldId id="269" r:id="rId9"/>
    <p:sldId id="270" r:id="rId10"/>
    <p:sldId id="271" r:id="rId11"/>
    <p:sldId id="272" r:id="rId12"/>
    <p:sldId id="273" r:id="rId13"/>
    <p:sldId id="275" r:id="rId14"/>
    <p:sldId id="274" r:id="rId15"/>
    <p:sldId id="265" r:id="rId16"/>
    <p:sldId id="27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9"/>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A7D3A-AECC-534F-953B-33ADE475755A}" type="datetimeFigureOut">
              <a:rPr lang="en-US" smtClean="0"/>
              <a:t>4/29/21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7B5F2-F194-0140-9F86-5D04E8A3E9D2}" type="slidenum">
              <a:rPr lang="en-US" smtClean="0"/>
              <a:t>‹#›</a:t>
            </a:fld>
            <a:endParaRPr lang="en-US"/>
          </a:p>
        </p:txBody>
      </p:sp>
    </p:spTree>
    <p:extLst>
      <p:ext uri="{BB962C8B-B14F-4D97-AF65-F5344CB8AC3E}">
        <p14:creationId xmlns:p14="http://schemas.microsoft.com/office/powerpoint/2010/main" val="46627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Clearance- when someone is charged with a crime</a:t>
            </a:r>
          </a:p>
          <a:p>
            <a:endParaRPr lang="en-US" dirty="0"/>
          </a:p>
        </p:txBody>
      </p:sp>
      <p:sp>
        <p:nvSpPr>
          <p:cNvPr id="4" name="Slide Number Placeholder 3"/>
          <p:cNvSpPr>
            <a:spLocks noGrp="1"/>
          </p:cNvSpPr>
          <p:nvPr>
            <p:ph type="sldNum" sz="quarter" idx="5"/>
          </p:nvPr>
        </p:nvSpPr>
        <p:spPr/>
        <p:txBody>
          <a:bodyPr/>
          <a:lstStyle/>
          <a:p>
            <a:fld id="{D667B5F2-F194-0140-9F86-5D04E8A3E9D2}" type="slidenum">
              <a:rPr lang="en-US" smtClean="0"/>
              <a:t>2</a:t>
            </a:fld>
            <a:endParaRPr lang="en-US"/>
          </a:p>
        </p:txBody>
      </p:sp>
    </p:spTree>
    <p:extLst>
      <p:ext uri="{BB962C8B-B14F-4D97-AF65-F5344CB8AC3E}">
        <p14:creationId xmlns:p14="http://schemas.microsoft.com/office/powerpoint/2010/main" val="3833212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Clearance- when someone is charged with a crime</a:t>
            </a:r>
          </a:p>
          <a:p>
            <a:endParaRPr lang="en-US" dirty="0"/>
          </a:p>
        </p:txBody>
      </p:sp>
      <p:sp>
        <p:nvSpPr>
          <p:cNvPr id="4" name="Slide Number Placeholder 3"/>
          <p:cNvSpPr>
            <a:spLocks noGrp="1"/>
          </p:cNvSpPr>
          <p:nvPr>
            <p:ph type="sldNum" sz="quarter" idx="5"/>
          </p:nvPr>
        </p:nvSpPr>
        <p:spPr/>
        <p:txBody>
          <a:bodyPr/>
          <a:lstStyle/>
          <a:p>
            <a:fld id="{D667B5F2-F194-0140-9F86-5D04E8A3E9D2}" type="slidenum">
              <a:rPr lang="en-US" smtClean="0"/>
              <a:t>3</a:t>
            </a:fld>
            <a:endParaRPr lang="en-US"/>
          </a:p>
        </p:txBody>
      </p:sp>
    </p:spTree>
    <p:extLst>
      <p:ext uri="{BB962C8B-B14F-4D97-AF65-F5344CB8AC3E}">
        <p14:creationId xmlns:p14="http://schemas.microsoft.com/office/powerpoint/2010/main" val="3297970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553 total offenses resulted in 268 cases cleared</a:t>
            </a:r>
          </a:p>
        </p:txBody>
      </p:sp>
      <p:sp>
        <p:nvSpPr>
          <p:cNvPr id="4" name="Slide Number Placeholder 3"/>
          <p:cNvSpPr>
            <a:spLocks noGrp="1"/>
          </p:cNvSpPr>
          <p:nvPr>
            <p:ph type="sldNum" sz="quarter" idx="5"/>
          </p:nvPr>
        </p:nvSpPr>
        <p:spPr/>
        <p:txBody>
          <a:bodyPr/>
          <a:lstStyle/>
          <a:p>
            <a:fld id="{D667B5F2-F194-0140-9F86-5D04E8A3E9D2}" type="slidenum">
              <a:rPr lang="en-US" smtClean="0"/>
              <a:t>6</a:t>
            </a:fld>
            <a:endParaRPr lang="en-US"/>
          </a:p>
        </p:txBody>
      </p:sp>
    </p:spTree>
    <p:extLst>
      <p:ext uri="{BB962C8B-B14F-4D97-AF65-F5344CB8AC3E}">
        <p14:creationId xmlns:p14="http://schemas.microsoft.com/office/powerpoint/2010/main" val="371693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67B5F2-F194-0140-9F86-5D04E8A3E9D2}" type="slidenum">
              <a:rPr lang="en-US" smtClean="0"/>
              <a:t>9</a:t>
            </a:fld>
            <a:endParaRPr lang="en-US"/>
          </a:p>
        </p:txBody>
      </p:sp>
    </p:spTree>
    <p:extLst>
      <p:ext uri="{BB962C8B-B14F-4D97-AF65-F5344CB8AC3E}">
        <p14:creationId xmlns:p14="http://schemas.microsoft.com/office/powerpoint/2010/main" val="315616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CA0E-3544-6943-AF15-F4C34A436C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FD545E-CEC2-C643-A7D1-E4F17BD9E9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BE9665-36BF-2F41-9F53-A4C66BDC4259}"/>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5" name="Footer Placeholder 4">
            <a:extLst>
              <a:ext uri="{FF2B5EF4-FFF2-40B4-BE49-F238E27FC236}">
                <a16:creationId xmlns:a16="http://schemas.microsoft.com/office/drawing/2014/main" id="{32977A56-8773-4B4B-B39B-45770FCF4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D204A-01F7-A04C-BFFD-87E0EA620648}"/>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407751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66DE-0D4E-5B4B-B2B1-46A5AF0D5E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678B03-87D2-AA4E-94C9-4841E7E1C9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270F2-11EE-E147-B723-5B8C1B755462}"/>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5" name="Footer Placeholder 4">
            <a:extLst>
              <a:ext uri="{FF2B5EF4-FFF2-40B4-BE49-F238E27FC236}">
                <a16:creationId xmlns:a16="http://schemas.microsoft.com/office/drawing/2014/main" id="{4F63CD62-1B26-4243-809C-AE017A0EA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D120B-C692-B74E-97BA-B9BAAC6FD964}"/>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87717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9A7FD-4717-E047-9F36-A45BA0963F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37688D-4A39-1447-9AC8-87963A22FC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994F8-2DC5-C349-ACE7-575AFEECD6EC}"/>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5" name="Footer Placeholder 4">
            <a:extLst>
              <a:ext uri="{FF2B5EF4-FFF2-40B4-BE49-F238E27FC236}">
                <a16:creationId xmlns:a16="http://schemas.microsoft.com/office/drawing/2014/main" id="{51844164-89BB-2C4B-A54B-BBFD41A64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72FF8-5FD3-1F49-8704-C5A783AB5C90}"/>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250737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D3E0-591B-964B-B869-9BE5E59D4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155337-2499-4848-B370-EA1F3DE75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FB770-C570-0749-B171-1DD59EAF21C4}"/>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5" name="Footer Placeholder 4">
            <a:extLst>
              <a:ext uri="{FF2B5EF4-FFF2-40B4-BE49-F238E27FC236}">
                <a16:creationId xmlns:a16="http://schemas.microsoft.com/office/drawing/2014/main" id="{F2BF7326-C251-0846-8539-978EA0973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1CCB5-63A9-A24C-BFB7-5270D9F15A86}"/>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89565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1A1A-A360-D443-B340-54C1D28871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58B5FC-CA9A-744C-871F-0C21729C9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ABF96E-3627-3440-B00E-D6EA4D9CBBD6}"/>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5" name="Footer Placeholder 4">
            <a:extLst>
              <a:ext uri="{FF2B5EF4-FFF2-40B4-BE49-F238E27FC236}">
                <a16:creationId xmlns:a16="http://schemas.microsoft.com/office/drawing/2014/main" id="{214DC2EC-F00F-854E-9868-A35A6DF28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FCB22-A8AB-F545-9EF0-57EE58A5C6E8}"/>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171994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72B4-B530-A046-A795-756449004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AD98B-AE70-7E4A-B2E0-E5265F8911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81FDA5-A5B4-3148-B202-E593500E80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694DA7-EA23-934C-8D16-60FB088AAEE0}"/>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6" name="Footer Placeholder 5">
            <a:extLst>
              <a:ext uri="{FF2B5EF4-FFF2-40B4-BE49-F238E27FC236}">
                <a16:creationId xmlns:a16="http://schemas.microsoft.com/office/drawing/2014/main" id="{483403EC-F31A-8346-8C01-6A557C9D6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892D7-7064-AC41-B00C-E1844FC429A1}"/>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2721008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62EF-BA41-EB49-A7BD-58A8BFBCF7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4EC27D-2DDA-1D45-9D66-31B80A69DD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EF670D-3CBF-174C-946B-CC82842DAA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FD431F-D343-8141-BE34-287F8B7788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8278CF-47F8-7548-B37E-03FCF01C9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1BFAE5-35E9-2C47-8AA3-F82C7397736B}"/>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8" name="Footer Placeholder 7">
            <a:extLst>
              <a:ext uri="{FF2B5EF4-FFF2-40B4-BE49-F238E27FC236}">
                <a16:creationId xmlns:a16="http://schemas.microsoft.com/office/drawing/2014/main" id="{A98AE27A-F020-6144-9785-138411DE2A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CD675-FF35-3149-96D6-A0CEC4AE9C34}"/>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233059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9EB3-4D33-8544-B4F0-AE0E62E8E7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4C16FB-DA38-5240-A874-DC35311F4FEE}"/>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4" name="Footer Placeholder 3">
            <a:extLst>
              <a:ext uri="{FF2B5EF4-FFF2-40B4-BE49-F238E27FC236}">
                <a16:creationId xmlns:a16="http://schemas.microsoft.com/office/drawing/2014/main" id="{043D6DF0-893F-A540-BA00-5AB3AE0A14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9B91A-3E16-D24A-A2D7-83496D92ED6E}"/>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423249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D9D502-DA0A-B44C-8E68-ED17434F7624}"/>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3" name="Footer Placeholder 2">
            <a:extLst>
              <a:ext uri="{FF2B5EF4-FFF2-40B4-BE49-F238E27FC236}">
                <a16:creationId xmlns:a16="http://schemas.microsoft.com/office/drawing/2014/main" id="{0DCF1FC1-8301-FA40-95BD-A39D1B128D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AA721A-4963-EA4F-9293-1708E087F280}"/>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11518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AE24-AFF4-AC4A-9B3F-186902529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85E1F9-A1A1-9344-AB57-3A0798FC9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9359B2-C9FD-BB47-94D5-825E6B161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9D5B4-6E5D-C649-A093-56C8A70F41AC}"/>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6" name="Footer Placeholder 5">
            <a:extLst>
              <a:ext uri="{FF2B5EF4-FFF2-40B4-BE49-F238E27FC236}">
                <a16:creationId xmlns:a16="http://schemas.microsoft.com/office/drawing/2014/main" id="{891962B2-FF59-EF4E-84B1-8D0D83BCA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28AE16-8565-2643-8FB3-72732AEC1FB9}"/>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392504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E3DE-6C71-5B46-8444-CF5A79513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3C4B23-3539-9743-8851-3D7989631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50122B-C522-DD4C-9465-467E33110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76E53-3C85-8A49-93AA-8BFA9CD0BA9A}"/>
              </a:ext>
            </a:extLst>
          </p:cNvPr>
          <p:cNvSpPr>
            <a:spLocks noGrp="1"/>
          </p:cNvSpPr>
          <p:nvPr>
            <p:ph type="dt" sz="half" idx="10"/>
          </p:nvPr>
        </p:nvSpPr>
        <p:spPr/>
        <p:txBody>
          <a:bodyPr/>
          <a:lstStyle/>
          <a:p>
            <a:fld id="{BD510700-3180-2E47-8EE6-47FC4CFF6606}" type="datetimeFigureOut">
              <a:rPr lang="en-US" smtClean="0"/>
              <a:t>4/29/21</a:t>
            </a:fld>
            <a:endParaRPr lang="en-US"/>
          </a:p>
        </p:txBody>
      </p:sp>
      <p:sp>
        <p:nvSpPr>
          <p:cNvPr id="6" name="Footer Placeholder 5">
            <a:extLst>
              <a:ext uri="{FF2B5EF4-FFF2-40B4-BE49-F238E27FC236}">
                <a16:creationId xmlns:a16="http://schemas.microsoft.com/office/drawing/2014/main" id="{2CEEA1AD-FC6A-B94B-B0A6-FD63D6DE2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46C06-6E46-8C40-9C9C-E9E689FFB13D}"/>
              </a:ext>
            </a:extLst>
          </p:cNvPr>
          <p:cNvSpPr>
            <a:spLocks noGrp="1"/>
          </p:cNvSpPr>
          <p:nvPr>
            <p:ph type="sldNum" sz="quarter" idx="12"/>
          </p:nvPr>
        </p:nvSpPr>
        <p:spPr/>
        <p:txBody>
          <a:bodyPr/>
          <a:lstStyle/>
          <a:p>
            <a:fld id="{F696250F-38CF-AA49-96E1-1199E05F49BD}" type="slidenum">
              <a:rPr lang="en-US" smtClean="0"/>
              <a:t>‹#›</a:t>
            </a:fld>
            <a:endParaRPr lang="en-US"/>
          </a:p>
        </p:txBody>
      </p:sp>
    </p:spTree>
    <p:extLst>
      <p:ext uri="{BB962C8B-B14F-4D97-AF65-F5344CB8AC3E}">
        <p14:creationId xmlns:p14="http://schemas.microsoft.com/office/powerpoint/2010/main" val="298985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33D56-C10C-4B49-8511-18AE24F4C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312BB2-78AA-E640-A599-6EE337DE3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72D97-7A05-754F-AC18-269175964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510700-3180-2E47-8EE6-47FC4CFF6606}" type="datetimeFigureOut">
              <a:rPr lang="en-US" smtClean="0"/>
              <a:t>4/29/21</a:t>
            </a:fld>
            <a:endParaRPr lang="en-US"/>
          </a:p>
        </p:txBody>
      </p:sp>
      <p:sp>
        <p:nvSpPr>
          <p:cNvPr id="5" name="Footer Placeholder 4">
            <a:extLst>
              <a:ext uri="{FF2B5EF4-FFF2-40B4-BE49-F238E27FC236}">
                <a16:creationId xmlns:a16="http://schemas.microsoft.com/office/drawing/2014/main" id="{0E723AF7-5189-744C-BFF1-8F7D10D3D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0F943F-9B35-9C47-A9A6-E3C8003A90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6250F-38CF-AA49-96E1-1199E05F49BD}" type="slidenum">
              <a:rPr lang="en-US" smtClean="0"/>
              <a:t>‹#›</a:t>
            </a:fld>
            <a:endParaRPr lang="en-US"/>
          </a:p>
        </p:txBody>
      </p:sp>
    </p:spTree>
    <p:extLst>
      <p:ext uri="{BB962C8B-B14F-4D97-AF65-F5344CB8AC3E}">
        <p14:creationId xmlns:p14="http://schemas.microsoft.com/office/powerpoint/2010/main" val="1698136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www.njsp.org/ucr/crime-reports.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71E0-10BB-1E49-84AF-13D97900DD8C}"/>
              </a:ext>
            </a:extLst>
          </p:cNvPr>
          <p:cNvSpPr>
            <a:spLocks noGrp="1"/>
          </p:cNvSpPr>
          <p:nvPr>
            <p:ph type="ctrTitle"/>
          </p:nvPr>
        </p:nvSpPr>
        <p:spPr/>
        <p:txBody>
          <a:bodyPr/>
          <a:lstStyle/>
          <a:p>
            <a:r>
              <a:rPr lang="en-US" dirty="0"/>
              <a:t>SECU 315 Project</a:t>
            </a:r>
          </a:p>
        </p:txBody>
      </p:sp>
      <p:sp>
        <p:nvSpPr>
          <p:cNvPr id="3" name="Subtitle 2">
            <a:extLst>
              <a:ext uri="{FF2B5EF4-FFF2-40B4-BE49-F238E27FC236}">
                <a16:creationId xmlns:a16="http://schemas.microsoft.com/office/drawing/2014/main" id="{5804B86B-A4FA-1C47-996B-840332624B3E}"/>
              </a:ext>
            </a:extLst>
          </p:cNvPr>
          <p:cNvSpPr>
            <a:spLocks noGrp="1"/>
          </p:cNvSpPr>
          <p:nvPr>
            <p:ph type="subTitle" idx="1"/>
          </p:nvPr>
        </p:nvSpPr>
        <p:spPr/>
        <p:txBody>
          <a:bodyPr/>
          <a:lstStyle/>
          <a:p>
            <a:r>
              <a:rPr lang="en-US" dirty="0"/>
              <a:t>John Curran</a:t>
            </a:r>
          </a:p>
        </p:txBody>
      </p:sp>
    </p:spTree>
    <p:extLst>
      <p:ext uri="{BB962C8B-B14F-4D97-AF65-F5344CB8AC3E}">
        <p14:creationId xmlns:p14="http://schemas.microsoft.com/office/powerpoint/2010/main" val="234296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48E3-BDD6-C644-AAF7-57EB1E54454D}"/>
              </a:ext>
            </a:extLst>
          </p:cNvPr>
          <p:cNvSpPr>
            <a:spLocks noGrp="1"/>
          </p:cNvSpPr>
          <p:nvPr>
            <p:ph type="title"/>
          </p:nvPr>
        </p:nvSpPr>
        <p:spPr>
          <a:xfrm>
            <a:off x="838200" y="93189"/>
            <a:ext cx="10515600" cy="821212"/>
          </a:xfrm>
        </p:spPr>
        <p:txBody>
          <a:bodyPr>
            <a:normAutofit fontScale="90000"/>
          </a:bodyPr>
          <a:lstStyle/>
          <a:p>
            <a:pPr algn="ctr"/>
            <a:r>
              <a:rPr lang="en-US" sz="2000" b="1" dirty="0"/>
              <a:t>Offenses Cleared and Percent of Offenses Cleared in 2014</a:t>
            </a:r>
            <a:br>
              <a:rPr lang="en-US" dirty="0"/>
            </a:br>
            <a:endParaRPr lang="en-US" dirty="0"/>
          </a:p>
        </p:txBody>
      </p:sp>
      <p:pic>
        <p:nvPicPr>
          <p:cNvPr id="4" name="slide3" descr="Offenses Cleared and percent Cleared">
            <a:extLst>
              <a:ext uri="{FF2B5EF4-FFF2-40B4-BE49-F238E27FC236}">
                <a16:creationId xmlns:a16="http://schemas.microsoft.com/office/drawing/2014/main" id="{B33585AA-83A8-C04A-92BC-F47B1A15C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24" y="445477"/>
            <a:ext cx="12169176" cy="6319335"/>
          </a:xfrm>
          <a:prstGeom prst="rect">
            <a:avLst/>
          </a:prstGeom>
        </p:spPr>
      </p:pic>
    </p:spTree>
    <p:extLst>
      <p:ext uri="{BB962C8B-B14F-4D97-AF65-F5344CB8AC3E}">
        <p14:creationId xmlns:p14="http://schemas.microsoft.com/office/powerpoint/2010/main" val="5553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7475-8FC1-C64E-9414-044F932F353F}"/>
              </a:ext>
            </a:extLst>
          </p:cNvPr>
          <p:cNvSpPr>
            <a:spLocks noGrp="1"/>
          </p:cNvSpPr>
          <p:nvPr>
            <p:ph type="title"/>
          </p:nvPr>
        </p:nvSpPr>
        <p:spPr>
          <a:xfrm>
            <a:off x="838200" y="1"/>
            <a:ext cx="10515600" cy="791157"/>
          </a:xfrm>
        </p:spPr>
        <p:txBody>
          <a:bodyPr>
            <a:normAutofit/>
          </a:bodyPr>
          <a:lstStyle/>
          <a:p>
            <a:pPr algn="ctr"/>
            <a:r>
              <a:rPr lang="en-US" sz="1800" b="1" dirty="0"/>
              <a:t>2015 Hate Crimes Arrests and Offenses</a:t>
            </a:r>
            <a:br>
              <a:rPr lang="en-US" sz="1800" b="1" dirty="0"/>
            </a:br>
            <a:endParaRPr lang="en-US" sz="1800" b="1" dirty="0"/>
          </a:p>
        </p:txBody>
      </p:sp>
      <p:sp>
        <p:nvSpPr>
          <p:cNvPr id="5" name="Content Placeholder 4">
            <a:extLst>
              <a:ext uri="{FF2B5EF4-FFF2-40B4-BE49-F238E27FC236}">
                <a16:creationId xmlns:a16="http://schemas.microsoft.com/office/drawing/2014/main" id="{5C7FCB15-E2F8-4D42-B4CF-C8AEBECA07E5}"/>
              </a:ext>
            </a:extLst>
          </p:cNvPr>
          <p:cNvSpPr>
            <a:spLocks noGrp="1"/>
          </p:cNvSpPr>
          <p:nvPr>
            <p:ph idx="1"/>
          </p:nvPr>
        </p:nvSpPr>
        <p:spPr/>
        <p:txBody>
          <a:bodyPr/>
          <a:lstStyle/>
          <a:p>
            <a:endParaRPr lang="en-US"/>
          </a:p>
        </p:txBody>
      </p:sp>
      <p:pic>
        <p:nvPicPr>
          <p:cNvPr id="6" name="slide2" descr="Number of offenses and arrests 2.0">
            <a:extLst>
              <a:ext uri="{FF2B5EF4-FFF2-40B4-BE49-F238E27FC236}">
                <a16:creationId xmlns:a16="http://schemas.microsoft.com/office/drawing/2014/main" id="{6F6EA58D-49A8-7340-9E82-39D5DF86C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46" y="583259"/>
            <a:ext cx="11886124" cy="6087171"/>
          </a:xfrm>
          <a:prstGeom prst="rect">
            <a:avLst/>
          </a:prstGeom>
        </p:spPr>
      </p:pic>
    </p:spTree>
    <p:extLst>
      <p:ext uri="{BB962C8B-B14F-4D97-AF65-F5344CB8AC3E}">
        <p14:creationId xmlns:p14="http://schemas.microsoft.com/office/powerpoint/2010/main" val="249220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2988-E771-514D-99BA-F442D9B24FE4}"/>
              </a:ext>
            </a:extLst>
          </p:cNvPr>
          <p:cNvSpPr>
            <a:spLocks noGrp="1"/>
          </p:cNvSpPr>
          <p:nvPr>
            <p:ph type="title"/>
          </p:nvPr>
        </p:nvSpPr>
        <p:spPr>
          <a:xfrm>
            <a:off x="838200" y="128955"/>
            <a:ext cx="10515600" cy="562707"/>
          </a:xfrm>
        </p:spPr>
        <p:txBody>
          <a:bodyPr>
            <a:noAutofit/>
          </a:bodyPr>
          <a:lstStyle/>
          <a:p>
            <a:pPr algn="ctr"/>
            <a:r>
              <a:rPr lang="en-US" sz="1800" b="1" dirty="0"/>
              <a:t>Offenses Cleared and Percent of Offenses Cleared in 2015</a:t>
            </a:r>
            <a:br>
              <a:rPr lang="en-US" sz="1800" b="1" dirty="0"/>
            </a:br>
            <a:endParaRPr lang="en-US" sz="1800" b="1" dirty="0"/>
          </a:p>
        </p:txBody>
      </p:sp>
      <p:pic>
        <p:nvPicPr>
          <p:cNvPr id="4" name="slide3" descr="# of offenses and % cleared">
            <a:extLst>
              <a:ext uri="{FF2B5EF4-FFF2-40B4-BE49-F238E27FC236}">
                <a16:creationId xmlns:a16="http://schemas.microsoft.com/office/drawing/2014/main" id="{8AC7A898-CCBB-F64C-9853-2CE38E7AB2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691662"/>
            <a:ext cx="12039600" cy="6112687"/>
          </a:xfrm>
          <a:prstGeom prst="rect">
            <a:avLst/>
          </a:prstGeom>
        </p:spPr>
      </p:pic>
    </p:spTree>
    <p:extLst>
      <p:ext uri="{BB962C8B-B14F-4D97-AF65-F5344CB8AC3E}">
        <p14:creationId xmlns:p14="http://schemas.microsoft.com/office/powerpoint/2010/main" val="4100851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A40E-03AD-4B47-8514-C9F905D5B0E9}"/>
              </a:ext>
            </a:extLst>
          </p:cNvPr>
          <p:cNvSpPr>
            <a:spLocks noGrp="1"/>
          </p:cNvSpPr>
          <p:nvPr>
            <p:ph type="title"/>
          </p:nvPr>
        </p:nvSpPr>
        <p:spPr>
          <a:xfrm>
            <a:off x="838200" y="117232"/>
            <a:ext cx="10515600" cy="375138"/>
          </a:xfrm>
        </p:spPr>
        <p:txBody>
          <a:bodyPr>
            <a:normAutofit/>
          </a:bodyPr>
          <a:lstStyle/>
          <a:p>
            <a:pPr algn="ctr"/>
            <a:r>
              <a:rPr lang="en-US" sz="1800" b="1" dirty="0"/>
              <a:t>2016 Hate Crimes Arrests and Offenses</a:t>
            </a:r>
          </a:p>
        </p:txBody>
      </p:sp>
      <p:pic>
        <p:nvPicPr>
          <p:cNvPr id="4" name="slide2" descr="Number of Offenses and Arrests">
            <a:extLst>
              <a:ext uri="{FF2B5EF4-FFF2-40B4-BE49-F238E27FC236}">
                <a16:creationId xmlns:a16="http://schemas.microsoft.com/office/drawing/2014/main" id="{47D63D33-17C1-4A4A-B51B-F14061D77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430" y="408019"/>
            <a:ext cx="11476893" cy="6186211"/>
          </a:xfrm>
          <a:prstGeom prst="rect">
            <a:avLst/>
          </a:prstGeom>
        </p:spPr>
      </p:pic>
    </p:spTree>
    <p:extLst>
      <p:ext uri="{BB962C8B-B14F-4D97-AF65-F5344CB8AC3E}">
        <p14:creationId xmlns:p14="http://schemas.microsoft.com/office/powerpoint/2010/main" val="403871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82EB-30BD-7C4B-AC78-EECB4D6D4256}"/>
              </a:ext>
            </a:extLst>
          </p:cNvPr>
          <p:cNvSpPr>
            <a:spLocks noGrp="1"/>
          </p:cNvSpPr>
          <p:nvPr>
            <p:ph type="title"/>
          </p:nvPr>
        </p:nvSpPr>
        <p:spPr>
          <a:xfrm>
            <a:off x="838200" y="117231"/>
            <a:ext cx="10515600" cy="586154"/>
          </a:xfrm>
        </p:spPr>
        <p:txBody>
          <a:bodyPr>
            <a:normAutofit fontScale="90000"/>
          </a:bodyPr>
          <a:lstStyle/>
          <a:p>
            <a:pPr algn="ctr"/>
            <a:r>
              <a:rPr lang="en-US" sz="2000" b="1" dirty="0"/>
              <a:t>2016 Hate Crimes Offenses and Offenses Cleared</a:t>
            </a:r>
            <a:br>
              <a:rPr lang="en-US" b="1" dirty="0"/>
            </a:br>
            <a:endParaRPr lang="en-US" b="1" dirty="0"/>
          </a:p>
        </p:txBody>
      </p:sp>
      <p:pic>
        <p:nvPicPr>
          <p:cNvPr id="4" name="slide3" descr="Number of Offenses and Percent Cleared">
            <a:extLst>
              <a:ext uri="{FF2B5EF4-FFF2-40B4-BE49-F238E27FC236}">
                <a16:creationId xmlns:a16="http://schemas.microsoft.com/office/drawing/2014/main" id="{054F5D98-9E3E-A34A-8F3E-8EA11F715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138" y="446495"/>
            <a:ext cx="11582400" cy="6294275"/>
          </a:xfrm>
          <a:prstGeom prst="rect">
            <a:avLst/>
          </a:prstGeom>
        </p:spPr>
      </p:pic>
    </p:spTree>
    <p:extLst>
      <p:ext uri="{BB962C8B-B14F-4D97-AF65-F5344CB8AC3E}">
        <p14:creationId xmlns:p14="http://schemas.microsoft.com/office/powerpoint/2010/main" val="349979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DC8A-11EB-1B46-9E33-4EC4D266FEE8}"/>
              </a:ext>
            </a:extLst>
          </p:cNvPr>
          <p:cNvSpPr>
            <a:spLocks noGrp="1"/>
          </p:cNvSpPr>
          <p:nvPr>
            <p:ph type="title"/>
          </p:nvPr>
        </p:nvSpPr>
        <p:spPr>
          <a:xfrm>
            <a:off x="838200" y="107461"/>
            <a:ext cx="10515600" cy="678229"/>
          </a:xfrm>
        </p:spPr>
        <p:txBody>
          <a:bodyPr>
            <a:normAutofit fontScale="90000"/>
          </a:bodyPr>
          <a:lstStyle/>
          <a:p>
            <a:pPr algn="ctr"/>
            <a:r>
              <a:rPr lang="en-US" dirty="0"/>
              <a:t>Conclusions</a:t>
            </a:r>
          </a:p>
        </p:txBody>
      </p:sp>
      <p:sp>
        <p:nvSpPr>
          <p:cNvPr id="3" name="Content Placeholder 2">
            <a:extLst>
              <a:ext uri="{FF2B5EF4-FFF2-40B4-BE49-F238E27FC236}">
                <a16:creationId xmlns:a16="http://schemas.microsoft.com/office/drawing/2014/main" id="{C4D5129A-1AFC-2749-A0CB-34987BADE551}"/>
              </a:ext>
            </a:extLst>
          </p:cNvPr>
          <p:cNvSpPr>
            <a:spLocks noGrp="1"/>
          </p:cNvSpPr>
          <p:nvPr>
            <p:ph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DD051993-5E96-634B-83F3-941F21D9045A}"/>
              </a:ext>
            </a:extLst>
          </p:cNvPr>
          <p:cNvSpPr txBox="1"/>
          <p:nvPr/>
        </p:nvSpPr>
        <p:spPr>
          <a:xfrm>
            <a:off x="533400" y="985952"/>
            <a:ext cx="11125200" cy="4678204"/>
          </a:xfrm>
          <a:prstGeom prst="rect">
            <a:avLst/>
          </a:prstGeom>
          <a:noFill/>
        </p:spPr>
        <p:txBody>
          <a:bodyPr wrap="square" rtlCol="0">
            <a:spAutoFit/>
          </a:bodyPr>
          <a:lstStyle/>
          <a:p>
            <a:pPr marL="285750" indent="-285750">
              <a:buFont typeface="Arial" panose="020B0604020202020204" pitchFamily="34" charset="0"/>
              <a:buChar char="•"/>
            </a:pPr>
            <a:r>
              <a:rPr lang="en-US" sz="2800" dirty="0"/>
              <a:t>Offenses decrease from 2012-2015 and then increase in 2016.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2012 was the highest number of offenses (Presidential election year)</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2016 saw an increase in 50 offenses from 2015 (2016 Presidential election year)</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When the arrest rate is 20% or higher, there is a drastic decrease in offenses the next year. When the arrest rate drops under 15% the amount of offenses increases.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67677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F748-DC0C-5047-87F2-700FDAADF42C}"/>
              </a:ext>
            </a:extLst>
          </p:cNvPr>
          <p:cNvSpPr>
            <a:spLocks noGrp="1"/>
          </p:cNvSpPr>
          <p:nvPr>
            <p:ph type="title"/>
          </p:nvPr>
        </p:nvSpPr>
        <p:spPr>
          <a:xfrm>
            <a:off x="838200" y="0"/>
            <a:ext cx="10515600" cy="1076813"/>
          </a:xfrm>
        </p:spPr>
        <p:txBody>
          <a:bodyPr/>
          <a:lstStyle/>
          <a:p>
            <a:pPr algn="ctr"/>
            <a:r>
              <a:rPr lang="en-US" dirty="0"/>
              <a:t>Conclusions Cont’d </a:t>
            </a:r>
          </a:p>
        </p:txBody>
      </p:sp>
      <p:sp>
        <p:nvSpPr>
          <p:cNvPr id="3" name="Content Placeholder 2">
            <a:extLst>
              <a:ext uri="{FF2B5EF4-FFF2-40B4-BE49-F238E27FC236}">
                <a16:creationId xmlns:a16="http://schemas.microsoft.com/office/drawing/2014/main" id="{06A02B4D-1356-5A4F-9D87-1A49D963867E}"/>
              </a:ext>
            </a:extLst>
          </p:cNvPr>
          <p:cNvSpPr>
            <a:spLocks noGrp="1"/>
          </p:cNvSpPr>
          <p:nvPr>
            <p:ph idx="1"/>
          </p:nvPr>
        </p:nvSpPr>
        <p:spPr>
          <a:xfrm>
            <a:off x="838200" y="1076813"/>
            <a:ext cx="10515600" cy="5100150"/>
          </a:xfrm>
        </p:spPr>
        <p:txBody>
          <a:bodyPr/>
          <a:lstStyle/>
          <a:p>
            <a:pPr marL="285750" indent="-285750"/>
            <a:r>
              <a:rPr lang="en-US" dirty="0"/>
              <a:t>When more than 100 arrests are made in a year, the amount of offenses the next year goes down significantly.  </a:t>
            </a:r>
          </a:p>
          <a:p>
            <a:pPr marL="285750" indent="-285750"/>
            <a:endParaRPr lang="en-US" dirty="0"/>
          </a:p>
          <a:p>
            <a:pPr marL="285750" indent="-285750"/>
            <a:r>
              <a:rPr lang="en-US" dirty="0"/>
              <a:t>In all 5 years the clearance rate stayed relatively stagnant (between 43% and 50% annually) </a:t>
            </a:r>
          </a:p>
          <a:p>
            <a:pPr marL="285750" indent="-285750"/>
            <a:endParaRPr lang="en-US" dirty="0"/>
          </a:p>
          <a:p>
            <a:pPr marL="285750" indent="-285750"/>
            <a:r>
              <a:rPr lang="en-US" dirty="0"/>
              <a:t>When between 48% and 50% of cases are cleared, we see the number of offenses decrease </a:t>
            </a:r>
          </a:p>
          <a:p>
            <a:pPr marL="285750" indent="-285750"/>
            <a:endParaRPr lang="en-US" dirty="0"/>
          </a:p>
          <a:p>
            <a:pPr marL="285750" indent="-285750"/>
            <a:r>
              <a:rPr lang="en-US" dirty="0"/>
              <a:t>The most common crime we see from year to year is Harassment</a:t>
            </a:r>
          </a:p>
          <a:p>
            <a:endParaRPr lang="en-US" dirty="0"/>
          </a:p>
          <a:p>
            <a:endParaRPr lang="en-US" dirty="0"/>
          </a:p>
        </p:txBody>
      </p:sp>
    </p:spTree>
    <p:extLst>
      <p:ext uri="{BB962C8B-B14F-4D97-AF65-F5344CB8AC3E}">
        <p14:creationId xmlns:p14="http://schemas.microsoft.com/office/powerpoint/2010/main" val="2255066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6ECF-13B8-0644-A67A-D3F0D12B1479}"/>
              </a:ext>
            </a:extLst>
          </p:cNvPr>
          <p:cNvSpPr>
            <a:spLocks noGrp="1"/>
          </p:cNvSpPr>
          <p:nvPr>
            <p:ph type="title"/>
          </p:nvPr>
        </p:nvSpPr>
        <p:spPr/>
        <p:txBody>
          <a:bodyPr/>
          <a:lstStyle/>
          <a:p>
            <a:pPr algn="ctr"/>
            <a:r>
              <a:rPr lang="en-US" dirty="0"/>
              <a:t>Next steps</a:t>
            </a:r>
          </a:p>
        </p:txBody>
      </p:sp>
      <p:sp>
        <p:nvSpPr>
          <p:cNvPr id="3" name="Content Placeholder 2">
            <a:extLst>
              <a:ext uri="{FF2B5EF4-FFF2-40B4-BE49-F238E27FC236}">
                <a16:creationId xmlns:a16="http://schemas.microsoft.com/office/drawing/2014/main" id="{0E7DB397-6A26-FE4D-A3EF-9C192178A2FF}"/>
              </a:ext>
            </a:extLst>
          </p:cNvPr>
          <p:cNvSpPr>
            <a:spLocks noGrp="1"/>
          </p:cNvSpPr>
          <p:nvPr>
            <p:ph idx="1"/>
          </p:nvPr>
        </p:nvSpPr>
        <p:spPr/>
        <p:txBody>
          <a:bodyPr>
            <a:normAutofit/>
          </a:bodyPr>
          <a:lstStyle/>
          <a:p>
            <a:pPr marL="0" indent="0">
              <a:buNone/>
            </a:pPr>
            <a:endParaRPr lang="en-US" dirty="0"/>
          </a:p>
          <a:p>
            <a:r>
              <a:rPr lang="en-US" dirty="0"/>
              <a:t>This research should be expanded to observe if these numbers correlate on a National Level and over a more extended period of time.</a:t>
            </a:r>
          </a:p>
          <a:p>
            <a:pPr marL="0" indent="0">
              <a:buNone/>
            </a:pPr>
            <a:endParaRPr lang="en-US" dirty="0"/>
          </a:p>
          <a:p>
            <a:r>
              <a:rPr lang="en-US" dirty="0"/>
              <a:t>Further Research should look at the trend in hate crimes during the same year as a Presidential Election</a:t>
            </a:r>
          </a:p>
          <a:p>
            <a:pPr marL="0" indent="0">
              <a:buNone/>
            </a:pPr>
            <a:endParaRPr lang="en-US" dirty="0"/>
          </a:p>
        </p:txBody>
      </p:sp>
    </p:spTree>
    <p:extLst>
      <p:ext uri="{BB962C8B-B14F-4D97-AF65-F5344CB8AC3E}">
        <p14:creationId xmlns:p14="http://schemas.microsoft.com/office/powerpoint/2010/main" val="181597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75A8-D22F-D349-A2DA-DFC527FD04D5}"/>
              </a:ext>
            </a:extLst>
          </p:cNvPr>
          <p:cNvSpPr>
            <a:spLocks noGrp="1"/>
          </p:cNvSpPr>
          <p:nvPr>
            <p:ph type="title"/>
          </p:nvPr>
        </p:nvSpPr>
        <p:spPr>
          <a:xfrm>
            <a:off x="838200" y="365125"/>
            <a:ext cx="10515600" cy="725121"/>
          </a:xfrm>
        </p:spPr>
        <p:txBody>
          <a:bodyPr/>
          <a:lstStyle/>
          <a:p>
            <a:pPr algn="ctr"/>
            <a:r>
              <a:rPr lang="en-US" dirty="0"/>
              <a:t>Background</a:t>
            </a:r>
          </a:p>
        </p:txBody>
      </p:sp>
      <p:sp>
        <p:nvSpPr>
          <p:cNvPr id="3" name="Content Placeholder 2">
            <a:extLst>
              <a:ext uri="{FF2B5EF4-FFF2-40B4-BE49-F238E27FC236}">
                <a16:creationId xmlns:a16="http://schemas.microsoft.com/office/drawing/2014/main" id="{F883E808-76A0-E542-8737-07156436BA98}"/>
              </a:ext>
            </a:extLst>
          </p:cNvPr>
          <p:cNvSpPr>
            <a:spLocks noGrp="1"/>
          </p:cNvSpPr>
          <p:nvPr>
            <p:ph idx="1"/>
          </p:nvPr>
        </p:nvSpPr>
        <p:spPr>
          <a:xfrm>
            <a:off x="838200" y="1277815"/>
            <a:ext cx="10515600" cy="4899148"/>
          </a:xfrm>
        </p:spPr>
        <p:txBody>
          <a:bodyPr/>
          <a:lstStyle/>
          <a:p>
            <a:r>
              <a:rPr lang="en-US" dirty="0"/>
              <a:t>The purpose of this project is to find out if there is any correlation between the number of hate crimes offenses from year to year and the amount of arrests made in hate crime cases and/or if there is any correlation to the amount of cases that the state clears each year </a:t>
            </a:r>
          </a:p>
          <a:p>
            <a:endParaRPr lang="en-US" dirty="0"/>
          </a:p>
          <a:p>
            <a:endParaRPr lang="en-US" dirty="0"/>
          </a:p>
          <a:p>
            <a:r>
              <a:rPr lang="en-US" dirty="0"/>
              <a:t>The project focuses on a 5 year stretch between 2012-2016 because during this stretch in time, we had the same Governor (Chris Christie), US Senators (Corey Booker and Rob Menendez), and POTUS (Barack Obama). </a:t>
            </a:r>
          </a:p>
        </p:txBody>
      </p:sp>
    </p:spTree>
    <p:extLst>
      <p:ext uri="{BB962C8B-B14F-4D97-AF65-F5344CB8AC3E}">
        <p14:creationId xmlns:p14="http://schemas.microsoft.com/office/powerpoint/2010/main" val="416682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F826-AA97-1C41-8CD8-63ABD79D8798}"/>
              </a:ext>
            </a:extLst>
          </p:cNvPr>
          <p:cNvSpPr>
            <a:spLocks noGrp="1"/>
          </p:cNvSpPr>
          <p:nvPr>
            <p:ph type="title"/>
          </p:nvPr>
        </p:nvSpPr>
        <p:spPr>
          <a:xfrm>
            <a:off x="838200" y="365125"/>
            <a:ext cx="10515600" cy="572721"/>
          </a:xfrm>
        </p:spPr>
        <p:txBody>
          <a:bodyPr>
            <a:normAutofit fontScale="90000"/>
          </a:bodyPr>
          <a:lstStyle/>
          <a:p>
            <a:pPr algn="ctr"/>
            <a:r>
              <a:rPr lang="en-US" dirty="0"/>
              <a:t>Questions</a:t>
            </a:r>
          </a:p>
        </p:txBody>
      </p:sp>
      <p:sp>
        <p:nvSpPr>
          <p:cNvPr id="3" name="Content Placeholder 2">
            <a:extLst>
              <a:ext uri="{FF2B5EF4-FFF2-40B4-BE49-F238E27FC236}">
                <a16:creationId xmlns:a16="http://schemas.microsoft.com/office/drawing/2014/main" id="{A592EC53-E354-9541-956A-C9B19E113BA3}"/>
              </a:ext>
            </a:extLst>
          </p:cNvPr>
          <p:cNvSpPr>
            <a:spLocks noGrp="1"/>
          </p:cNvSpPr>
          <p:nvPr>
            <p:ph idx="1"/>
          </p:nvPr>
        </p:nvSpPr>
        <p:spPr>
          <a:xfrm>
            <a:off x="838200" y="1125416"/>
            <a:ext cx="10515600" cy="5556738"/>
          </a:xfrm>
        </p:spPr>
        <p:txBody>
          <a:bodyPr/>
          <a:lstStyle/>
          <a:p>
            <a:pPr marL="457200" indent="-457200">
              <a:buFont typeface="+mj-lt"/>
              <a:buAutoNum type="arabicPeriod"/>
            </a:pPr>
            <a:r>
              <a:rPr lang="en-US" sz="2400" dirty="0"/>
              <a:t>Does the number of hate crimes and arrests made regarding hate crimes correlate? </a:t>
            </a:r>
          </a:p>
          <a:p>
            <a:pPr marL="457200" indent="-457200">
              <a:buFont typeface="+mj-lt"/>
              <a:buAutoNum type="arabicPeriod"/>
            </a:pPr>
            <a:r>
              <a:rPr lang="en-US" sz="2400" dirty="0"/>
              <a:t>Does the percentage of hate crime arrests correlate with the amount of offenses? </a:t>
            </a:r>
          </a:p>
          <a:p>
            <a:pPr marL="457200" indent="-457200">
              <a:buFont typeface="+mj-lt"/>
              <a:buAutoNum type="arabicPeriod"/>
            </a:pPr>
            <a:r>
              <a:rPr lang="en-US" sz="2400" dirty="0"/>
              <a:t>Does the number of hate crimes and cases cleared correlate with the amount of offenses that took place? </a:t>
            </a:r>
          </a:p>
          <a:p>
            <a:pPr marL="457200" indent="-457200">
              <a:buFont typeface="+mj-lt"/>
              <a:buAutoNum type="arabicPeriod"/>
            </a:pPr>
            <a:r>
              <a:rPr lang="en-US" sz="2400" dirty="0"/>
              <a:t>Does the number of hate crimes and percentage of cases cleared correlate with the amount of offenses that took place?  </a:t>
            </a:r>
          </a:p>
          <a:p>
            <a:pPr marL="457200" indent="-457200">
              <a:buFont typeface="+mj-lt"/>
              <a:buAutoNum type="arabicPeriod"/>
            </a:pPr>
            <a:r>
              <a:rPr lang="en-US" sz="2400" dirty="0"/>
              <a:t>What is the most common type(s) of crimes committed in a hate related offense? (e.g. harassment, assault, etc.) </a:t>
            </a:r>
          </a:p>
          <a:p>
            <a:pPr marL="457200" indent="-457200">
              <a:buFont typeface="+mj-lt"/>
              <a:buAutoNum type="arabicPeriod"/>
            </a:pPr>
            <a:r>
              <a:rPr lang="en-US" sz="2400" dirty="0"/>
              <a:t>Did hate crimes increase in years there was a presidential election (2012 and 2016)?  </a:t>
            </a:r>
          </a:p>
          <a:p>
            <a:endParaRPr lang="en-US" dirty="0"/>
          </a:p>
        </p:txBody>
      </p:sp>
    </p:spTree>
    <p:extLst>
      <p:ext uri="{BB962C8B-B14F-4D97-AF65-F5344CB8AC3E}">
        <p14:creationId xmlns:p14="http://schemas.microsoft.com/office/powerpoint/2010/main" val="15580418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D272-BBF5-1D4A-8218-B9D635ED016A}"/>
              </a:ext>
            </a:extLst>
          </p:cNvPr>
          <p:cNvSpPr>
            <a:spLocks noGrp="1"/>
          </p:cNvSpPr>
          <p:nvPr>
            <p:ph type="title"/>
          </p:nvPr>
        </p:nvSpPr>
        <p:spPr>
          <a:xfrm>
            <a:off x="838200" y="365125"/>
            <a:ext cx="10515600" cy="619613"/>
          </a:xfrm>
        </p:spPr>
        <p:txBody>
          <a:bodyPr>
            <a:normAutofit fontScale="90000"/>
          </a:bodyPr>
          <a:lstStyle/>
          <a:p>
            <a:pPr algn="ctr"/>
            <a:r>
              <a:rPr lang="en-US" dirty="0"/>
              <a:t>Data Source</a:t>
            </a:r>
          </a:p>
        </p:txBody>
      </p:sp>
      <p:sp>
        <p:nvSpPr>
          <p:cNvPr id="3" name="Content Placeholder 2">
            <a:extLst>
              <a:ext uri="{FF2B5EF4-FFF2-40B4-BE49-F238E27FC236}">
                <a16:creationId xmlns:a16="http://schemas.microsoft.com/office/drawing/2014/main" id="{2BE3BF31-5728-F244-8D21-EA3AC5E98EE9}"/>
              </a:ext>
            </a:extLst>
          </p:cNvPr>
          <p:cNvSpPr>
            <a:spLocks noGrp="1"/>
          </p:cNvSpPr>
          <p:nvPr>
            <p:ph idx="1"/>
          </p:nvPr>
        </p:nvSpPr>
        <p:spPr/>
        <p:txBody>
          <a:bodyPr/>
          <a:lstStyle/>
          <a:p>
            <a:r>
              <a:rPr lang="en-US" dirty="0">
                <a:hlinkClick r:id="rId2"/>
              </a:rPr>
              <a:t>https://www.njsp.org/ucr/crime-reports.shtml</a:t>
            </a:r>
            <a:r>
              <a:rPr lang="en-US" dirty="0"/>
              <a:t>  </a:t>
            </a:r>
          </a:p>
          <a:p>
            <a:endParaRPr lang="en-US" dirty="0"/>
          </a:p>
          <a:p>
            <a:pPr marL="0" indent="0">
              <a:buNone/>
            </a:pPr>
            <a:r>
              <a:rPr lang="en-US" dirty="0"/>
              <a:t> </a:t>
            </a:r>
          </a:p>
          <a:p>
            <a:r>
              <a:rPr lang="en-US" dirty="0"/>
              <a:t>I took Bias incident data from 2012-2016 provided from the New Jersey Attorney General’s office</a:t>
            </a:r>
          </a:p>
        </p:txBody>
      </p:sp>
      <p:pic>
        <p:nvPicPr>
          <p:cNvPr id="1026" name="Picture 2" descr="New Jersey State Police | Brands of the World™ | Download vector logos and  logotypes">
            <a:extLst>
              <a:ext uri="{FF2B5EF4-FFF2-40B4-BE49-F238E27FC236}">
                <a16:creationId xmlns:a16="http://schemas.microsoft.com/office/drawing/2014/main" id="{297F4D20-93C3-AD4C-86EC-BE196A51F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3507" y="0"/>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4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rrests and Offenses">
            <a:extLst>
              <a:ext uri="{FF2B5EF4-FFF2-40B4-BE49-F238E27FC236}">
                <a16:creationId xmlns:a16="http://schemas.microsoft.com/office/drawing/2014/main" id="{FAA5DCA6-A173-406C-836B-1BD9D5104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215" y="516477"/>
            <a:ext cx="11435922" cy="6036724"/>
          </a:xfrm>
          <a:prstGeom prst="rect">
            <a:avLst/>
          </a:prstGeom>
        </p:spPr>
      </p:pic>
      <p:sp>
        <p:nvSpPr>
          <p:cNvPr id="3" name="TextBox 2">
            <a:extLst>
              <a:ext uri="{FF2B5EF4-FFF2-40B4-BE49-F238E27FC236}">
                <a16:creationId xmlns:a16="http://schemas.microsoft.com/office/drawing/2014/main" id="{451AFDA4-64BB-474F-BF9D-C6C2DCB1F51D}"/>
              </a:ext>
            </a:extLst>
          </p:cNvPr>
          <p:cNvSpPr txBox="1"/>
          <p:nvPr/>
        </p:nvSpPr>
        <p:spPr>
          <a:xfrm>
            <a:off x="420414" y="147145"/>
            <a:ext cx="9825555" cy="369332"/>
          </a:xfrm>
          <a:prstGeom prst="rect">
            <a:avLst/>
          </a:prstGeom>
          <a:noFill/>
        </p:spPr>
        <p:txBody>
          <a:bodyPr wrap="square" rtlCol="0">
            <a:spAutoFit/>
          </a:bodyPr>
          <a:lstStyle/>
          <a:p>
            <a:pPr algn="ctr"/>
            <a:r>
              <a:rPr lang="en-US" dirty="0"/>
              <a:t>2012 Hate Crimes Arrests and Offenses</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Offenses Cleared and Percent Cleared">
            <a:extLst>
              <a:ext uri="{FF2B5EF4-FFF2-40B4-BE49-F238E27FC236}">
                <a16:creationId xmlns:a16="http://schemas.microsoft.com/office/drawing/2014/main" id="{B4137E85-7521-4ABB-A54E-8ED12C1DF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08" y="680897"/>
            <a:ext cx="11500338" cy="6235369"/>
          </a:xfrm>
          <a:prstGeom prst="rect">
            <a:avLst/>
          </a:prstGeom>
        </p:spPr>
      </p:pic>
      <p:sp>
        <p:nvSpPr>
          <p:cNvPr id="2" name="TextBox 1">
            <a:extLst>
              <a:ext uri="{FF2B5EF4-FFF2-40B4-BE49-F238E27FC236}">
                <a16:creationId xmlns:a16="http://schemas.microsoft.com/office/drawing/2014/main" id="{A5241EC0-A848-2142-BDEC-F44B144EFCEF}"/>
              </a:ext>
            </a:extLst>
          </p:cNvPr>
          <p:cNvSpPr txBox="1"/>
          <p:nvPr/>
        </p:nvSpPr>
        <p:spPr>
          <a:xfrm>
            <a:off x="620110" y="241738"/>
            <a:ext cx="9672752" cy="369332"/>
          </a:xfrm>
          <a:prstGeom prst="rect">
            <a:avLst/>
          </a:prstGeom>
          <a:noFill/>
        </p:spPr>
        <p:txBody>
          <a:bodyPr wrap="square" rtlCol="0">
            <a:spAutoFit/>
          </a:bodyPr>
          <a:lstStyle/>
          <a:p>
            <a:pPr algn="ctr"/>
            <a:r>
              <a:rPr lang="en-US" dirty="0"/>
              <a:t>Offenses Cleared and Percent of Offenses Cleared in 2012</a:t>
            </a:r>
          </a:p>
        </p:txBody>
      </p:sp>
    </p:spTree>
    <p:extLst>
      <p:ext uri="{BB962C8B-B14F-4D97-AF65-F5344CB8AC3E}">
        <p14:creationId xmlns:p14="http://schemas.microsoft.com/office/powerpoint/2010/main" val="362958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Offenses and arrests">
            <a:extLst>
              <a:ext uri="{FF2B5EF4-FFF2-40B4-BE49-F238E27FC236}">
                <a16:creationId xmlns:a16="http://schemas.microsoft.com/office/drawing/2014/main" id="{3B789482-AAA5-4662-8F2E-947CEAE2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77" y="340495"/>
            <a:ext cx="11687908" cy="6293668"/>
          </a:xfrm>
          <a:prstGeom prst="rect">
            <a:avLst/>
          </a:prstGeom>
        </p:spPr>
      </p:pic>
      <p:sp>
        <p:nvSpPr>
          <p:cNvPr id="3" name="TextBox 2">
            <a:extLst>
              <a:ext uri="{FF2B5EF4-FFF2-40B4-BE49-F238E27FC236}">
                <a16:creationId xmlns:a16="http://schemas.microsoft.com/office/drawing/2014/main" id="{93F5DD24-E7D9-604D-A4AA-62862BACD7D0}"/>
              </a:ext>
            </a:extLst>
          </p:cNvPr>
          <p:cNvSpPr txBox="1"/>
          <p:nvPr/>
        </p:nvSpPr>
        <p:spPr>
          <a:xfrm>
            <a:off x="1477108" y="30392"/>
            <a:ext cx="8135815" cy="646331"/>
          </a:xfrm>
          <a:prstGeom prst="rect">
            <a:avLst/>
          </a:prstGeom>
          <a:noFill/>
        </p:spPr>
        <p:txBody>
          <a:bodyPr wrap="square" rtlCol="0">
            <a:spAutoFit/>
          </a:bodyPr>
          <a:lstStyle/>
          <a:p>
            <a:pPr algn="ctr"/>
            <a:r>
              <a:rPr lang="en-US" dirty="0"/>
              <a:t>2013 Hate Crimes Arrests and Offenses</a:t>
            </a:r>
          </a:p>
          <a:p>
            <a:pPr algn="ctr"/>
            <a:endParaRPr lang="en-US" dirty="0"/>
          </a:p>
        </p:txBody>
      </p:sp>
    </p:spTree>
    <p:extLst>
      <p:ext uri="{BB962C8B-B14F-4D97-AF65-F5344CB8AC3E}">
        <p14:creationId xmlns:p14="http://schemas.microsoft.com/office/powerpoint/2010/main" val="94932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Offenses Cleared and Percent Cleared">
            <a:extLst>
              <a:ext uri="{FF2B5EF4-FFF2-40B4-BE49-F238E27FC236}">
                <a16:creationId xmlns:a16="http://schemas.microsoft.com/office/drawing/2014/main" id="{0F873F70-B569-425C-BBCC-C64D64FE2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55" y="604675"/>
            <a:ext cx="11805138" cy="6134995"/>
          </a:xfrm>
          <a:prstGeom prst="rect">
            <a:avLst/>
          </a:prstGeom>
        </p:spPr>
      </p:pic>
      <p:sp>
        <p:nvSpPr>
          <p:cNvPr id="2" name="TextBox 1">
            <a:extLst>
              <a:ext uri="{FF2B5EF4-FFF2-40B4-BE49-F238E27FC236}">
                <a16:creationId xmlns:a16="http://schemas.microsoft.com/office/drawing/2014/main" id="{A9AD6F6A-3462-D24E-87C1-97219C34C6CC}"/>
              </a:ext>
            </a:extLst>
          </p:cNvPr>
          <p:cNvSpPr txBox="1"/>
          <p:nvPr/>
        </p:nvSpPr>
        <p:spPr>
          <a:xfrm>
            <a:off x="937846" y="118331"/>
            <a:ext cx="9331569" cy="646331"/>
          </a:xfrm>
          <a:prstGeom prst="rect">
            <a:avLst/>
          </a:prstGeom>
          <a:noFill/>
        </p:spPr>
        <p:txBody>
          <a:bodyPr wrap="square" rtlCol="0">
            <a:spAutoFit/>
          </a:bodyPr>
          <a:lstStyle/>
          <a:p>
            <a:pPr algn="ctr"/>
            <a:r>
              <a:rPr lang="en-US" dirty="0"/>
              <a:t>Offenses Cleared and Percent of Offenses Cleared in 2013</a:t>
            </a:r>
          </a:p>
          <a:p>
            <a:pPr algn="ctr"/>
            <a:endParaRPr lang="en-US" dirty="0"/>
          </a:p>
        </p:txBody>
      </p:sp>
    </p:spTree>
    <p:extLst>
      <p:ext uri="{BB962C8B-B14F-4D97-AF65-F5344CB8AC3E}">
        <p14:creationId xmlns:p14="http://schemas.microsoft.com/office/powerpoint/2010/main" val="337772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1DFD-4A6F-6A48-A47F-B0B2F443263F}"/>
              </a:ext>
            </a:extLst>
          </p:cNvPr>
          <p:cNvSpPr>
            <a:spLocks noGrp="1"/>
          </p:cNvSpPr>
          <p:nvPr>
            <p:ph type="title"/>
          </p:nvPr>
        </p:nvSpPr>
        <p:spPr>
          <a:xfrm>
            <a:off x="838200" y="269631"/>
            <a:ext cx="10515600" cy="304467"/>
          </a:xfrm>
        </p:spPr>
        <p:txBody>
          <a:bodyPr>
            <a:noAutofit/>
          </a:bodyPr>
          <a:lstStyle/>
          <a:p>
            <a:r>
              <a:rPr lang="en-US" sz="1800" b="1" dirty="0"/>
              <a:t>                                   	2014 Hate Crimes Arrests and Offenses</a:t>
            </a:r>
            <a:br>
              <a:rPr lang="en-US" sz="1800" b="1" dirty="0"/>
            </a:br>
            <a:endParaRPr lang="en-US" sz="1800" b="1" dirty="0"/>
          </a:p>
        </p:txBody>
      </p:sp>
      <p:pic>
        <p:nvPicPr>
          <p:cNvPr id="4" name="slide2" descr="Offenses and arrests">
            <a:extLst>
              <a:ext uri="{FF2B5EF4-FFF2-40B4-BE49-F238E27FC236}">
                <a16:creationId xmlns:a16="http://schemas.microsoft.com/office/drawing/2014/main" id="{5294957A-D4B4-DB43-B14E-41E46171F4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1354" y="398542"/>
            <a:ext cx="11781693" cy="6320084"/>
          </a:xfrm>
          <a:prstGeom prst="rect">
            <a:avLst/>
          </a:prstGeom>
        </p:spPr>
      </p:pic>
    </p:spTree>
    <p:extLst>
      <p:ext uri="{BB962C8B-B14F-4D97-AF65-F5344CB8AC3E}">
        <p14:creationId xmlns:p14="http://schemas.microsoft.com/office/powerpoint/2010/main" val="3410191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3115</TotalTime>
  <Words>545</Words>
  <Application>Microsoft Macintosh PowerPoint</Application>
  <PresentationFormat>Widescreen</PresentationFormat>
  <Paragraphs>57</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SECU 315 Project</vt:lpstr>
      <vt:lpstr>Background</vt:lpstr>
      <vt:lpstr>Questions</vt:lpstr>
      <vt:lpstr>Data Source</vt:lpstr>
      <vt:lpstr>PowerPoint Presentation</vt:lpstr>
      <vt:lpstr>PowerPoint Presentation</vt:lpstr>
      <vt:lpstr>PowerPoint Presentation</vt:lpstr>
      <vt:lpstr>PowerPoint Presentation</vt:lpstr>
      <vt:lpstr>                                    2014 Hate Crimes Arrests and Offenses </vt:lpstr>
      <vt:lpstr>Offenses Cleared and Percent of Offenses Cleared in 2014 </vt:lpstr>
      <vt:lpstr>2015 Hate Crimes Arrests and Offenses </vt:lpstr>
      <vt:lpstr>Offenses Cleared and Percent of Offenses Cleared in 2015 </vt:lpstr>
      <vt:lpstr>2016 Hate Crimes Arrests and Offenses</vt:lpstr>
      <vt:lpstr>2016 Hate Crimes Offenses and Offenses Cleared </vt:lpstr>
      <vt:lpstr>Conclusions</vt:lpstr>
      <vt:lpstr>Conclusions Cont’d </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 315 Project</dc:title>
  <dc:creator>Microsoft Office User</dc:creator>
  <cp:lastModifiedBy>Microsoft Office User</cp:lastModifiedBy>
  <cp:revision>67</cp:revision>
  <dcterms:created xsi:type="dcterms:W3CDTF">2021-04-22T01:26:53Z</dcterms:created>
  <dcterms:modified xsi:type="dcterms:W3CDTF">2021-04-30T02:33:19Z</dcterms:modified>
</cp:coreProperties>
</file>