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c18b01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c18b01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012ad7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012ad7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Naked single technique: only a single value is in the cell. The remaining cells with the number is </a:t>
            </a:r>
            <a:r>
              <a:rPr lang="en"/>
              <a:t>omitted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single technique (also called naked value, inclusion principle): For a given unit (row, column or sub-grid) there exists only one cell which can contain a given value (all other placements would lead to a direct violation of rules).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012ad7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012ad7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all </a:t>
            </a:r>
            <a:r>
              <a:rPr lang="en"/>
              <a:t>possibilities</a:t>
            </a:r>
            <a:r>
              <a:rPr lang="en"/>
              <a:t> until it works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012ad76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012ad76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 brute-force approach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Assume exactly one solution, a fully filled grid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Input is a partially filled grid (solution won’t change any of the values already given)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Consider a depth-first search through a solution tree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Each internal node is a partially completed sudoku grid.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Each leaf is a completed sudoku grid.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 the tree, there are solution paths, or sequences of choices of children that lead to to a correct, solved grid.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If A node has </a:t>
            </a:r>
            <a:r>
              <a:rPr b="1" i="1" lang="en" sz="1000"/>
              <a:t>m</a:t>
            </a:r>
            <a:r>
              <a:rPr lang="en" sz="1000"/>
              <a:t> empty cells in A sudoku grid. Then, it will have n ∗ m distinct children, (each empty cell could have </a:t>
            </a:r>
            <a:r>
              <a:rPr b="1" i="1" lang="en" sz="1000"/>
              <a:t>n</a:t>
            </a:r>
            <a:r>
              <a:rPr lang="en" sz="1000"/>
              <a:t> possible values)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If we are on a solution path, THEN exactly one of the </a:t>
            </a:r>
            <a:r>
              <a:rPr b="1" lang="en" sz="1000"/>
              <a:t>n</a:t>
            </a:r>
            <a:r>
              <a:rPr lang="en" sz="1000"/>
              <a:t> children in each N * m cluster is also on the solution path. I.E., for each cell in the Sudoku grid, there is exactly one correct digit I can write.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DEPTH OF THE TREE FROM HERE IS M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At each node, before looking at its children, we check to make sure the populated grid cells comply with the Sudoku constraints.  We reduce the amount of time traversing the tree.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When we try writing  a number down in a cell, or make a choice on a solution path, we’ve effectively reduced our problem size.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c18b01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c18b01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Solver 1 = Python- Constraint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Solver 2 = Constraint, naked, &amp; search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Solver 3 = constraint, search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Solver 4 = Backtracking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Note: To obtain a gauge of difficulty, all the solve times were added up for each puzzle and then the puzzles were sorted by that total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Solver 1 = Constraint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Solver 2 = Constraint, naked, &amp; search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Solver 3 = constraint, search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Solver 4 = Backtracking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d2f2f4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d2f2f4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012ad76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012ad76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3f87145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3f87145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d2f31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d2f31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012ad76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012ad76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012ad76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012ad76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012ad7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012ad7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012ad7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012ad7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We will evaluate our solvers based on solving speed and compare them based on how well they work for sudokus of various difficulty. 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012ad7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012ad7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Sudoku is a game requiring no math, just logic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Numbers 1-9 can only appear once in each 3 x 3 box, each row, and each column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Single unique solution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3f87145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23f87145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= cell w/ row r and column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= {1..,9} </a:t>
            </a:r>
            <a:r>
              <a:rPr lang="en" sz="1400">
                <a:solidFill>
                  <a:schemeClr val="dk1"/>
                </a:solidFill>
              </a:rPr>
              <a:t>for 9x9 grid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d2f2f4b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d2f2f4b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Developed by Arto Inkala, a Finish mathematician in 2012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Would be an 11 on a normal 1-5 scale of difficulty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Requires a person to think 10 moves ahead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Difficulty of sudokus could be assessed by size of search space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012ad76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012ad7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3f87145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3f87145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012ad7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012ad7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known as </a:t>
            </a:r>
            <a:r>
              <a:rPr b="1" lang="en" sz="1400"/>
              <a:t>Conjugate Pair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set of 2 numbers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sighted in 2 cells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belong to at least 1 unit in common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Unit: row, column, and box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candidate numbers from other cells in the same unit are removed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389850" y="943450"/>
            <a:ext cx="4337100" cy="4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D9E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kagg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8325"/>
            <a:ext cx="85206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Creating a Sudoku Solver: A Comparison Study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Artificial Intelligence final project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Lewis University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March 6, 2019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Group 3: Stewart Galloway, Jason Overgard,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Phung Hong Vu, and Johannah Cushing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311700" y="0"/>
            <a:ext cx="85206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Constraint Propagation</a:t>
            </a:r>
            <a:endParaRPr b="1" sz="40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750" y="1149375"/>
            <a:ext cx="3494975" cy="34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1122925" y="3858725"/>
            <a:ext cx="2346600" cy="464400"/>
          </a:xfrm>
          <a:prstGeom prst="rightArrow">
            <a:avLst>
              <a:gd fmla="val 50000" name="adj1"/>
              <a:gd fmla="val 473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Naked Single technique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1243825" y="2389925"/>
            <a:ext cx="2346600" cy="414000"/>
          </a:xfrm>
          <a:prstGeom prst="rightArrow">
            <a:avLst>
              <a:gd fmla="val 50000" name="adj1"/>
              <a:gd fmla="val 473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Hidden single technique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1761975" y="3232025"/>
            <a:ext cx="2346600" cy="414000"/>
          </a:xfrm>
          <a:prstGeom prst="rightArrow">
            <a:avLst>
              <a:gd fmla="val 50000" name="adj1"/>
              <a:gd fmla="val 473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Hidden single technique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311700" y="0"/>
            <a:ext cx="8520600" cy="9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00"/>
                </a:solidFill>
              </a:rPr>
              <a:t>Search Algorithm</a:t>
            </a:r>
            <a:endParaRPr b="1" sz="4000">
              <a:solidFill>
                <a:srgbClr val="000000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13" y="898088"/>
            <a:ext cx="2430575" cy="22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1449625" y="1005150"/>
            <a:ext cx="1907100" cy="56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Possibility = {7,2}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463" y="2315838"/>
            <a:ext cx="2430575" cy="22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1570175" y="2538800"/>
            <a:ext cx="246000" cy="3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63" y="2315838"/>
            <a:ext cx="2430575" cy="22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5079175" y="2538800"/>
            <a:ext cx="246000" cy="3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Backtracking</a:t>
            </a:r>
            <a:endParaRPr b="1" sz="40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925" y="1192250"/>
            <a:ext cx="2972900" cy="34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5668925" y="4672225"/>
            <a:ext cx="29238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https://www.codeproject.com/Articles/23206/Sudoku-Algorithm-Generates-a-Valid-Sudoku-in-0-018</a:t>
            </a:r>
            <a:endParaRPr sz="800"/>
          </a:p>
        </p:txBody>
      </p:sp>
      <p:sp>
        <p:nvSpPr>
          <p:cNvPr id="143" name="Google Shape;143;p24"/>
          <p:cNvSpPr txBox="1"/>
          <p:nvPr/>
        </p:nvSpPr>
        <p:spPr>
          <a:xfrm>
            <a:off x="5668925" y="808225"/>
            <a:ext cx="2973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Flowchart</a:t>
            </a:r>
            <a:endParaRPr sz="20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450" y="966025"/>
            <a:ext cx="2972900" cy="384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" type="subTitle"/>
          </p:nvPr>
        </p:nvSpPr>
        <p:spPr>
          <a:xfrm flipH="1" rot="10800000">
            <a:off x="311700" y="2710863"/>
            <a:ext cx="2731200" cy="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00" y="240425"/>
            <a:ext cx="7515550" cy="46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26" y="317075"/>
            <a:ext cx="7266176" cy="4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2291275" y="4183225"/>
            <a:ext cx="7797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constraint</a:t>
            </a:r>
            <a:endParaRPr sz="900"/>
          </a:p>
        </p:txBody>
      </p:sp>
      <p:sp>
        <p:nvSpPr>
          <p:cNvPr id="164" name="Google Shape;164;p27"/>
          <p:cNvSpPr txBox="1"/>
          <p:nvPr/>
        </p:nvSpPr>
        <p:spPr>
          <a:xfrm>
            <a:off x="6522075" y="4183225"/>
            <a:ext cx="8937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backtracking</a:t>
            </a:r>
            <a:endParaRPr sz="900"/>
          </a:p>
        </p:txBody>
      </p:sp>
      <p:sp>
        <p:nvSpPr>
          <p:cNvPr id="165" name="Google Shape;165;p27"/>
          <p:cNvSpPr txBox="1"/>
          <p:nvPr/>
        </p:nvSpPr>
        <p:spPr>
          <a:xfrm>
            <a:off x="4915350" y="4183225"/>
            <a:ext cx="1435500" cy="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</a:t>
            </a:r>
            <a:r>
              <a:rPr lang="en" sz="900"/>
              <a:t>tochastic </a:t>
            </a:r>
            <a:r>
              <a:rPr lang="en" sz="900"/>
              <a:t> search</a:t>
            </a:r>
            <a:endParaRPr sz="900"/>
          </a:p>
        </p:txBody>
      </p:sp>
      <p:sp>
        <p:nvSpPr>
          <p:cNvPr id="166" name="Google Shape;166;p27"/>
          <p:cNvSpPr txBox="1"/>
          <p:nvPr/>
        </p:nvSpPr>
        <p:spPr>
          <a:xfrm>
            <a:off x="3556388" y="4187875"/>
            <a:ext cx="1082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</a:t>
            </a:r>
            <a:r>
              <a:rPr lang="en" sz="900"/>
              <a:t>aked twins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839300" y="0"/>
            <a:ext cx="6764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Results </a:t>
            </a:r>
            <a:r>
              <a:rPr b="1" lang="en" sz="2400"/>
              <a:t>Analysis</a:t>
            </a:r>
            <a:endParaRPr b="1" sz="2400"/>
          </a:p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253125" y="585900"/>
            <a:ext cx="36369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Average time for 10,000 puzzles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Solver 1, Python-Constraint: </a:t>
            </a:r>
            <a:r>
              <a:rPr b="1" lang="en" sz="1800">
                <a:solidFill>
                  <a:schemeClr val="dk1"/>
                </a:solidFill>
              </a:rPr>
              <a:t>14.69ms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Solver 2, Naked Twins: </a:t>
            </a:r>
            <a:r>
              <a:rPr b="1" lang="en" sz="1800">
                <a:solidFill>
                  <a:schemeClr val="dk1"/>
                </a:solidFill>
              </a:rPr>
              <a:t>1.74ms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(Shortest solution time)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Solver 3, Constraint &amp; Search: </a:t>
            </a:r>
            <a:r>
              <a:rPr b="1" lang="en" sz="1800">
                <a:solidFill>
                  <a:schemeClr val="dk1"/>
                </a:solidFill>
              </a:rPr>
              <a:t>2.41ms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Solver 4, Backtracking: </a:t>
            </a:r>
            <a:r>
              <a:rPr b="1" lang="en" sz="1800">
                <a:solidFill>
                  <a:schemeClr val="dk1"/>
                </a:solidFill>
              </a:rPr>
              <a:t>2.44ms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382125" y="585900"/>
            <a:ext cx="4897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World’s hardest Sudoku-Everest puzzle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Solver 1, Python- Constraint: </a:t>
            </a:r>
            <a:r>
              <a:rPr b="1" lang="en" sz="1800">
                <a:solidFill>
                  <a:schemeClr val="dk1"/>
                </a:solidFill>
              </a:rPr>
              <a:t>10,223ms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640x</a:t>
            </a:r>
            <a:r>
              <a:rPr lang="en" sz="1800">
                <a:solidFill>
                  <a:schemeClr val="dk1"/>
                </a:solidFill>
              </a:rPr>
              <a:t> longer than average puzzle solution time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Solver 2, Naked Twins: </a:t>
            </a:r>
            <a:r>
              <a:rPr b="1" lang="en" sz="1800">
                <a:solidFill>
                  <a:schemeClr val="dk1"/>
                </a:solidFill>
              </a:rPr>
              <a:t>37ms (Shortest solution time)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21x </a:t>
            </a:r>
            <a:r>
              <a:rPr lang="en" sz="1800">
                <a:solidFill>
                  <a:schemeClr val="dk1"/>
                </a:solidFill>
              </a:rPr>
              <a:t>longer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Solver 3, Constraint &amp;Search: </a:t>
            </a:r>
            <a:r>
              <a:rPr b="1" lang="en" sz="1800">
                <a:solidFill>
                  <a:schemeClr val="dk1"/>
                </a:solidFill>
              </a:rPr>
              <a:t>50ms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22x</a:t>
            </a:r>
            <a:r>
              <a:rPr lang="en" sz="1800">
                <a:solidFill>
                  <a:schemeClr val="dk1"/>
                </a:solidFill>
              </a:rPr>
              <a:t> longer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Solver 4, Backtracking: </a:t>
            </a:r>
            <a:r>
              <a:rPr b="1" lang="en" sz="1800">
                <a:solidFill>
                  <a:schemeClr val="dk1"/>
                </a:solidFill>
              </a:rPr>
              <a:t>761ms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317x</a:t>
            </a:r>
            <a:r>
              <a:rPr lang="en" sz="1800">
                <a:solidFill>
                  <a:schemeClr val="dk1"/>
                </a:solidFill>
              </a:rPr>
              <a:t> longer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839300" y="0"/>
            <a:ext cx="6764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 Analysis</a:t>
            </a:r>
            <a:endParaRPr sz="2400"/>
          </a:p>
        </p:txBody>
      </p:sp>
      <p:sp>
        <p:nvSpPr>
          <p:cNvPr id="179" name="Google Shape;179;p29"/>
          <p:cNvSpPr txBox="1"/>
          <p:nvPr>
            <p:ph idx="1" type="subTitle"/>
          </p:nvPr>
        </p:nvSpPr>
        <p:spPr>
          <a:xfrm>
            <a:off x="839300" y="1106825"/>
            <a:ext cx="6893700" cy="3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Python-Constraint is the slowest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Solver 2 is faster than 3 but has a larger standard deviation (.495 vs. .367)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Solvers 2 and 3 have very flat graphs until the 90th percentile of difficulty</a:t>
            </a:r>
            <a:endParaRPr sz="1400">
              <a:solidFill>
                <a:srgbClr val="22222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Python-constraint and </a:t>
            </a:r>
            <a:r>
              <a:rPr lang="en" sz="1400">
                <a:solidFill>
                  <a:srgbClr val="222222"/>
                </a:solidFill>
              </a:rPr>
              <a:t>backtracking</a:t>
            </a:r>
            <a:r>
              <a:rPr lang="en" sz="1400">
                <a:solidFill>
                  <a:srgbClr val="222222"/>
                </a:solidFill>
              </a:rPr>
              <a:t>  solve time gradually increase with difficulty </a:t>
            </a:r>
            <a:endParaRPr sz="1400">
              <a:solidFill>
                <a:srgbClr val="22222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Backtracking is the fastest for the easiest puzzles but loses in the more difficult half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ctrTitle"/>
          </p:nvPr>
        </p:nvSpPr>
        <p:spPr>
          <a:xfrm>
            <a:off x="311708" y="1219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several algorithms which can be used for solving sudokus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Of the methods we used, naked twins was fastest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best are specifically designed for solving sudokus or are a combination of algorithms</a:t>
            </a:r>
            <a:endParaRPr sz="2400"/>
          </a:p>
        </p:txBody>
      </p:sp>
      <p:sp>
        <p:nvSpPr>
          <p:cNvPr id="185" name="Google Shape;185;p30"/>
          <p:cNvSpPr txBox="1"/>
          <p:nvPr>
            <p:ph idx="1" type="subTitle"/>
          </p:nvPr>
        </p:nvSpPr>
        <p:spPr>
          <a:xfrm>
            <a:off x="47335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ctrTitle"/>
          </p:nvPr>
        </p:nvSpPr>
        <p:spPr>
          <a:xfrm>
            <a:off x="200400" y="878700"/>
            <a:ext cx="8520600" cy="25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333333"/>
                </a:solidFill>
              </a:rPr>
              <a:t>Coelho, Leandro C. and Laporte, Gilbert.  A </a:t>
            </a:r>
            <a:r>
              <a:rPr b="1" lang="en" sz="1200">
                <a:solidFill>
                  <a:srgbClr val="333333"/>
                </a:solidFill>
              </a:rPr>
              <a:t>comparison</a:t>
            </a:r>
            <a:r>
              <a:rPr lang="en" sz="1200">
                <a:solidFill>
                  <a:srgbClr val="333333"/>
                </a:solidFill>
              </a:rPr>
              <a:t> of </a:t>
            </a:r>
            <a:r>
              <a:rPr b="1" lang="en" sz="1200">
                <a:solidFill>
                  <a:srgbClr val="333333"/>
                </a:solidFill>
              </a:rPr>
              <a:t>several</a:t>
            </a:r>
            <a:r>
              <a:rPr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333333"/>
                </a:solidFill>
              </a:rPr>
              <a:t>enumerative</a:t>
            </a:r>
            <a:r>
              <a:rPr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333333"/>
                </a:solidFill>
              </a:rPr>
              <a:t>algorithms</a:t>
            </a:r>
            <a:r>
              <a:rPr lang="en" sz="1200">
                <a:solidFill>
                  <a:srgbClr val="333333"/>
                </a:solidFill>
              </a:rPr>
              <a:t> for </a:t>
            </a:r>
            <a:r>
              <a:rPr b="1" lang="en" sz="1200">
                <a:solidFill>
                  <a:srgbClr val="333333"/>
                </a:solidFill>
              </a:rPr>
              <a:t>Sudoku.  </a:t>
            </a:r>
            <a:r>
              <a:rPr i="1" lang="en" sz="1200">
                <a:solidFill>
                  <a:srgbClr val="333333"/>
                </a:solidFill>
              </a:rPr>
              <a:t>The Journal of the Operational Research Society</a:t>
            </a:r>
            <a:r>
              <a:rPr lang="en" sz="1200">
                <a:solidFill>
                  <a:srgbClr val="333333"/>
                </a:solidFill>
              </a:rPr>
              <a:t>, 10/2014, Volume 65, Issue 10.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" sz="1200">
                <a:solidFill>
                  <a:srgbClr val="333333"/>
                </a:solidFill>
              </a:rPr>
              <a:t>Collins, Nick (28 June 2012).  The world’s hardest sudoku: Can you crack it?   </a:t>
            </a:r>
            <a:r>
              <a:rPr i="1" lang="en" sz="1200">
                <a:solidFill>
                  <a:srgbClr val="333333"/>
                </a:solidFill>
              </a:rPr>
              <a:t>The Telegraph.</a:t>
            </a:r>
            <a:r>
              <a:rPr lang="en" sz="1200">
                <a:solidFill>
                  <a:srgbClr val="333333"/>
                </a:solidFill>
              </a:rPr>
              <a:t>  Retrieved from https://www.telegraph.co.uk/news/science/science-news/9359579/Worlds-hardest-sudoku-can-you-crack-it.html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Park, Kyubyong (2017). One Million Sudoku Puzzles (csv file).  Retrieved form 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www.kaggle.com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Simple API. (2019). </a:t>
            </a:r>
            <a:r>
              <a:rPr i="1" lang="en" sz="1200">
                <a:solidFill>
                  <a:srgbClr val="000000"/>
                </a:solidFill>
              </a:rPr>
              <a:t>Python-constraint and sudoku</a:t>
            </a:r>
            <a:r>
              <a:rPr lang="en" sz="1200">
                <a:solidFill>
                  <a:srgbClr val="000000"/>
                </a:solidFill>
              </a:rPr>
              <a:t>. [online] Available at: https://simplapi.wordpress.com/2012/11/02/python-constraint-and-sudoku/ [Accessed 6 Mar. 2019].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https://slideplayer.com/slide/6171129/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191" name="Google Shape;191;p31"/>
          <p:cNvSpPr txBox="1"/>
          <p:nvPr>
            <p:ph type="ctrTitle"/>
          </p:nvPr>
        </p:nvSpPr>
        <p:spPr>
          <a:xfrm>
            <a:off x="395125" y="0"/>
            <a:ext cx="8520600" cy="8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References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Outline</a:t>
            </a:r>
            <a:endParaRPr b="1" sz="4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Background information, related research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Project/problem description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Methodology- the dataset and solver descriptions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Results and Discussion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Conclusion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References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7" name="Google Shape;197;p32"/>
          <p:cNvSpPr txBox="1"/>
          <p:nvPr>
            <p:ph idx="1" type="subTitle"/>
          </p:nvPr>
        </p:nvSpPr>
        <p:spPr>
          <a:xfrm>
            <a:off x="4389850" y="943450"/>
            <a:ext cx="4337100" cy="4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42050" y="0"/>
            <a:ext cx="9050100" cy="8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Project Description and Goal</a:t>
            </a:r>
            <a:endParaRPr b="1" sz="4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35000" y="1031400"/>
            <a:ext cx="4337100" cy="4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Descriptions: </a:t>
            </a:r>
            <a:endParaRPr sz="2500" u="sng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10,000 Sudoku puzzles used from Kaggle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Algorithms use:</a:t>
            </a:r>
            <a:endParaRPr sz="1900"/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Solver 1 = Python-Constraint</a:t>
            </a:r>
            <a:endParaRPr sz="1900"/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Solver 2 = Constraint, naked twins, &amp; search </a:t>
            </a:r>
            <a:endParaRPr sz="1900"/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Solver 3 = constraint, search</a:t>
            </a:r>
            <a:endParaRPr sz="1900"/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Solver 4 = </a:t>
            </a:r>
            <a:r>
              <a:rPr lang="en" sz="1900"/>
              <a:t>Backtracking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Compare the solving time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245" y="3733175"/>
            <a:ext cx="1398200" cy="11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4572100" y="909350"/>
            <a:ext cx="4337100" cy="4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Goals:</a:t>
            </a:r>
            <a:endParaRPr sz="1900" u="sng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Algorithms that can guarantee solutions to sudoku problems.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Algorithms with least amount of time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Solve  “The world’s hardest Sudoku”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0"/>
            <a:ext cx="85206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Background - What is Sudoku?</a:t>
            </a:r>
            <a:endParaRPr b="1" sz="40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725" y="1357725"/>
            <a:ext cx="3404675" cy="334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50" y="1331600"/>
            <a:ext cx="3475350" cy="33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19400" y="801300"/>
            <a:ext cx="6369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“Suji wa dokushin ni kagiru”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 “ the digits are limited to one occurrence.”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0" y="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Constraint Satisfaction Problem</a:t>
            </a:r>
            <a:endParaRPr b="1" sz="4000"/>
          </a:p>
        </p:txBody>
      </p:sp>
      <p:sp>
        <p:nvSpPr>
          <p:cNvPr id="83" name="Google Shape;83;p17"/>
          <p:cNvSpPr txBox="1"/>
          <p:nvPr/>
        </p:nvSpPr>
        <p:spPr>
          <a:xfrm>
            <a:off x="407825" y="1391025"/>
            <a:ext cx="42741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CSP = (V,D,C)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 = {V</a:t>
            </a:r>
            <a:r>
              <a:rPr baseline="-25000" lang="en"/>
              <a:t>rc</a:t>
            </a:r>
            <a:r>
              <a:rPr lang="en"/>
              <a:t>} a set of </a:t>
            </a:r>
            <a:r>
              <a:rPr i="1" lang="en"/>
              <a:t>n </a:t>
            </a:r>
            <a:r>
              <a:rPr lang="en"/>
              <a:t>variables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 = {1…,9}  is set of domain, one domain per variable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 is a set of constraints apply to the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425" y="1258400"/>
            <a:ext cx="4028875" cy="35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468600" y="0"/>
            <a:ext cx="82068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</a:rPr>
              <a:t>The “World’s Hardest Sudoku”</a:t>
            </a:r>
            <a:endParaRPr b="1" sz="4000">
              <a:solidFill>
                <a:srgbClr val="000000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823" y="1306585"/>
            <a:ext cx="2911050" cy="28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88" y="1355697"/>
            <a:ext cx="1359625" cy="21393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707125" y="3495100"/>
            <a:ext cx="2019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Arto Inkala</a:t>
            </a:r>
            <a:endParaRPr sz="2000"/>
          </a:p>
        </p:txBody>
      </p:sp>
      <p:sp>
        <p:nvSpPr>
          <p:cNvPr id="93" name="Google Shape;93;p18"/>
          <p:cNvSpPr txBox="1"/>
          <p:nvPr/>
        </p:nvSpPr>
        <p:spPr>
          <a:xfrm>
            <a:off x="5369275" y="717900"/>
            <a:ext cx="1453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Everest</a:t>
            </a:r>
            <a:endParaRPr sz="25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75" y="1310750"/>
            <a:ext cx="2911050" cy="284895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004375" y="4159700"/>
            <a:ext cx="2019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Solution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246600" y="462350"/>
            <a:ext cx="8520600" cy="4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</a:rPr>
              <a:t>Algorithms used </a:t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arenR"/>
            </a:pPr>
            <a:r>
              <a:rPr lang="en">
                <a:solidFill>
                  <a:srgbClr val="000000"/>
                </a:solidFill>
              </a:rPr>
              <a:t>Python-constraint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arenR"/>
            </a:pPr>
            <a:r>
              <a:rPr lang="en">
                <a:solidFill>
                  <a:srgbClr val="000000"/>
                </a:solidFill>
              </a:rPr>
              <a:t>Constraint propagation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arenR"/>
            </a:pPr>
            <a:r>
              <a:rPr lang="en">
                <a:solidFill>
                  <a:srgbClr val="000000"/>
                </a:solidFill>
              </a:rPr>
              <a:t>Naked twins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arenR"/>
            </a:pPr>
            <a:r>
              <a:rPr lang="en">
                <a:solidFill>
                  <a:srgbClr val="000000"/>
                </a:solidFill>
              </a:rPr>
              <a:t>Search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arenR"/>
            </a:pPr>
            <a:r>
              <a:rPr lang="en">
                <a:solidFill>
                  <a:srgbClr val="000000"/>
                </a:solidFill>
              </a:rPr>
              <a:t>Backtracking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407950" y="0"/>
            <a:ext cx="8520600" cy="9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Python-Constraint</a:t>
            </a:r>
            <a:endParaRPr b="1" sz="4000"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4296125" y="943500"/>
            <a:ext cx="4337100" cy="4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Part of python package to solve CSP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00" y="1095900"/>
            <a:ext cx="23622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395125" y="0"/>
            <a:ext cx="8520600" cy="8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Naked Twins</a:t>
            </a:r>
            <a:endParaRPr b="1" sz="40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50" y="1322977"/>
            <a:ext cx="3335525" cy="33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375" y="1595751"/>
            <a:ext cx="3155224" cy="31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807375" y="732400"/>
            <a:ext cx="3936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Also known as </a:t>
            </a:r>
            <a:r>
              <a:rPr b="1" lang="en" sz="2000">
                <a:solidFill>
                  <a:schemeClr val="dk1"/>
                </a:solidFill>
              </a:rPr>
              <a:t>Conjugate Pair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