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AB4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AB4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AB4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8909C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8909C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8909C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EFF4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EFF4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EFF4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AB4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AB4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" name="Shape 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50000"/>
              </a:lnSpc>
              <a:defRPr sz="1800"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5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We will evaluate our solvers based on solving speed and compare them based on how well they work for sudokus of various difficulty.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Note: To obtain a gauge of difficulty, all the solve times were added up for each puzzle and then the puzzles were sorted by that total</a:t>
            </a:r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Solver 1 = Constraint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Solver 2 = Constraint, naked, &amp; search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Solver 3 = constraint, search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Solver 4 = Backtracking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Sudoku is a game requiring no math, just logic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Numbers 1-9 can only appear once in each 3 x 3 box, each row, and each column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Single unique solution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V = cell w/ row r and column c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D = {1..,9} for 9x9 grid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3657" indent="-261257" defTabSz="914400">
              <a:lnSpc>
                <a:spcPct val="100000"/>
              </a:lnSpc>
              <a:buClr>
                <a:srgbClr val="000000"/>
              </a:buClr>
              <a:buSzPts val="1200"/>
              <a:buFont typeface="Arial"/>
              <a:buChar char="●"/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Developed by Arto Inkala, a Finish mathematician in 2012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marL="413657" indent="-261257" defTabSz="914400">
              <a:lnSpc>
                <a:spcPct val="100000"/>
              </a:lnSpc>
              <a:buClr>
                <a:srgbClr val="000000"/>
              </a:buClr>
              <a:buSzPts val="1200"/>
              <a:buFont typeface="Arial"/>
              <a:buChar char="●"/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Would be an 11 on a normal 1-5 scale of difficulty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marL="413657" indent="-261257" defTabSz="914400">
              <a:lnSpc>
                <a:spcPct val="100000"/>
              </a:lnSpc>
              <a:buClr>
                <a:srgbClr val="000000"/>
              </a:buClr>
              <a:buSzPts val="1200"/>
              <a:buFont typeface="Arial"/>
              <a:buChar char="●"/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Requires a person to think 10 moves ahead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marL="413657" indent="-261257" defTabSz="914400">
              <a:lnSpc>
                <a:spcPct val="100000"/>
              </a:lnSpc>
              <a:buClr>
                <a:srgbClr val="000000"/>
              </a:buClr>
              <a:buSzPts val="1200"/>
              <a:buFont typeface="Arial"/>
              <a:buChar char="●"/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Difficulty of sudokus could be assessed by size of search space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57200" indent="-317500" defTabSz="91440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●"/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Also known as </a:t>
            </a:r>
            <a:r>
              <a:rPr sz="1400">
                <a:latin typeface="Arial Bold"/>
                <a:ea typeface="Arial Bold"/>
                <a:cs typeface="Arial Bold"/>
                <a:sym typeface="Arial Bold"/>
              </a:rPr>
              <a:t>Conjugate Pair</a:t>
            </a:r>
            <a:endParaRPr sz="1400">
              <a:latin typeface="Arial Bold"/>
              <a:ea typeface="Arial Bold"/>
              <a:cs typeface="Arial Bold"/>
              <a:sym typeface="Arial Bold"/>
            </a:endParaRPr>
          </a:p>
          <a:p>
            <a:pPr lvl="0" indent="457200" defTabSz="914400">
              <a:lnSpc>
                <a:spcPct val="100000"/>
              </a:lnSpc>
              <a:defRPr sz="1800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marL="457200" indent="-317500" defTabSz="91440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●"/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A set of 2 numbers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indent="457200" defTabSz="914400">
              <a:lnSpc>
                <a:spcPct val="100000"/>
              </a:lnSpc>
              <a:defRPr sz="1800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marL="457200" indent="-317500" defTabSz="91440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●"/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sighted in 2 cells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indent="457200" defTabSz="914400">
              <a:lnSpc>
                <a:spcPct val="100000"/>
              </a:lnSpc>
              <a:defRPr sz="1800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marL="457200" indent="-317500" defTabSz="91440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●"/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belong to at least 1 unit in common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indent="457200" defTabSz="914400">
              <a:lnSpc>
                <a:spcPct val="100000"/>
              </a:lnSpc>
              <a:defRPr sz="1800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marL="457200" indent="-317500" defTabSz="91440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●"/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Unit: row, column, and box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indent="457200" defTabSz="914400">
              <a:lnSpc>
                <a:spcPct val="100000"/>
              </a:lnSpc>
              <a:defRPr sz="1800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marL="457200" indent="-317500" defTabSz="91440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●"/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candidate numbers from other cells in the same unit are removed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Naked single technique: only a single value is in the cell. The remaining cells with the number is omitted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Hidden single technique (also called naked value, inclusion principle): For a given unit (row, column or sub-grid) there exists only one cell which can contain a given value (all other placements would lead to a direct violation of rules).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Try all possibilities until it works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15000"/>
              </a:lnSpc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A brute-force approach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spcBef>
                <a:spcPts val="500"/>
              </a:spcBef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Assume exactly one solution, a fully filled grid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spcBef>
                <a:spcPts val="500"/>
              </a:spcBef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Input is a partially filled grid (solution won’t change any of the values already given)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spcBef>
                <a:spcPts val="500"/>
              </a:spcBef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Consider a depth-first search through a solution tree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spcBef>
                <a:spcPts val="500"/>
              </a:spcBef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Each internal node is a partially completed sudoku grid.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spcBef>
                <a:spcPts val="500"/>
              </a:spcBef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Each leaf is a completed sudoku grid.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spcBef>
                <a:spcPts val="500"/>
              </a:spcBef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In the tree, there are solution paths, or sequences of choices of children that lead to to a correct, solved grid.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spcBef>
                <a:spcPts val="500"/>
              </a:spcBef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If A node has </a:t>
            </a:r>
            <a:r>
              <a:rPr b="1" i="1" sz="1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 empty cells in A sudoku grid. Then, it will have n ∗ m distinct children, (each empty cell could have </a:t>
            </a:r>
            <a:r>
              <a:rPr b="1" i="1" sz="1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 possible values)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If we are on a solution path, THEN exactly one of the </a:t>
            </a:r>
            <a:r>
              <a:rPr sz="1000">
                <a:latin typeface="Arial Bold"/>
                <a:ea typeface="Arial Bold"/>
                <a:cs typeface="Arial Bold"/>
                <a:sym typeface="Arial Bold"/>
              </a:rPr>
              <a:t>n</a:t>
            </a:r>
            <a:r>
              <a:rPr sz="1000">
                <a:latin typeface="Arial"/>
                <a:ea typeface="Arial"/>
                <a:cs typeface="Arial"/>
                <a:sym typeface="Arial"/>
              </a:rPr>
              <a:t> children in each N * m cluster is also on the solution path. I.E., for each cell in the Sudoku grid, there is exactly one correct digit I can write.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DEPTH OF THE TREE FROM HERE IS M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At each node, before looking at its children, we check to make sure the populated grid cells comply with the Sudoku constraints.  We reduce the amount of time traversing the tree.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When we try writing  a number down in a cell, or make a choice on a solution path, we’ve effectively reduced our problem size.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spcBef>
                <a:spcPts val="500"/>
              </a:spcBef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algn="ctr" defTabSz="914400">
              <a:lnSpc>
                <a:spcPct val="100000"/>
              </a:lnSpc>
              <a:spcBef>
                <a:spcPts val="500"/>
              </a:spcBef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15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Solver 1 = Python- Constraint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Solver 2 = Constraint, naked, &amp; search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Solver 3 = constraint, search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15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Solver 4 = Backtracking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/>
          <a:p>
            <a:pPr lvl="0" algn="ctr">
              <a:defRPr sz="5200"/>
            </a:pP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389849" y="943449"/>
            <a:ext cx="4337101" cy="4112102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buSzPts val="2800"/>
              <a:defRPr sz="2800"/>
            </a:pP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311699" y="0"/>
            <a:ext cx="8520602" cy="30696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algn="ctr">
              <a:defRPr sz="12000"/>
            </a:lvl1pPr>
          </a:lstStyle>
          <a:p>
            <a:pPr lvl="0">
              <a:defRPr sz="1800"/>
            </a:pPr>
            <a:r>
              <a:rPr sz="12000"/>
              <a:t>xx%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311699" y="3152225"/>
            <a:ext cx="8520602" cy="1991275"/>
          </a:xfrm>
          <a:prstGeom prst="rect">
            <a:avLst/>
          </a:prstGeom>
        </p:spPr>
        <p:txBody>
          <a:bodyPr/>
          <a:lstStyle/>
          <a:p>
            <a:pPr lvl="0" algn="ctr"/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/>
          <a:p>
            <a:pPr lvl="0" algn="ctr">
              <a:defRPr sz="3600"/>
            </a:pP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311699" y="1152475"/>
            <a:ext cx="3999902" cy="3991025"/>
          </a:xfrm>
          <a:prstGeom prst="rect">
            <a:avLst/>
          </a:prstGeom>
        </p:spPr>
        <p:txBody>
          <a:bodyPr/>
          <a:lstStyle/>
          <a:p>
            <a:pPr lvl="0" indent="-317500"/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311699" y="445025"/>
            <a:ext cx="8520602" cy="755125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311699" y="0"/>
            <a:ext cx="2808001" cy="1311300"/>
          </a:xfrm>
          <a:prstGeom prst="rect">
            <a:avLst/>
          </a:prstGeom>
        </p:spPr>
        <p:txBody>
          <a:bodyPr anchor="b"/>
          <a:lstStyle/>
          <a:p>
            <a:pPr lvl="0">
              <a:defRPr sz="2400"/>
            </a:pP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311699" y="1389599"/>
            <a:ext cx="2808001" cy="3753902"/>
          </a:xfrm>
          <a:prstGeom prst="rect">
            <a:avLst/>
          </a:prstGeom>
        </p:spPr>
        <p:txBody>
          <a:bodyPr/>
          <a:lstStyle/>
          <a:p>
            <a:pPr lvl="0" indent="-304800">
              <a:buSzPts val="1200"/>
              <a:defRPr sz="1200"/>
            </a:pP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/>
          <a:p>
            <a:pPr lvl="0">
              <a:defRPr sz="4800"/>
            </a:pP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265500" y="0"/>
            <a:ext cx="4045200" cy="2715476"/>
          </a:xfrm>
          <a:prstGeom prst="rect">
            <a:avLst/>
          </a:prstGeom>
        </p:spPr>
        <p:txBody>
          <a:bodyPr anchor="b"/>
          <a:lstStyle/>
          <a:p>
            <a:pPr lvl="0" algn="ctr">
              <a:defRPr sz="4200"/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265500" y="2803075"/>
            <a:ext cx="4045200" cy="2340425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buClrTx/>
              <a:buSzTx/>
              <a:buFontTx/>
              <a:buNone/>
              <a:defRPr sz="2100"/>
            </a:pP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311699" y="3922750"/>
            <a:ext cx="5998802" cy="1220751"/>
          </a:xfrm>
          <a:prstGeom prst="rect">
            <a:avLst/>
          </a:prstGeom>
        </p:spPr>
        <p:txBody>
          <a:bodyPr anchor="ctr"/>
          <a:lstStyle/>
          <a:p>
            <a:pPr lvl="0" marL="228600" indent="0">
              <a:buClrTx/>
              <a:buSzTx/>
              <a:buFontTx/>
              <a:buNone/>
            </a:pP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11699" y="445025"/>
            <a:ext cx="8520602" cy="7074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pPr lvl="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11699" y="1152475"/>
            <a:ext cx="8520602" cy="39910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pPr lvl="0"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72458" y="4700819"/>
            <a:ext cx="548701" cy="31839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ctr">
            <a:spAutoFit/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titleStyle>
    <p:bodyStyle>
      <a:lvl1pPr marL="457200" indent="-342900">
        <a:buClr>
          <a:srgbClr val="000000"/>
        </a:buClr>
        <a:buSzPts val="1400"/>
        <a:buFont typeface="Arial"/>
        <a:buChar char="●"/>
        <a:defRPr sz="1400">
          <a:latin typeface="Arial"/>
          <a:ea typeface="Arial"/>
          <a:cs typeface="Arial"/>
          <a:sym typeface="Arial"/>
        </a:defRPr>
      </a:lvl1pPr>
      <a:lvl2pPr marL="914400" indent="-317500">
        <a:buClr>
          <a:srgbClr val="000000"/>
        </a:buClr>
        <a:buSzPts val="1400"/>
        <a:buFont typeface="Arial"/>
        <a:buChar char="○"/>
        <a:defRPr sz="1400">
          <a:latin typeface="Arial"/>
          <a:ea typeface="Arial"/>
          <a:cs typeface="Arial"/>
          <a:sym typeface="Arial"/>
        </a:defRPr>
      </a:lvl2pPr>
      <a:lvl3pPr marL="1371600" indent="-317500">
        <a:buClr>
          <a:srgbClr val="000000"/>
        </a:buClr>
        <a:buSzPts val="1400"/>
        <a:buFont typeface="Arial"/>
        <a:buChar char="■"/>
        <a:defRPr sz="1400">
          <a:latin typeface="Arial"/>
          <a:ea typeface="Arial"/>
          <a:cs typeface="Arial"/>
          <a:sym typeface="Arial"/>
        </a:defRPr>
      </a:lvl3pPr>
      <a:lvl4pPr marL="1828800" indent="-317500">
        <a:buClr>
          <a:srgbClr val="000000"/>
        </a:buClr>
        <a:buSzPts val="1400"/>
        <a:buFont typeface="Arial"/>
        <a:buChar char="●"/>
        <a:defRPr sz="1400">
          <a:latin typeface="Arial"/>
          <a:ea typeface="Arial"/>
          <a:cs typeface="Arial"/>
          <a:sym typeface="Arial"/>
        </a:defRPr>
      </a:lvl4pPr>
      <a:lvl5pPr marL="2286000" indent="-317500">
        <a:buClr>
          <a:srgbClr val="000000"/>
        </a:buClr>
        <a:buSzPts val="1400"/>
        <a:buFont typeface="Arial"/>
        <a:buChar char="○"/>
        <a:defRPr sz="1400">
          <a:latin typeface="Arial"/>
          <a:ea typeface="Arial"/>
          <a:cs typeface="Arial"/>
          <a:sym typeface="Arial"/>
        </a:defRPr>
      </a:lvl5pPr>
      <a:lvl6pPr marL="2743200" indent="-317500">
        <a:buClr>
          <a:srgbClr val="000000"/>
        </a:buClr>
        <a:buSzPts val="1400"/>
        <a:buFont typeface="Arial"/>
        <a:buChar char="■"/>
        <a:defRPr sz="1400">
          <a:latin typeface="Arial"/>
          <a:ea typeface="Arial"/>
          <a:cs typeface="Arial"/>
          <a:sym typeface="Arial"/>
        </a:defRPr>
      </a:lvl6pPr>
      <a:lvl7pPr marL="3200400" indent="-317500">
        <a:buClr>
          <a:srgbClr val="000000"/>
        </a:buClr>
        <a:buSzPts val="1400"/>
        <a:buFont typeface="Arial"/>
        <a:buChar char="●"/>
        <a:defRPr sz="1400">
          <a:latin typeface="Arial"/>
          <a:ea typeface="Arial"/>
          <a:cs typeface="Arial"/>
          <a:sym typeface="Arial"/>
        </a:defRPr>
      </a:lvl7pPr>
      <a:lvl8pPr marL="3657600" indent="-317500">
        <a:buClr>
          <a:srgbClr val="000000"/>
        </a:buClr>
        <a:buSzPts val="1400"/>
        <a:buFont typeface="Arial"/>
        <a:buChar char="○"/>
        <a:defRPr sz="1400">
          <a:latin typeface="Arial"/>
          <a:ea typeface="Arial"/>
          <a:cs typeface="Arial"/>
          <a:sym typeface="Arial"/>
        </a:defRPr>
      </a:lvl8pPr>
      <a:lvl9pPr marL="4114800" indent="-317500">
        <a:buClr>
          <a:srgbClr val="000000"/>
        </a:buClr>
        <a:buSzPts val="1400"/>
        <a:buFont typeface="Arial"/>
        <a:buChar char="■"/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kaggle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311699" y="48324"/>
            <a:ext cx="8520602" cy="7842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1400"/>
              <a:t>Creating a Sudoku Solver: A Comparison Study</a:t>
            </a:r>
            <a:endParaRPr sz="1400"/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311699" y="863550"/>
            <a:ext cx="8520602" cy="341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buSzTx/>
              <a:buNone/>
              <a:defRPr sz="1800"/>
            </a:pPr>
            <a:endParaRPr sz="1400"/>
          </a:p>
          <a:p>
            <a:pPr lvl="0" marL="0" indent="0" algn="ctr">
              <a:spcBef>
                <a:spcPts val="1600"/>
              </a:spcBef>
              <a:buSzTx/>
              <a:buNone/>
              <a:defRPr sz="1800"/>
            </a:pPr>
            <a:endParaRPr sz="1400"/>
          </a:p>
          <a:p>
            <a:pPr lvl="0" marL="0" indent="0" algn="ctr">
              <a:spcBef>
                <a:spcPts val="1600"/>
              </a:spcBef>
              <a:buSzTx/>
              <a:buNone/>
              <a:defRPr sz="1800"/>
            </a:pPr>
            <a:r>
              <a:rPr sz="2000"/>
              <a:t>Artificial Intelligence project</a:t>
            </a:r>
            <a:endParaRPr sz="2000"/>
          </a:p>
          <a:p>
            <a:pPr lvl="0" marL="0" indent="0" algn="ctr">
              <a:spcBef>
                <a:spcPts val="1600"/>
              </a:spcBef>
              <a:buSzTx/>
              <a:buNone/>
              <a:defRPr sz="1800"/>
            </a:pPr>
            <a:r>
              <a:rPr sz="1400"/>
              <a:t>March 6, 2019</a:t>
            </a:r>
            <a:endParaRPr sz="1400"/>
          </a:p>
          <a:p>
            <a:pPr lvl="0" marL="0" indent="0" algn="ctr">
              <a:spcBef>
                <a:spcPts val="1600"/>
              </a:spcBef>
              <a:buSzTx/>
              <a:buNone/>
              <a:defRPr sz="1800"/>
            </a:pPr>
            <a:r>
              <a:rPr sz="1900"/>
              <a:t>Group 3: Stewart G., Jason O., </a:t>
            </a:r>
            <a:endParaRPr sz="1900"/>
          </a:p>
          <a:p>
            <a:pPr lvl="0" marL="0" indent="0" algn="ctr">
              <a:spcBef>
                <a:spcPts val="500"/>
              </a:spcBef>
              <a:buSzTx/>
              <a:buNone/>
              <a:defRPr sz="1800"/>
            </a:pPr>
            <a:r>
              <a:rPr sz="1900"/>
              <a:t>Phung Hong V., and Johannah C.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311699" y="0"/>
            <a:ext cx="8520602" cy="892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defRPr sz="4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000"/>
              <a:t>Constraint Propagation</a:t>
            </a:r>
          </a:p>
        </p:txBody>
      </p:sp>
      <p:pic>
        <p:nvPicPr>
          <p:cNvPr id="97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0749" y="1149374"/>
            <a:ext cx="3494977" cy="34731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" name="Group 100"/>
          <p:cNvGrpSpPr/>
          <p:nvPr/>
        </p:nvGrpSpPr>
        <p:grpSpPr>
          <a:xfrm>
            <a:off x="1122924" y="3858724"/>
            <a:ext cx="2346601" cy="464401"/>
            <a:chOff x="0" y="0"/>
            <a:chExt cx="2346599" cy="464399"/>
          </a:xfrm>
        </p:grpSpPr>
        <p:sp>
          <p:nvSpPr>
            <p:cNvPr id="98" name="Shape 98"/>
            <p:cNvSpPr/>
            <p:nvPr/>
          </p:nvSpPr>
          <p:spPr>
            <a:xfrm>
              <a:off x="0" y="0"/>
              <a:ext cx="2346600" cy="464400"/>
            </a:xfrm>
            <a:prstGeom prst="rightArrow">
              <a:avLst>
                <a:gd name="adj1" fmla="val 50000"/>
                <a:gd name="adj2" fmla="val 47326"/>
              </a:avLst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9900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99" name="Shape 99"/>
            <p:cNvSpPr/>
            <p:nvPr/>
          </p:nvSpPr>
          <p:spPr>
            <a:xfrm>
              <a:off x="-1" y="42083"/>
              <a:ext cx="223671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9900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9900FF"/>
                  </a:solidFill>
                </a:rPr>
                <a:t>Naked Single technique</a:t>
              </a:r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1243825" y="2389925"/>
            <a:ext cx="2346601" cy="414001"/>
            <a:chOff x="0" y="0"/>
            <a:chExt cx="2346600" cy="414000"/>
          </a:xfrm>
        </p:grpSpPr>
        <p:sp>
          <p:nvSpPr>
            <p:cNvPr id="101" name="Shape 101"/>
            <p:cNvSpPr/>
            <p:nvPr/>
          </p:nvSpPr>
          <p:spPr>
            <a:xfrm>
              <a:off x="0" y="0"/>
              <a:ext cx="2346600" cy="414001"/>
            </a:xfrm>
            <a:prstGeom prst="rightArrow">
              <a:avLst>
                <a:gd name="adj1" fmla="val 50000"/>
                <a:gd name="adj2" fmla="val 47326"/>
              </a:avLst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102" name="Shape 102"/>
            <p:cNvSpPr/>
            <p:nvPr/>
          </p:nvSpPr>
          <p:spPr>
            <a:xfrm>
              <a:off x="-1" y="16883"/>
              <a:ext cx="2248637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0000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000FF"/>
                  </a:solidFill>
                </a:rPr>
                <a:t>Hidden single technique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1761974" y="3232025"/>
            <a:ext cx="2346601" cy="414001"/>
            <a:chOff x="0" y="0"/>
            <a:chExt cx="2346600" cy="414000"/>
          </a:xfrm>
        </p:grpSpPr>
        <p:sp>
          <p:nvSpPr>
            <p:cNvPr id="104" name="Shape 104"/>
            <p:cNvSpPr/>
            <p:nvPr/>
          </p:nvSpPr>
          <p:spPr>
            <a:xfrm>
              <a:off x="0" y="0"/>
              <a:ext cx="2346600" cy="414001"/>
            </a:xfrm>
            <a:prstGeom prst="rightArrow">
              <a:avLst>
                <a:gd name="adj1" fmla="val 50000"/>
                <a:gd name="adj2" fmla="val 47326"/>
              </a:avLst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105" name="Shape 105"/>
            <p:cNvSpPr/>
            <p:nvPr/>
          </p:nvSpPr>
          <p:spPr>
            <a:xfrm>
              <a:off x="-1" y="16883"/>
              <a:ext cx="2248637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0000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0000FF"/>
                  </a:solidFill>
                </a:rPr>
                <a:t>Hidden single technique</a:t>
              </a:r>
            </a:p>
          </p:txBody>
        </p:sp>
      </p:grp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311699" y="0"/>
            <a:ext cx="8520602" cy="9038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defRPr sz="4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000"/>
              <a:t>Search Algorithm</a:t>
            </a:r>
          </a:p>
        </p:txBody>
      </p:sp>
      <p:pic>
        <p:nvPicPr>
          <p:cNvPr id="111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6712" y="898088"/>
            <a:ext cx="2430577" cy="22312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4" name="Group 114"/>
          <p:cNvGrpSpPr/>
          <p:nvPr/>
        </p:nvGrpSpPr>
        <p:grpSpPr>
          <a:xfrm>
            <a:off x="1449624" y="1005149"/>
            <a:ext cx="1907102" cy="564301"/>
            <a:chOff x="0" y="0"/>
            <a:chExt cx="1907100" cy="564300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1907101" cy="5643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92033"/>
              <a:ext cx="1766025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lvl="0">
                <a:defRPr sz="1800"/>
              </a:pPr>
              <a:r>
                <a:rPr sz="1400"/>
                <a:t>Possibility = {7,2}</a:t>
              </a:r>
            </a:p>
          </p:txBody>
        </p:sp>
      </p:grpSp>
      <p:pic>
        <p:nvPicPr>
          <p:cNvPr id="11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2462" y="2315837"/>
            <a:ext cx="2430577" cy="22312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" name="Group 118"/>
          <p:cNvGrpSpPr/>
          <p:nvPr/>
        </p:nvGrpSpPr>
        <p:grpSpPr>
          <a:xfrm>
            <a:off x="1570174" y="2500933"/>
            <a:ext cx="246001" cy="380234"/>
            <a:chOff x="0" y="0"/>
            <a:chExt cx="246000" cy="380233"/>
          </a:xfrm>
        </p:grpSpPr>
        <p:sp>
          <p:nvSpPr>
            <p:cNvPr id="116" name="Shape 116"/>
            <p:cNvSpPr/>
            <p:nvPr/>
          </p:nvSpPr>
          <p:spPr>
            <a:xfrm>
              <a:off x="0" y="37866"/>
              <a:ext cx="246001" cy="304501"/>
            </a:xfrm>
            <a:prstGeom prst="rect">
              <a:avLst/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0"/>
              <a:ext cx="2460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lvl="0">
                <a:defRPr sz="1800"/>
              </a:pPr>
              <a:r>
                <a:rPr sz="1400"/>
                <a:t>7</a:t>
              </a:r>
            </a:p>
          </p:txBody>
        </p:sp>
      </p:grpSp>
      <p:pic>
        <p:nvPicPr>
          <p:cNvPr id="119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9162" y="2315837"/>
            <a:ext cx="2430576" cy="22312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 122"/>
          <p:cNvGrpSpPr/>
          <p:nvPr/>
        </p:nvGrpSpPr>
        <p:grpSpPr>
          <a:xfrm>
            <a:off x="5079174" y="2500933"/>
            <a:ext cx="246001" cy="380234"/>
            <a:chOff x="0" y="0"/>
            <a:chExt cx="246000" cy="380233"/>
          </a:xfrm>
        </p:grpSpPr>
        <p:sp>
          <p:nvSpPr>
            <p:cNvPr id="120" name="Shape 120"/>
            <p:cNvSpPr/>
            <p:nvPr/>
          </p:nvSpPr>
          <p:spPr>
            <a:xfrm>
              <a:off x="0" y="37866"/>
              <a:ext cx="246001" cy="304501"/>
            </a:xfrm>
            <a:prstGeom prst="rect">
              <a:avLst/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0" y="0"/>
              <a:ext cx="2460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lvl="0">
                <a:defRPr sz="1800"/>
              </a:pPr>
              <a:r>
                <a:rPr sz="1400"/>
                <a:t>2</a:t>
              </a:r>
            </a:p>
          </p:txBody>
        </p:sp>
      </p:grp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311699" y="0"/>
            <a:ext cx="8520602" cy="70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841247">
              <a:defRPr sz="368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680"/>
              <a:t>Backtracking</a:t>
            </a:r>
          </a:p>
        </p:txBody>
      </p:sp>
      <p:pic>
        <p:nvPicPr>
          <p:cNvPr id="127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8924" y="1192249"/>
            <a:ext cx="2972901" cy="347995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5668924" y="4672224"/>
            <a:ext cx="2923801" cy="408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i="1" sz="800"/>
            </a:lvl1pPr>
          </a:lstStyle>
          <a:p>
            <a:pPr lvl="0">
              <a:defRPr i="0" sz="1800"/>
            </a:pPr>
            <a:r>
              <a:rPr i="1" sz="800"/>
              <a:t>https://www.codeproject.com/Articles/23206/Sudoku-Algorithm-Generates-a-Valid-Sudoku-in-0-018</a:t>
            </a:r>
          </a:p>
        </p:txBody>
      </p:sp>
      <p:sp>
        <p:nvSpPr>
          <p:cNvPr id="129" name="Shape 129"/>
          <p:cNvSpPr/>
          <p:nvPr/>
        </p:nvSpPr>
        <p:spPr>
          <a:xfrm>
            <a:off x="5668924" y="808224"/>
            <a:ext cx="2973001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Flowchart</a:t>
            </a:r>
          </a:p>
        </p:txBody>
      </p:sp>
      <p:pic>
        <p:nvPicPr>
          <p:cNvPr id="130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3449" y="966025"/>
            <a:ext cx="2972901" cy="3841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Observations 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36" name="image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"/>
          </p:nvPr>
        </p:nvSpPr>
        <p:spPr>
          <a:xfrm rot="10800000">
            <a:off x="311700" y="2710863"/>
            <a:ext cx="2731200" cy="1311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buSzTx/>
              <a:buNone/>
              <a:defRPr sz="2800"/>
            </a:pPr>
          </a:p>
        </p:txBody>
      </p:sp>
      <p:pic>
        <p:nvPicPr>
          <p:cNvPr id="141" name="image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7899" y="240425"/>
            <a:ext cx="7515551" cy="4662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1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026" y="317075"/>
            <a:ext cx="7266176" cy="450935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2291275" y="4183224"/>
            <a:ext cx="779701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/>
            </a:lvl1pPr>
          </a:lstStyle>
          <a:p>
            <a:pPr lvl="0">
              <a:defRPr sz="1800"/>
            </a:pPr>
            <a:r>
              <a:rPr sz="900"/>
              <a:t>constraint</a:t>
            </a:r>
          </a:p>
        </p:txBody>
      </p:sp>
      <p:sp>
        <p:nvSpPr>
          <p:cNvPr id="147" name="Shape 147"/>
          <p:cNvSpPr/>
          <p:nvPr/>
        </p:nvSpPr>
        <p:spPr>
          <a:xfrm>
            <a:off x="6522074" y="4183224"/>
            <a:ext cx="893701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/>
            </a:lvl1pPr>
          </a:lstStyle>
          <a:p>
            <a:pPr lvl="0">
              <a:defRPr sz="1800"/>
            </a:pPr>
            <a:r>
              <a:rPr sz="900"/>
              <a:t>backtracking</a:t>
            </a:r>
          </a:p>
        </p:txBody>
      </p:sp>
      <p:sp>
        <p:nvSpPr>
          <p:cNvPr id="148" name="Shape 148"/>
          <p:cNvSpPr/>
          <p:nvPr/>
        </p:nvSpPr>
        <p:spPr>
          <a:xfrm>
            <a:off x="4915349" y="4183224"/>
            <a:ext cx="1435501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/>
            </a:lvl1pPr>
          </a:lstStyle>
          <a:p>
            <a:pPr lvl="0">
              <a:defRPr sz="1800"/>
            </a:pPr>
            <a:r>
              <a:rPr sz="900"/>
              <a:t>stochastic  search</a:t>
            </a:r>
          </a:p>
        </p:txBody>
      </p:sp>
      <p:sp>
        <p:nvSpPr>
          <p:cNvPr id="149" name="Shape 149"/>
          <p:cNvSpPr/>
          <p:nvPr/>
        </p:nvSpPr>
        <p:spPr>
          <a:xfrm>
            <a:off x="3556387" y="4187874"/>
            <a:ext cx="1082701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/>
            </a:lvl1pPr>
          </a:lstStyle>
          <a:p>
            <a:pPr lvl="0">
              <a:defRPr sz="1800"/>
            </a:pPr>
            <a:r>
              <a:rPr sz="900"/>
              <a:t>naked twins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839300" y="-1"/>
            <a:ext cx="6764700" cy="505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859536">
              <a:defRPr sz="2256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256"/>
              <a:t>Results Analysis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253124" y="585899"/>
            <a:ext cx="3636902" cy="45261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/>
            </a:pPr>
            <a:r>
              <a:rPr>
                <a:latin typeface="Arial Bold"/>
                <a:ea typeface="Arial Bold"/>
                <a:cs typeface="Arial Bold"/>
                <a:sym typeface="Arial Bold"/>
              </a:rPr>
              <a:t>Average time for 10,000 puzzles</a:t>
            </a:r>
            <a:endParaRPr>
              <a:latin typeface="Arial Bold"/>
              <a:ea typeface="Arial Bold"/>
              <a:cs typeface="Arial Bold"/>
              <a:sym typeface="Arial Bold"/>
            </a:endParaRPr>
          </a:p>
          <a:p>
            <a:pPr lvl="0" marL="0" indent="0">
              <a:buSzTx/>
              <a:buNone/>
              <a:defRPr sz="1800"/>
            </a:pPr>
          </a:p>
          <a:p>
            <a:pPr lvl="0" marL="334735" indent="-220435">
              <a:buSzPts val="1800"/>
              <a:defRPr sz="1800"/>
            </a:pPr>
            <a:r>
              <a:t>Solver 1, Python-Constraint: </a:t>
            </a:r>
            <a:r>
              <a:rPr>
                <a:latin typeface="Arial Bold"/>
                <a:ea typeface="Arial Bold"/>
                <a:cs typeface="Arial Bold"/>
                <a:sym typeface="Arial Bold"/>
              </a:rPr>
              <a:t>14.69ms</a:t>
            </a:r>
          </a:p>
          <a:p>
            <a:pPr lvl="0" marL="0" indent="457200">
              <a:buSzTx/>
              <a:buNone/>
              <a:defRPr sz="1800"/>
            </a:pPr>
          </a:p>
          <a:p>
            <a:pPr lvl="0" marL="334735" indent="-220435">
              <a:buSzPts val="1800"/>
              <a:defRPr sz="1800"/>
            </a:pPr>
            <a:r>
              <a:t>Solver 2, Naked Twins: </a:t>
            </a:r>
            <a:r>
              <a:rPr>
                <a:latin typeface="Arial Bold"/>
                <a:ea typeface="Arial Bold"/>
                <a:cs typeface="Arial Bold"/>
                <a:sym typeface="Arial Bold"/>
              </a:rPr>
              <a:t>1.74ms</a:t>
            </a:r>
            <a:endParaRPr>
              <a:latin typeface="Arial Bold"/>
              <a:ea typeface="Arial Bold"/>
              <a:cs typeface="Arial Bold"/>
              <a:sym typeface="Arial Bold"/>
            </a:endParaRPr>
          </a:p>
          <a:p>
            <a:pPr lvl="0" marL="0" indent="457200">
              <a:buSzTx/>
              <a:buNone/>
              <a:defRPr sz="1800"/>
            </a:pPr>
            <a:r>
              <a:rPr>
                <a:latin typeface="Arial Bold"/>
                <a:ea typeface="Arial Bold"/>
                <a:cs typeface="Arial Bold"/>
                <a:sym typeface="Arial Bold"/>
              </a:rPr>
              <a:t>(Shortest solution time)</a:t>
            </a:r>
          </a:p>
          <a:p>
            <a:pPr lvl="0" marL="0" indent="457200">
              <a:buSzTx/>
              <a:buNone/>
              <a:defRPr sz="1800"/>
            </a:pPr>
          </a:p>
          <a:p>
            <a:pPr lvl="0" marL="334735" indent="-220435">
              <a:buSzPts val="1800"/>
              <a:defRPr sz="1800"/>
            </a:pPr>
            <a:r>
              <a:t>Solver 3, Constraint &amp; Search: </a:t>
            </a:r>
            <a:r>
              <a:rPr>
                <a:latin typeface="Arial Bold"/>
                <a:ea typeface="Arial Bold"/>
                <a:cs typeface="Arial Bold"/>
                <a:sym typeface="Arial Bold"/>
              </a:rPr>
              <a:t>2.41ms</a:t>
            </a:r>
          </a:p>
          <a:p>
            <a:pPr lvl="0" marL="0" indent="457200">
              <a:buSzTx/>
              <a:buNone/>
              <a:defRPr sz="1800"/>
            </a:pPr>
          </a:p>
          <a:p>
            <a:pPr lvl="0" marL="334735" indent="-220435">
              <a:buSzPts val="1800"/>
              <a:defRPr sz="1800"/>
            </a:pPr>
            <a:r>
              <a:t>Solver 4, Backtracking: </a:t>
            </a:r>
            <a:r>
              <a:rPr>
                <a:latin typeface="Arial Bold"/>
                <a:ea typeface="Arial Bold"/>
                <a:cs typeface="Arial Bold"/>
                <a:sym typeface="Arial Bold"/>
              </a:rPr>
              <a:t>2.44ms</a:t>
            </a:r>
          </a:p>
        </p:txBody>
      </p:sp>
      <p:sp>
        <p:nvSpPr>
          <p:cNvPr id="153" name="Shape 153"/>
          <p:cNvSpPr/>
          <p:nvPr/>
        </p:nvSpPr>
        <p:spPr>
          <a:xfrm>
            <a:off x="4382125" y="585899"/>
            <a:ext cx="4897201" cy="4175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>
                <a:latin typeface="Arial Bold"/>
                <a:ea typeface="Arial Bold"/>
                <a:cs typeface="Arial Bold"/>
                <a:sym typeface="Arial Bold"/>
              </a:rPr>
              <a:t>World’s hardest Sudoku-Everest puzzle</a:t>
            </a:r>
            <a:endParaRPr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defRPr sz="1800"/>
            </a:pPr>
          </a:p>
          <a:p>
            <a:pPr lvl="0" marL="555171" indent="-440871">
              <a:buClr>
                <a:srgbClr val="000000"/>
              </a:buClr>
              <a:buSzPts val="1800"/>
              <a:buFont typeface="Arial"/>
              <a:buChar char="●"/>
              <a:defRPr sz="1800"/>
            </a:pPr>
            <a:r>
              <a:t>Solver 1, Python- Constraint: </a:t>
            </a:r>
            <a:r>
              <a:rPr>
                <a:latin typeface="Arial Bold"/>
                <a:ea typeface="Arial Bold"/>
                <a:cs typeface="Arial Bold"/>
                <a:sym typeface="Arial Bold"/>
              </a:rPr>
              <a:t>10,223ms</a:t>
            </a:r>
            <a:endParaRPr>
              <a:latin typeface="Arial Bold"/>
              <a:ea typeface="Arial Bold"/>
              <a:cs typeface="Arial Bold"/>
              <a:sym typeface="Arial Bold"/>
            </a:endParaRPr>
          </a:p>
          <a:p>
            <a:pPr lvl="0" indent="457200">
              <a:defRPr sz="1800"/>
            </a:pPr>
            <a:r>
              <a:rPr>
                <a:latin typeface="Arial Bold"/>
                <a:ea typeface="Arial Bold"/>
                <a:cs typeface="Arial Bold"/>
                <a:sym typeface="Arial Bold"/>
              </a:rPr>
              <a:t>640x</a:t>
            </a:r>
            <a:r>
              <a:t> longer than average puzzle solution time</a:t>
            </a:r>
          </a:p>
          <a:p>
            <a:pPr lvl="0" indent="457200">
              <a:defRPr sz="1800"/>
            </a:pPr>
          </a:p>
          <a:p>
            <a:pPr lvl="0" marL="555171" indent="-440871">
              <a:buClr>
                <a:srgbClr val="000000"/>
              </a:buClr>
              <a:buSzPts val="1800"/>
              <a:buFont typeface="Arial"/>
              <a:buChar char="●"/>
              <a:defRPr sz="1800"/>
            </a:pPr>
            <a:r>
              <a:t>Solver 2, Naked Twins: </a:t>
            </a:r>
            <a:r>
              <a:rPr>
                <a:latin typeface="Arial Bold"/>
                <a:ea typeface="Arial Bold"/>
                <a:cs typeface="Arial Bold"/>
                <a:sym typeface="Arial Bold"/>
              </a:rPr>
              <a:t>37ms (Shortest solution time)</a:t>
            </a:r>
            <a:endParaRPr>
              <a:latin typeface="Arial Bold"/>
              <a:ea typeface="Arial Bold"/>
              <a:cs typeface="Arial Bold"/>
              <a:sym typeface="Arial Bold"/>
            </a:endParaRPr>
          </a:p>
          <a:p>
            <a:pPr lvl="0" indent="457200">
              <a:defRPr sz="1800"/>
            </a:pPr>
            <a:r>
              <a:rPr>
                <a:latin typeface="Arial Bold"/>
                <a:ea typeface="Arial Bold"/>
                <a:cs typeface="Arial Bold"/>
                <a:sym typeface="Arial Bold"/>
              </a:rPr>
              <a:t>21x </a:t>
            </a:r>
            <a:r>
              <a:t>longer</a:t>
            </a:r>
          </a:p>
          <a:p>
            <a:pPr lvl="0" indent="457200">
              <a:defRPr sz="1800"/>
            </a:pPr>
          </a:p>
          <a:p>
            <a:pPr lvl="0" marL="555171" indent="-440871">
              <a:buClr>
                <a:srgbClr val="000000"/>
              </a:buClr>
              <a:buSzPts val="1800"/>
              <a:buFont typeface="Arial"/>
              <a:buChar char="●"/>
              <a:defRPr sz="1800"/>
            </a:pPr>
            <a:r>
              <a:t>Solver 3, Constraint &amp;Search: </a:t>
            </a:r>
            <a:r>
              <a:rPr>
                <a:latin typeface="Arial Bold"/>
                <a:ea typeface="Arial Bold"/>
                <a:cs typeface="Arial Bold"/>
                <a:sym typeface="Arial Bold"/>
              </a:rPr>
              <a:t>50ms</a:t>
            </a:r>
            <a:endParaRPr>
              <a:latin typeface="Arial Bold"/>
              <a:ea typeface="Arial Bold"/>
              <a:cs typeface="Arial Bold"/>
              <a:sym typeface="Arial Bold"/>
            </a:endParaRPr>
          </a:p>
          <a:p>
            <a:pPr lvl="0" indent="457200">
              <a:defRPr sz="1800"/>
            </a:pPr>
            <a:r>
              <a:rPr>
                <a:latin typeface="Arial Bold"/>
                <a:ea typeface="Arial Bold"/>
                <a:cs typeface="Arial Bold"/>
                <a:sym typeface="Arial Bold"/>
              </a:rPr>
              <a:t>22x</a:t>
            </a:r>
            <a:r>
              <a:t> longer </a:t>
            </a:r>
          </a:p>
          <a:p>
            <a:pPr lvl="0" indent="457200">
              <a:defRPr sz="1800"/>
            </a:pPr>
          </a:p>
          <a:p>
            <a:pPr lvl="0" marL="555171" indent="-440871">
              <a:buClr>
                <a:srgbClr val="000000"/>
              </a:buClr>
              <a:buSzPts val="1800"/>
              <a:buFont typeface="Arial"/>
              <a:buChar char="●"/>
              <a:defRPr sz="1800"/>
            </a:pPr>
            <a:r>
              <a:t>Solver 4, Backtracking: </a:t>
            </a:r>
            <a:r>
              <a:rPr>
                <a:latin typeface="Arial Bold"/>
                <a:ea typeface="Arial Bold"/>
                <a:cs typeface="Arial Bold"/>
                <a:sym typeface="Arial Bold"/>
              </a:rPr>
              <a:t>761ms</a:t>
            </a:r>
            <a:endParaRPr>
              <a:latin typeface="Arial Bold"/>
              <a:ea typeface="Arial Bold"/>
              <a:cs typeface="Arial Bold"/>
              <a:sym typeface="Arial Bold"/>
            </a:endParaRPr>
          </a:p>
          <a:p>
            <a:pPr lvl="0" indent="457200">
              <a:defRPr sz="1800"/>
            </a:pPr>
            <a:r>
              <a:rPr>
                <a:latin typeface="Arial Bold"/>
                <a:ea typeface="Arial Bold"/>
                <a:cs typeface="Arial Bold"/>
                <a:sym typeface="Arial Bold"/>
              </a:rPr>
              <a:t>317x</a:t>
            </a:r>
            <a:r>
              <a:t> longer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839300" y="-1"/>
            <a:ext cx="6764700" cy="505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859536">
              <a:defRPr sz="2256"/>
            </a:lvl1pPr>
          </a:lstStyle>
          <a:p>
            <a:pPr lvl="0">
              <a:defRPr sz="1800"/>
            </a:pPr>
            <a:r>
              <a:rPr sz="2256"/>
              <a:t>Conclusion Analysis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839299" y="1106825"/>
            <a:ext cx="6893702" cy="3693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298450" indent="-158750">
              <a:buClr>
                <a:srgbClr val="222222"/>
              </a:buClr>
              <a:defRPr sz="1800"/>
            </a:pPr>
            <a:r>
              <a:rPr sz="1400">
                <a:solidFill>
                  <a:srgbClr val="222222"/>
                </a:solidFill>
              </a:rPr>
              <a:t>Python-Constraint is the slowest</a:t>
            </a:r>
            <a:endParaRPr sz="1400">
              <a:solidFill>
                <a:srgbClr val="222222"/>
              </a:solidFill>
            </a:endParaRPr>
          </a:p>
          <a:p>
            <a:pPr lvl="0" marL="0" indent="457200">
              <a:buSzTx/>
              <a:buNone/>
              <a:defRPr sz="1800"/>
            </a:pPr>
            <a:endParaRPr sz="1400">
              <a:solidFill>
                <a:srgbClr val="222222"/>
              </a:solidFill>
            </a:endParaRPr>
          </a:p>
          <a:p>
            <a:pPr lvl="0" marL="298450" indent="-158750">
              <a:buClr>
                <a:srgbClr val="222222"/>
              </a:buClr>
              <a:defRPr sz="1800"/>
            </a:pPr>
            <a:r>
              <a:rPr sz="1400">
                <a:solidFill>
                  <a:srgbClr val="222222"/>
                </a:solidFill>
              </a:rPr>
              <a:t>Solver 2 is faster than 3 but has a larger standard deviation (.495 vs. .367)</a:t>
            </a:r>
            <a:endParaRPr sz="1400">
              <a:solidFill>
                <a:srgbClr val="222222"/>
              </a:solidFill>
            </a:endParaRPr>
          </a:p>
          <a:p>
            <a:pPr lvl="0" marL="0" indent="0">
              <a:buSzTx/>
              <a:buNone/>
              <a:defRPr sz="1800"/>
            </a:pPr>
            <a:endParaRPr sz="1400">
              <a:solidFill>
                <a:srgbClr val="222222"/>
              </a:solidFill>
            </a:endParaRPr>
          </a:p>
          <a:p>
            <a:pPr lvl="0" marL="298450" indent="-158750">
              <a:buClr>
                <a:srgbClr val="222222"/>
              </a:buClr>
              <a:defRPr sz="1800"/>
            </a:pPr>
            <a:r>
              <a:rPr sz="1400">
                <a:solidFill>
                  <a:srgbClr val="222222"/>
                </a:solidFill>
              </a:rPr>
              <a:t>Solvers 2 and 3 have very flat graphs until the 90th percentile of difficulty</a:t>
            </a:r>
            <a:endParaRPr sz="1400">
              <a:solidFill>
                <a:srgbClr val="222222"/>
              </a:solidFill>
            </a:endParaRPr>
          </a:p>
          <a:p>
            <a:pPr lvl="0" marL="0" indent="914400">
              <a:buSzTx/>
              <a:buNone/>
              <a:defRPr sz="1800"/>
            </a:pPr>
            <a:endParaRPr sz="1400">
              <a:solidFill>
                <a:srgbClr val="222222"/>
              </a:solidFill>
            </a:endParaRPr>
          </a:p>
          <a:p>
            <a:pPr lvl="0" marL="298450" indent="-158750">
              <a:buClr>
                <a:srgbClr val="222222"/>
              </a:buClr>
              <a:defRPr sz="1800"/>
            </a:pPr>
            <a:r>
              <a:rPr sz="1400">
                <a:solidFill>
                  <a:srgbClr val="222222"/>
                </a:solidFill>
              </a:rPr>
              <a:t>Python-constraint and backtracking  solve time gradually increase with difficulty </a:t>
            </a:r>
            <a:endParaRPr sz="1400">
              <a:solidFill>
                <a:srgbClr val="222222"/>
              </a:solidFill>
            </a:endParaRPr>
          </a:p>
          <a:p>
            <a:pPr lvl="0" marL="0" indent="914400">
              <a:buSzTx/>
              <a:buNone/>
              <a:defRPr sz="1800"/>
            </a:pPr>
            <a:endParaRPr sz="1400">
              <a:solidFill>
                <a:srgbClr val="222222"/>
              </a:solidFill>
            </a:endParaRPr>
          </a:p>
          <a:p>
            <a:pPr lvl="0" marL="298450" indent="-158750">
              <a:buClr>
                <a:srgbClr val="222222"/>
              </a:buClr>
              <a:defRPr sz="1800"/>
            </a:pPr>
            <a:r>
              <a:rPr sz="1400">
                <a:solidFill>
                  <a:srgbClr val="222222"/>
                </a:solidFill>
              </a:rPr>
              <a:t>Backtracking is the fastest for the easiest puzzles but loses in the more difficult half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311707" y="1219949"/>
            <a:ext cx="8520602" cy="2052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475487">
              <a:defRPr sz="1800"/>
            </a:pPr>
            <a:endParaRPr sz="1248"/>
          </a:p>
          <a:p>
            <a:pPr lvl="0" defTabSz="475487">
              <a:defRPr sz="1800"/>
            </a:pPr>
            <a:endParaRPr sz="1248"/>
          </a:p>
          <a:p>
            <a:pPr lvl="0" defTabSz="475487">
              <a:defRPr sz="1800"/>
            </a:pPr>
            <a:endParaRPr sz="1248"/>
          </a:p>
          <a:p>
            <a:pPr lvl="0" defTabSz="475487">
              <a:defRPr sz="1800"/>
            </a:pPr>
            <a:endParaRPr sz="1248"/>
          </a:p>
          <a:p>
            <a:pPr lvl="0" defTabSz="475487">
              <a:defRPr sz="1800"/>
            </a:pPr>
            <a:endParaRPr sz="1248"/>
          </a:p>
          <a:p>
            <a:pPr lvl="0" marL="131063" indent="-91439" defTabSz="475487">
              <a:buClr>
                <a:srgbClr val="000000"/>
              </a:buClr>
              <a:buSzPts val="1200"/>
              <a:buFont typeface="Arial"/>
              <a:defRPr sz="1800"/>
            </a:pPr>
            <a:r>
              <a:rPr sz="1248"/>
              <a:t>There are several algorithms which can be used for solving sudokus</a:t>
            </a:r>
            <a:endParaRPr sz="1248"/>
          </a:p>
          <a:p>
            <a:pPr lvl="0" indent="237743" defTabSz="475487">
              <a:defRPr sz="1800"/>
            </a:pPr>
            <a:endParaRPr sz="1248"/>
          </a:p>
          <a:p>
            <a:pPr lvl="0" marL="131063" indent="-91439" defTabSz="475487">
              <a:buClr>
                <a:srgbClr val="000000"/>
              </a:buClr>
              <a:buSzPts val="1200"/>
              <a:buFont typeface="Arial"/>
              <a:defRPr sz="1800"/>
            </a:pPr>
            <a:r>
              <a:rPr sz="1248"/>
              <a:t>Of the methods we used, naked twins was fastest </a:t>
            </a:r>
            <a:endParaRPr sz="1248"/>
          </a:p>
          <a:p>
            <a:pPr lvl="0" indent="237743" defTabSz="475487">
              <a:defRPr sz="1800"/>
            </a:pPr>
            <a:endParaRPr sz="1248"/>
          </a:p>
          <a:p>
            <a:pPr lvl="0" marL="131063" indent="-91439" defTabSz="475487">
              <a:buClr>
                <a:srgbClr val="000000"/>
              </a:buClr>
              <a:buSzPts val="1200"/>
              <a:buFont typeface="Arial"/>
              <a:defRPr sz="1800"/>
            </a:pPr>
            <a:r>
              <a:rPr sz="1248"/>
              <a:t>The best are specifically designed for solving sudokus or are a combination of algorithms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473349" y="-1"/>
            <a:ext cx="8520602" cy="792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None/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Conclusions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200399" y="878700"/>
            <a:ext cx="8520602" cy="41281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457200" indent="-304800">
              <a:buClr>
                <a:srgbClr val="000000"/>
              </a:buClr>
              <a:buSzPts val="1600"/>
              <a:buAutoNum type="arabicPeriod" startAt="1"/>
              <a:defRPr sz="1800"/>
            </a:pPr>
            <a:r>
              <a:rPr sz="1600">
                <a:solidFill>
                  <a:srgbClr val="333333"/>
                </a:solidFill>
              </a:rPr>
              <a:t>Coelho, Leandro C. and Laporte, Gilbert.  A </a:t>
            </a:r>
            <a:r>
              <a:rPr sz="16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comparison</a:t>
            </a:r>
            <a:r>
              <a:rPr sz="1600">
                <a:solidFill>
                  <a:srgbClr val="333333"/>
                </a:solidFill>
              </a:rPr>
              <a:t> of </a:t>
            </a:r>
            <a:r>
              <a:rPr sz="16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several</a:t>
            </a:r>
            <a:r>
              <a:rPr sz="1600">
                <a:solidFill>
                  <a:srgbClr val="333333"/>
                </a:solidFill>
              </a:rPr>
              <a:t> </a:t>
            </a:r>
            <a:r>
              <a:rPr sz="16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enumerative</a:t>
            </a:r>
            <a:r>
              <a:rPr sz="1600">
                <a:solidFill>
                  <a:srgbClr val="333333"/>
                </a:solidFill>
              </a:rPr>
              <a:t> </a:t>
            </a:r>
            <a:r>
              <a:rPr sz="16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algorithms</a:t>
            </a:r>
            <a:r>
              <a:rPr sz="1600">
                <a:solidFill>
                  <a:srgbClr val="333333"/>
                </a:solidFill>
              </a:rPr>
              <a:t> for </a:t>
            </a:r>
            <a:r>
              <a:rPr sz="16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Sudoku.  </a:t>
            </a:r>
            <a:r>
              <a:rPr i="1" sz="1600">
                <a:solidFill>
                  <a:srgbClr val="333333"/>
                </a:solidFill>
              </a:rPr>
              <a:t>The Journal of the Operational Research Society</a:t>
            </a:r>
            <a:r>
              <a:rPr sz="1600">
                <a:solidFill>
                  <a:srgbClr val="333333"/>
                </a:solidFill>
              </a:rPr>
              <a:t>, 10/2014, Volume 65, Issue 10.</a:t>
            </a:r>
            <a:endParaRPr sz="1600">
              <a:solidFill>
                <a:srgbClr val="333333"/>
              </a:solidFill>
            </a:endParaRPr>
          </a:p>
          <a:p>
            <a:pPr lvl="0" marL="457200" indent="-304800">
              <a:lnSpc>
                <a:spcPct val="110000"/>
              </a:lnSpc>
              <a:buClr>
                <a:srgbClr val="333333"/>
              </a:buClr>
              <a:buSzPts val="1600"/>
              <a:defRPr sz="1800"/>
            </a:pPr>
            <a:r>
              <a:rPr sz="1600">
                <a:solidFill>
                  <a:srgbClr val="333333"/>
                </a:solidFill>
              </a:rPr>
              <a:t>Collins, Nick (28 June 2012).  The world’s hardest sudoku: Can you crack it?   </a:t>
            </a:r>
            <a:r>
              <a:rPr i="1" sz="1600">
                <a:solidFill>
                  <a:srgbClr val="333333"/>
                </a:solidFill>
              </a:rPr>
              <a:t>The Telegraph.</a:t>
            </a:r>
            <a:r>
              <a:rPr sz="1600">
                <a:solidFill>
                  <a:srgbClr val="333333"/>
                </a:solidFill>
              </a:rPr>
              <a:t>  Retrieved from https://www.telegraph.co.uk/news/science/science-news/9359579/Worlds-hardest-sudoku-can-you-crack-it.html</a:t>
            </a:r>
            <a:endParaRPr sz="1600">
              <a:solidFill>
                <a:srgbClr val="333333"/>
              </a:solidFill>
            </a:endParaRPr>
          </a:p>
          <a:p>
            <a:pPr lvl="0" marL="457200" indent="-304800">
              <a:buClr>
                <a:srgbClr val="000000"/>
              </a:buClr>
              <a:buSzPts val="1600"/>
              <a:defRPr sz="1800"/>
            </a:pPr>
            <a:r>
              <a:rPr sz="1600"/>
              <a:t>Park, Kyubyong (2017). One Million Sudoku Puzzles (csv file).  Retrieved form </a:t>
            </a:r>
            <a:r>
              <a:rPr sz="1600">
                <a:hlinkClick r:id="rId2" invalidUrl="" action="" tgtFrame="" tooltip="" history="1" highlightClick="0" endSnd="0"/>
              </a:rPr>
              <a:t>www.kaggle.com</a:t>
            </a:r>
            <a:endParaRPr sz="1600"/>
          </a:p>
          <a:p>
            <a:pPr lvl="0" marL="457200" indent="-304800">
              <a:buClr>
                <a:srgbClr val="000000"/>
              </a:buClr>
              <a:buSzPts val="1600"/>
              <a:defRPr sz="1800"/>
            </a:pPr>
            <a:r>
              <a:rPr sz="1600"/>
              <a:t>Simple API. (2019). </a:t>
            </a:r>
            <a:r>
              <a:rPr i="1" sz="1600"/>
              <a:t>Python-constraint and sudoku</a:t>
            </a:r>
            <a:r>
              <a:rPr sz="1600"/>
              <a:t>. [online] Available at: https://simplapi.wordpress.com/2012/11/02/python-constraint-and-sudoku/ [Accessed 6 Mar. 2019].</a:t>
            </a:r>
            <a:endParaRPr sz="1600"/>
          </a:p>
          <a:p>
            <a:pPr lvl="0" marL="457200" indent="-304800">
              <a:buClr>
                <a:srgbClr val="000000"/>
              </a:buClr>
              <a:buSzPts val="1600"/>
              <a:defRPr sz="1800"/>
            </a:pPr>
            <a:r>
              <a:rPr sz="1600"/>
              <a:t>https://slideplayer.com/slide/6171129/</a:t>
            </a:r>
            <a:endParaRPr sz="1200"/>
          </a:p>
          <a:p>
            <a:pPr lvl="0">
              <a:lnSpc>
                <a:spcPct val="110000"/>
              </a:lnSpc>
              <a:defRPr sz="1800"/>
            </a:pPr>
            <a:endParaRPr sz="1200">
              <a:solidFill>
                <a:srgbClr val="333333"/>
              </a:solidFill>
            </a:endParaRPr>
          </a:p>
          <a:p>
            <a:pPr lvl="0">
              <a:lnSpc>
                <a:spcPct val="110000"/>
              </a:lnSpc>
              <a:defRPr sz="1800"/>
            </a:pPr>
            <a:endParaRPr sz="1200">
              <a:solidFill>
                <a:srgbClr val="333333"/>
              </a:solidFill>
            </a:endParaRPr>
          </a:p>
          <a:p>
            <a:pPr lvl="0">
              <a:lnSpc>
                <a:spcPct val="110000"/>
              </a:lnSpc>
              <a:defRPr sz="1800"/>
            </a:pPr>
            <a:endParaRPr sz="1200">
              <a:solidFill>
                <a:srgbClr val="333333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11699" y="115569"/>
            <a:ext cx="8520602" cy="737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 algn="ctr">
              <a:defRPr sz="4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000"/>
              <a:t>References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311699" y="-1"/>
            <a:ext cx="8520602" cy="759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defRPr sz="4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000"/>
              <a:t>Outline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609600" indent="-508000">
              <a:lnSpc>
                <a:spcPct val="200000"/>
              </a:lnSpc>
              <a:buSzPts val="2000"/>
              <a:defRPr sz="1800"/>
            </a:pPr>
            <a:r>
              <a:rPr sz="2000"/>
              <a:t>Background information, related research</a:t>
            </a:r>
            <a:endParaRPr sz="2000"/>
          </a:p>
          <a:p>
            <a:pPr lvl="0" marL="609600" indent="-508000">
              <a:lnSpc>
                <a:spcPct val="200000"/>
              </a:lnSpc>
              <a:buSzPts val="2000"/>
              <a:defRPr sz="1800"/>
            </a:pPr>
            <a:r>
              <a:rPr sz="2000"/>
              <a:t>Project/problem description</a:t>
            </a:r>
            <a:endParaRPr sz="2000"/>
          </a:p>
          <a:p>
            <a:pPr lvl="0" marL="609600" indent="-508000">
              <a:lnSpc>
                <a:spcPct val="200000"/>
              </a:lnSpc>
              <a:buSzPts val="2000"/>
              <a:defRPr sz="1800"/>
            </a:pPr>
            <a:r>
              <a:rPr sz="2000"/>
              <a:t>Methodology- the dataset and solver descriptions</a:t>
            </a:r>
            <a:endParaRPr sz="2000"/>
          </a:p>
          <a:p>
            <a:pPr lvl="0" marL="609600" indent="-508000">
              <a:lnSpc>
                <a:spcPct val="200000"/>
              </a:lnSpc>
              <a:buSzPts val="2000"/>
              <a:defRPr sz="1800"/>
            </a:pPr>
            <a:r>
              <a:rPr sz="2000"/>
              <a:t>Results and Discussion</a:t>
            </a:r>
            <a:endParaRPr sz="2000"/>
          </a:p>
          <a:p>
            <a:pPr lvl="0" marL="609600" indent="-508000">
              <a:lnSpc>
                <a:spcPct val="200000"/>
              </a:lnSpc>
              <a:buSzPts val="2000"/>
              <a:defRPr sz="1800"/>
            </a:pPr>
            <a:r>
              <a:rPr sz="2000"/>
              <a:t>Conclusion</a:t>
            </a:r>
            <a:endParaRPr sz="2000"/>
          </a:p>
          <a:p>
            <a:pPr lvl="0" marL="609600" indent="-508000">
              <a:lnSpc>
                <a:spcPct val="200000"/>
              </a:lnSpc>
              <a:buSzPts val="2000"/>
              <a:defRPr sz="1800"/>
            </a:pPr>
            <a:r>
              <a:rPr sz="2000"/>
              <a:t>References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defRPr sz="5200"/>
            </a:lvl1pPr>
          </a:lstStyle>
          <a:p>
            <a:pPr lvl="0">
              <a:defRPr sz="1800"/>
            </a:pPr>
            <a:r>
              <a:rPr sz="5200"/>
              <a:t>Questions?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4389849" y="943449"/>
            <a:ext cx="4337101" cy="41121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None/>
              <a:defRPr sz="2800"/>
            </a:lvl1pPr>
          </a:lstStyle>
          <a:p>
            <a:pPr lvl="0">
              <a:defRPr sz="1800"/>
            </a:pPr>
            <a:r>
              <a:rPr sz="2800"/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42049" y="-1"/>
            <a:ext cx="9050102" cy="826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defRPr sz="4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000"/>
              <a:t>Project Description and Goal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234999" y="1031399"/>
            <a:ext cx="4337101" cy="41121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50000"/>
              </a:lnSpc>
              <a:buSzTx/>
              <a:buNone/>
              <a:defRPr sz="1800"/>
            </a:pPr>
            <a:r>
              <a:rPr sz="2500" u="sng"/>
              <a:t>Descriptions: </a:t>
            </a:r>
            <a:endParaRPr sz="2500" u="sng"/>
          </a:p>
          <a:p>
            <a:pPr lvl="0" marL="344941" indent="-236991">
              <a:lnSpc>
                <a:spcPct val="115000"/>
              </a:lnSpc>
              <a:buSzPts val="1900"/>
              <a:defRPr sz="1800"/>
            </a:pPr>
            <a:r>
              <a:rPr sz="1900"/>
              <a:t>10,000 Sudoku puzzles used from Kaggle</a:t>
            </a:r>
            <a:endParaRPr sz="1900"/>
          </a:p>
          <a:p>
            <a:pPr lvl="0" marL="344941" indent="-236991">
              <a:lnSpc>
                <a:spcPct val="115000"/>
              </a:lnSpc>
              <a:buSzPts val="1900"/>
              <a:defRPr sz="1800"/>
            </a:pPr>
            <a:r>
              <a:rPr sz="1900"/>
              <a:t>Algorithms use:</a:t>
            </a:r>
            <a:endParaRPr sz="1900"/>
          </a:p>
          <a:p>
            <a:pPr lvl="0" marL="802141" indent="-236991">
              <a:lnSpc>
                <a:spcPct val="115000"/>
              </a:lnSpc>
              <a:buSzPts val="1900"/>
              <a:buChar char="-"/>
              <a:defRPr sz="1800"/>
            </a:pPr>
            <a:r>
              <a:rPr sz="1900"/>
              <a:t>Solver 1 = Python-Constraint</a:t>
            </a:r>
            <a:endParaRPr sz="1900"/>
          </a:p>
          <a:p>
            <a:pPr lvl="0" marL="802141" indent="-236991">
              <a:lnSpc>
                <a:spcPct val="115000"/>
              </a:lnSpc>
              <a:buSzPts val="1900"/>
              <a:buChar char="-"/>
              <a:defRPr sz="1800"/>
            </a:pPr>
            <a:r>
              <a:rPr sz="1900"/>
              <a:t>Solver 2 = Constraint, naked twins, &amp; search </a:t>
            </a:r>
            <a:endParaRPr sz="1900"/>
          </a:p>
          <a:p>
            <a:pPr lvl="0" marL="802141" indent="-236991">
              <a:lnSpc>
                <a:spcPct val="115000"/>
              </a:lnSpc>
              <a:buSzPts val="1900"/>
              <a:buChar char="-"/>
              <a:defRPr sz="1800"/>
            </a:pPr>
            <a:r>
              <a:rPr sz="1900"/>
              <a:t>Solver 3 = constraint, search</a:t>
            </a:r>
            <a:endParaRPr sz="1900"/>
          </a:p>
          <a:p>
            <a:pPr lvl="0" marL="802141" indent="-236991">
              <a:lnSpc>
                <a:spcPct val="115000"/>
              </a:lnSpc>
              <a:buSzPts val="1900"/>
              <a:buChar char="-"/>
              <a:defRPr sz="1800"/>
            </a:pPr>
            <a:r>
              <a:rPr sz="1900"/>
              <a:t>Solver 4 = Backtracking</a:t>
            </a:r>
            <a:endParaRPr sz="1900"/>
          </a:p>
          <a:p>
            <a:pPr lvl="0" marL="344941" indent="-236991">
              <a:lnSpc>
                <a:spcPct val="115000"/>
              </a:lnSpc>
              <a:buSzPts val="1900"/>
              <a:defRPr sz="1800"/>
            </a:pPr>
            <a:r>
              <a:rPr sz="1900"/>
              <a:t>Compare the solving time</a:t>
            </a:r>
          </a:p>
        </p:txBody>
      </p:sp>
      <p:pic>
        <p:nvPicPr>
          <p:cNvPr id="55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7244" y="3733174"/>
            <a:ext cx="1398201" cy="1113726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4572099" y="909349"/>
            <a:ext cx="4337101" cy="307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lnSpc>
                <a:spcPct val="150000"/>
              </a:lnSpc>
              <a:defRPr sz="1800"/>
            </a:pPr>
            <a:r>
              <a:rPr sz="2500" u="sng"/>
              <a:t>Goals:</a:t>
            </a:r>
            <a:endParaRPr sz="1900" u="sng"/>
          </a:p>
          <a:p>
            <a:pPr lvl="0" marL="344941" indent="-236991">
              <a:lnSpc>
                <a:spcPct val="150000"/>
              </a:lnSpc>
              <a:buClr>
                <a:srgbClr val="000000"/>
              </a:buClr>
              <a:buSzPts val="1900"/>
              <a:buFont typeface="Arial"/>
              <a:buChar char="●"/>
              <a:defRPr sz="1800"/>
            </a:pPr>
            <a:r>
              <a:rPr sz="1900"/>
              <a:t>Algorithms that can guarantee solutions to sudoku problems.</a:t>
            </a:r>
            <a:endParaRPr sz="1900"/>
          </a:p>
          <a:p>
            <a:pPr lvl="0" marL="344941" indent="-236991">
              <a:lnSpc>
                <a:spcPct val="150000"/>
              </a:lnSpc>
              <a:buClr>
                <a:srgbClr val="000000"/>
              </a:buClr>
              <a:buSzPts val="1900"/>
              <a:buFont typeface="Arial"/>
              <a:buChar char="●"/>
              <a:defRPr sz="1800"/>
            </a:pPr>
            <a:r>
              <a:rPr sz="1900"/>
              <a:t>Algorithms with least amount of time</a:t>
            </a:r>
            <a:endParaRPr sz="1900"/>
          </a:p>
          <a:p>
            <a:pPr lvl="0" marL="344941" indent="-236991">
              <a:lnSpc>
                <a:spcPct val="150000"/>
              </a:lnSpc>
              <a:buClr>
                <a:srgbClr val="000000"/>
              </a:buClr>
              <a:buSzPts val="1900"/>
              <a:buFont typeface="Arial"/>
              <a:buChar char="●"/>
              <a:defRPr sz="1800"/>
            </a:pPr>
            <a:r>
              <a:rPr sz="1900"/>
              <a:t>Solve  “The world’s hardest Sudoku”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311699" y="-1"/>
            <a:ext cx="8520602" cy="8013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4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000"/>
              <a:t>Background - What is Sudoku?</a:t>
            </a:r>
          </a:p>
        </p:txBody>
      </p:sp>
      <p:pic>
        <p:nvPicPr>
          <p:cNvPr id="61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4724" y="1357724"/>
            <a:ext cx="3404677" cy="3343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mage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350" y="1331600"/>
            <a:ext cx="3475350" cy="339535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419399" y="801300"/>
            <a:ext cx="6369001" cy="378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i="1" sz="1400">
                <a:latin typeface="Times New Roman"/>
                <a:ea typeface="Times New Roman"/>
                <a:cs typeface="Times New Roman"/>
                <a:sym typeface="Times New Roman"/>
              </a:rPr>
              <a:t>“Suji wa dokushin ni kagiru” </a:t>
            </a: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meaning “ the digits are limited to one occurrence.”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311699" y="0"/>
            <a:ext cx="8520602" cy="868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defRPr sz="4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000"/>
              <a:t>Constraint Satisfaction Problem</a:t>
            </a:r>
          </a:p>
        </p:txBody>
      </p:sp>
      <p:sp>
        <p:nvSpPr>
          <p:cNvPr id="68" name="Shape 68"/>
          <p:cNvSpPr/>
          <p:nvPr/>
        </p:nvSpPr>
        <p:spPr>
          <a:xfrm>
            <a:off x="407825" y="1391024"/>
            <a:ext cx="4274100" cy="28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Definition:</a:t>
            </a:r>
            <a:endParaRPr sz="1400"/>
          </a:p>
          <a:p>
            <a:pPr lvl="0">
              <a:defRPr sz="1800"/>
            </a:pPr>
            <a:endParaRPr sz="1400"/>
          </a:p>
          <a:p>
            <a:pPr lvl="0">
              <a:defRPr sz="1800"/>
            </a:pPr>
            <a:endParaRPr sz="1400"/>
          </a:p>
          <a:p>
            <a:pPr lvl="0">
              <a:defRPr sz="1800"/>
            </a:pPr>
            <a:r>
              <a:rPr i="1" sz="2000"/>
              <a:t>CSP = (V,D,C)</a:t>
            </a:r>
            <a:endParaRPr i="1" sz="2000"/>
          </a:p>
          <a:p>
            <a:pPr lvl="0">
              <a:defRPr sz="1800"/>
            </a:pPr>
            <a:endParaRPr i="1" sz="2000"/>
          </a:p>
          <a:p>
            <a:pPr lvl="0" marL="457200" indent="-317500">
              <a:buClr>
                <a:srgbClr val="000000"/>
              </a:buClr>
              <a:buSzPts val="1400"/>
              <a:buFont typeface="Arial"/>
              <a:buChar char="-"/>
              <a:defRPr sz="1800"/>
            </a:pPr>
            <a:r>
              <a:rPr sz="1400"/>
              <a:t>V = {V</a:t>
            </a:r>
            <a:r>
              <a:rPr baseline="-25000" sz="1400"/>
              <a:t>rc</a:t>
            </a:r>
            <a:r>
              <a:rPr sz="1400"/>
              <a:t>} a set of </a:t>
            </a:r>
            <a:r>
              <a:rPr i="1" sz="1400"/>
              <a:t>n </a:t>
            </a:r>
            <a:r>
              <a:rPr sz="1400"/>
              <a:t>variables</a:t>
            </a:r>
            <a:endParaRPr sz="1400"/>
          </a:p>
          <a:p>
            <a:pPr lvl="0" indent="457200">
              <a:defRPr sz="1800"/>
            </a:pPr>
            <a:endParaRPr sz="1400"/>
          </a:p>
          <a:p>
            <a:pPr lvl="0" marL="457200" indent="-317500">
              <a:buClr>
                <a:srgbClr val="000000"/>
              </a:buClr>
              <a:buSzPts val="1400"/>
              <a:buFont typeface="Arial"/>
              <a:buChar char="-"/>
              <a:defRPr sz="1800"/>
            </a:pPr>
            <a:r>
              <a:rPr sz="1400"/>
              <a:t>D = {1…,9}  is set of domain, one domain per variable</a:t>
            </a:r>
            <a:endParaRPr sz="1400"/>
          </a:p>
          <a:p>
            <a:pPr lvl="0" indent="457200">
              <a:defRPr sz="1800"/>
            </a:pPr>
            <a:endParaRPr sz="1400"/>
          </a:p>
          <a:p>
            <a:pPr lvl="0" marL="457200" indent="-317500">
              <a:buClr>
                <a:srgbClr val="000000"/>
              </a:buClr>
              <a:buSzPts val="1400"/>
              <a:buFont typeface="Arial"/>
              <a:buChar char="-"/>
              <a:defRPr sz="1800"/>
            </a:pPr>
            <a:r>
              <a:rPr sz="1400"/>
              <a:t>C is a set of constraints apply to the variables</a:t>
            </a:r>
            <a:endParaRPr sz="1400"/>
          </a:p>
        </p:txBody>
      </p:sp>
      <p:pic>
        <p:nvPicPr>
          <p:cNvPr id="69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3425" y="1258400"/>
            <a:ext cx="4028876" cy="3591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body" idx="1"/>
          </p:nvPr>
        </p:nvSpPr>
        <p:spPr>
          <a:xfrm>
            <a:off x="468600" y="-1"/>
            <a:ext cx="8206800" cy="7179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868680">
              <a:buSzTx/>
              <a:buNone/>
              <a:defRPr sz="3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800"/>
              <a:t>The “World’s Hardest Sudoku”</a:t>
            </a:r>
          </a:p>
        </p:txBody>
      </p:sp>
      <p:pic>
        <p:nvPicPr>
          <p:cNvPr id="74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3823" y="1306584"/>
            <a:ext cx="2911051" cy="2857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6287" y="1355696"/>
            <a:ext cx="1359626" cy="21394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707125" y="3495099"/>
            <a:ext cx="2019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Arto Inkala</a:t>
            </a:r>
          </a:p>
        </p:txBody>
      </p:sp>
      <p:sp>
        <p:nvSpPr>
          <p:cNvPr id="77" name="Shape 77"/>
          <p:cNvSpPr/>
          <p:nvPr/>
        </p:nvSpPr>
        <p:spPr>
          <a:xfrm>
            <a:off x="5369274" y="717899"/>
            <a:ext cx="1453202" cy="54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Everest</a:t>
            </a:r>
          </a:p>
        </p:txBody>
      </p:sp>
      <p:pic>
        <p:nvPicPr>
          <p:cNvPr id="78" name="image1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04374" y="1310750"/>
            <a:ext cx="2911051" cy="2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6004374" y="4159699"/>
            <a:ext cx="2019601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Solution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xfrm>
            <a:off x="246599" y="462350"/>
            <a:ext cx="8520602" cy="4541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buSzTx/>
              <a:buNone/>
              <a:defRPr sz="1800"/>
            </a:pPr>
            <a:r>
              <a:rPr sz="4000">
                <a:latin typeface="Arial Bold"/>
                <a:ea typeface="Arial Bold"/>
                <a:cs typeface="Arial Bold"/>
                <a:sym typeface="Arial Bold"/>
              </a:rPr>
              <a:t>Algorithms used </a:t>
            </a:r>
            <a:endParaRPr sz="4000">
              <a:latin typeface="Arial Bold"/>
              <a:ea typeface="Arial Bold"/>
              <a:cs typeface="Arial Bold"/>
              <a:sym typeface="Arial Bold"/>
            </a:endParaRPr>
          </a:p>
          <a:p>
            <a:pPr lvl="0" marL="0" indent="0" algn="ctr">
              <a:buSzTx/>
              <a:buNone/>
              <a:defRPr sz="1800"/>
            </a:pPr>
            <a:endParaRPr sz="4000">
              <a:latin typeface="Arial Bold"/>
              <a:ea typeface="Arial Bold"/>
              <a:cs typeface="Arial Bold"/>
              <a:sym typeface="Arial Bold"/>
            </a:endParaRPr>
          </a:p>
          <a:p>
            <a:pPr lvl="0" indent="-406400">
              <a:buSzPts val="2800"/>
              <a:buFontTx/>
              <a:buAutoNum type="arabicParenR" startAt="1"/>
              <a:defRPr sz="1800"/>
            </a:pPr>
            <a:r>
              <a:rPr sz="2800"/>
              <a:t>Python-constraint</a:t>
            </a:r>
            <a:endParaRPr sz="2800"/>
          </a:p>
          <a:p>
            <a:pPr lvl="0" indent="-406400">
              <a:buSzPts val="2800"/>
              <a:buFontTx/>
              <a:buAutoNum type="arabicParenR" startAt="1"/>
              <a:defRPr sz="1800"/>
            </a:pPr>
            <a:r>
              <a:rPr sz="2800"/>
              <a:t>Constraint propagation</a:t>
            </a:r>
            <a:endParaRPr sz="2800"/>
          </a:p>
          <a:p>
            <a:pPr lvl="0" indent="-406400">
              <a:buSzPts val="2800"/>
              <a:buFontTx/>
              <a:buAutoNum type="arabicParenR" startAt="1"/>
              <a:defRPr sz="1800"/>
            </a:pPr>
            <a:r>
              <a:rPr sz="2800"/>
              <a:t>Naked twins</a:t>
            </a:r>
            <a:endParaRPr sz="2800"/>
          </a:p>
          <a:p>
            <a:pPr lvl="0" indent="-406400">
              <a:buSzPts val="2800"/>
              <a:buFontTx/>
              <a:buAutoNum type="arabicParenR" startAt="1"/>
              <a:defRPr sz="1800"/>
            </a:pPr>
            <a:r>
              <a:rPr sz="2800"/>
              <a:t>Search</a:t>
            </a:r>
            <a:endParaRPr sz="2800"/>
          </a:p>
          <a:p>
            <a:pPr lvl="0" indent="-406400">
              <a:buSzPts val="2800"/>
              <a:buFontTx/>
              <a:buAutoNum type="arabicParenR" startAt="1"/>
              <a:defRPr sz="1800"/>
            </a:pPr>
            <a:r>
              <a:rPr sz="2800"/>
              <a:t>Backtracking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407949" y="0"/>
            <a:ext cx="8520602" cy="9434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defRPr sz="4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000"/>
              <a:t>Python-Constraint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4296124" y="943499"/>
            <a:ext cx="4337101" cy="41121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457200">
              <a:buSzTx/>
              <a:buNone/>
              <a:defRPr sz="2800"/>
            </a:lvl1pPr>
          </a:lstStyle>
          <a:p>
            <a:pPr lvl="0">
              <a:defRPr sz="1800"/>
            </a:pPr>
            <a:r>
              <a:rPr sz="2800"/>
              <a:t>Part of python package to solve CSP </a:t>
            </a:r>
          </a:p>
        </p:txBody>
      </p:sp>
      <p:pic>
        <p:nvPicPr>
          <p:cNvPr id="87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700" y="1095899"/>
            <a:ext cx="2362201" cy="201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395124" y="-1"/>
            <a:ext cx="8520602" cy="878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defRPr sz="4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000"/>
              <a:t>Naked Twins</a:t>
            </a:r>
          </a:p>
        </p:txBody>
      </p:sp>
      <p:pic>
        <p:nvPicPr>
          <p:cNvPr id="90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749" y="1322976"/>
            <a:ext cx="3335527" cy="3365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7375" y="1595751"/>
            <a:ext cx="3155225" cy="319157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4807375" y="732400"/>
            <a:ext cx="3936001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2000"/>
              <a:t>Also known as </a:t>
            </a: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Conjugate Pair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-light-2">
      <a:dk1>
        <a:srgbClr val="000000"/>
      </a:dk1>
      <a:lt1>
        <a:srgbClr val="D9EAD3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-light-2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simple-light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AB40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AB4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-light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-light-2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simple-light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AB40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AB4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