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66" r:id="rId7"/>
    <p:sldId id="270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greeter" TargetMode="External"/><Relationship Id="rId2" Type="http://schemas.openxmlformats.org/officeDocument/2006/relationships/hyperlink" Target="https://blockchain.info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tune.com/2018/01/16/ibm-blockchain-maersk-company/" TargetMode="External"/><Relationship Id="rId5" Type="http://schemas.openxmlformats.org/officeDocument/2006/relationships/hyperlink" Target="https://www.ibm.com/blockchain/platform/" TargetMode="External"/><Relationship Id="rId4" Type="http://schemas.openxmlformats.org/officeDocument/2006/relationships/hyperlink" Target="https://developers.coinbas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rhapsody.com/md5-sha-1-sha-256-sha-512-speed-performance" TargetMode="External"/><Relationship Id="rId2" Type="http://schemas.openxmlformats.org/officeDocument/2006/relationships/hyperlink" Target="http://lmgtfy.com/?q=parallelized+has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mgtfy.com/?q=future+of+distributed+ledger+technology" TargetMode="External"/><Relationship Id="rId5" Type="http://schemas.openxmlformats.org/officeDocument/2006/relationships/hyperlink" Target="http://lmgtfy.com/?q=bitcoin+mining+legislation" TargetMode="External"/><Relationship Id="rId4" Type="http://schemas.openxmlformats.org/officeDocument/2006/relationships/hyperlink" Target="http://lmgtfy.com/?q=bitcoin+algorithm+computing+cost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asswordsgenerator.net/sha256-hash-genera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Unmasking </a:t>
            </a:r>
            <a:r>
              <a:rPr lang="en-US" dirty="0" err="1"/>
              <a:t>Blockchain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Cutrono</a:t>
            </a:r>
          </a:p>
          <a:p>
            <a:r>
              <a:rPr lang="en-US" dirty="0"/>
              <a:t>Ultimate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Voting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1EBB-4E69-4402-BDAC-90191D2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843087"/>
            <a:ext cx="5848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 doesn’t change?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2C517-4A1A-4FB6-97F1-EA772583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524125"/>
            <a:ext cx="6467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– Do’s and Don’ts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magical rainbow with only gold at the end</a:t>
            </a:r>
            <a:endParaRPr dirty="0"/>
          </a:p>
        </p:txBody>
      </p:sp>
      <p:pic>
        <p:nvPicPr>
          <p:cNvPr id="1026" name="Picture 2" descr="https://i.imgflip.com/25amrv.jpg">
            <a:extLst>
              <a:ext uri="{FF2B5EF4-FFF2-40B4-BE49-F238E27FC236}">
                <a16:creationId xmlns:a16="http://schemas.microsoft.com/office/drawing/2014/main" id="{1389F274-801E-45A0-A486-F7BA98C3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18806"/>
            <a:ext cx="246503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0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A4703-F4DC-4825-A020-205A3A5A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distributed ledgers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8560A-20D7-40B0-9FAD-DC0722808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7D71E-E649-461A-993E-6B4C94BFA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Power to the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portability is paramount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Who did what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Proof of work is valuable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Believe in the power of good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B4F2CB-575F-4758-9B88-0F0329FB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3FD5DB-0539-41CA-916F-4DA6679C3A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Sole purpose of sharing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data is private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State &gt;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Buy in (vs CRUD)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Because it’s the “cool” thing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4031E-D835-44F6-A981-DABA01AA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9E99D-1638-4F4B-80D1-A0E08CBF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https://blockchain.info/api</a:t>
            </a:r>
            <a:endParaRPr lang="en-US" dirty="0"/>
          </a:p>
          <a:p>
            <a:r>
              <a:rPr lang="en-US" dirty="0">
                <a:hlinkClick r:id="rId3"/>
              </a:rPr>
              <a:t>https://www.ethereum.org/greeter</a:t>
            </a:r>
            <a:endParaRPr lang="en-US" dirty="0"/>
          </a:p>
          <a:p>
            <a:r>
              <a:rPr lang="en-US" dirty="0">
                <a:hlinkClick r:id="rId4"/>
              </a:rPr>
              <a:t>https://developers.coinbase.com/</a:t>
            </a:r>
            <a:endParaRPr lang="en-US" dirty="0"/>
          </a:p>
          <a:p>
            <a:r>
              <a:rPr lang="en-US" dirty="0">
                <a:hlinkClick r:id="rId5"/>
              </a:rPr>
              <a:t>https://www.ibm.com/blockchain/platform/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http://fortune.com/2018/01/16/ibm-blockchain-maersk-company/</a:t>
            </a:r>
            <a:endParaRPr lang="en-US" dirty="0"/>
          </a:p>
          <a:p>
            <a:pPr lvl="1"/>
            <a:r>
              <a:rPr lang="en-US" dirty="0"/>
              <a:t>“The concern intends to help shippers, ports, customs offices, banks, and other stakeholders in global supply chains track freight as well as replace related paperwork with tamper-resistant digital records.”</a:t>
            </a:r>
          </a:p>
        </p:txBody>
      </p:sp>
    </p:spTree>
    <p:extLst>
      <p:ext uri="{BB962C8B-B14F-4D97-AF65-F5344CB8AC3E}">
        <p14:creationId xmlns:p14="http://schemas.microsoft.com/office/powerpoint/2010/main" val="34134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4031E-D835-44F6-A981-DABA01AA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9E99D-1638-4F4B-80D1-A0E08CBF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http://lmgtfy.com/?q=parallelized+hashing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https://automationrhapsody.com/md5-sha-1-sha-256-sha-512-speed-performance</a:t>
            </a:r>
            <a:endParaRPr lang="en-US" dirty="0"/>
          </a:p>
          <a:p>
            <a:r>
              <a:rPr lang="en-US" dirty="0">
                <a:hlinkClick r:id="rId4"/>
              </a:rPr>
              <a:t>http://lmgtfy.com/?q=bitcoin+algorithm+computing+costs</a:t>
            </a:r>
            <a:endParaRPr lang="en-US" dirty="0"/>
          </a:p>
          <a:p>
            <a:pPr lvl="1"/>
            <a:r>
              <a:rPr lang="en-US" dirty="0"/>
              <a:t>$3,966</a:t>
            </a:r>
          </a:p>
          <a:p>
            <a:r>
              <a:rPr lang="en-US" dirty="0">
                <a:hlinkClick r:id="rId5"/>
              </a:rPr>
              <a:t>http://lmgtfy.com/?q=bitcoin+mining+legislation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http://lmgtfy.com/?q=future+of+distributed+ledger+technology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https://github.com/jcutrono/leanledger</a:t>
            </a:r>
            <a:endParaRPr dirty="0"/>
          </a:p>
        </p:txBody>
      </p:sp>
      <p:pic>
        <p:nvPicPr>
          <p:cNvPr id="2050" name="Picture 2" descr="Image result for kilimanjaro">
            <a:extLst>
              <a:ext uri="{FF2B5EF4-FFF2-40B4-BE49-F238E27FC236}">
                <a16:creationId xmlns:a16="http://schemas.microsoft.com/office/drawing/2014/main" id="{366D938B-155C-4A1C-A808-53B097AF5DC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r="99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Blockchain vs Distributed Ledger -&gt; Xerox vs Copy</a:t>
            </a:r>
          </a:p>
          <a:p>
            <a:r>
              <a:rPr lang="en-US" dirty="0"/>
              <a:t>Hashing -&gt; </a:t>
            </a:r>
            <a:r>
              <a:rPr lang="en-US" dirty="0">
                <a:hlinkClick r:id="rId2"/>
              </a:rPr>
              <a:t>E365CD9C617713A54C6455F9D8998BA16E81E5078585F33A2DDCA8F03A3E8593</a:t>
            </a:r>
            <a:endParaRPr lang="en-US" dirty="0"/>
          </a:p>
          <a:p>
            <a:endParaRPr dirty="0"/>
          </a:p>
        </p:txBody>
      </p:sp>
      <p:pic>
        <p:nvPicPr>
          <p:cNvPr id="5" name="Picture 2" descr="Image result for balancing check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33500"/>
            <a:ext cx="3943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524000" y="17526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Ledger</a:t>
            </a:r>
          </a:p>
          <a:p>
            <a:pPr lvl="1"/>
            <a:r>
              <a:rPr lang="en-US" dirty="0"/>
              <a:t>is the principal book or computer file for recording and totaling economic transactions measured in terms of a monetary unit of account by account type, with debits and credits in separate columns and a beginning monetary balance and ending monetary balance for each account.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40386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~~~~~~~~~~~~~~~~~~~~~~~~~~~~~~~~~~~~~~~~~~~~~~~~~~~~~~~~~~~~~~~~~~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should I invest in… (</a:t>
            </a:r>
            <a:r>
              <a:rPr lang="en-US" dirty="0" err="1"/>
              <a:t>smh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81200"/>
            <a:ext cx="9144000" cy="205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648200"/>
            <a:ext cx="9144000" cy="16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Cryptocurrency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naïve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B3B2-267B-4B11-80F9-1EEB42B6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85426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addBlock</a:t>
            </a:r>
            <a:r>
              <a:rPr lang="en-US" dirty="0"/>
              <a:t> – insert a new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F3956-D3E9-47ED-A35E-98D54B2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819400"/>
            <a:ext cx="7934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validateChain</a:t>
            </a:r>
            <a:r>
              <a:rPr lang="en-US" dirty="0"/>
              <a:t> – given the set of blocks, ensure we compute the same hash*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Important to note we start at the beginning of the chain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8A97-6F2D-407F-B653-0232FE92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438400"/>
            <a:ext cx="10953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3…2…1…ACTION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EAEF93B-0F9E-4666-864F-D117EBAA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1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Voting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it be…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85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6109</TotalTime>
  <Words>388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Candara</vt:lpstr>
      <vt:lpstr>Consolas</vt:lpstr>
      <vt:lpstr>Wingdings</vt:lpstr>
      <vt:lpstr>Tech Computer 16x9</vt:lpstr>
      <vt:lpstr>Unmasking Blockchain</vt:lpstr>
      <vt:lpstr>Terminology</vt:lpstr>
      <vt:lpstr>So which should I invest in… (smh)</vt:lpstr>
      <vt:lpstr>Example 1: Cryptocurrency</vt:lpstr>
      <vt:lpstr>DDD approach for Cryptocurrency</vt:lpstr>
      <vt:lpstr>DDD approach for Cryptocurrency</vt:lpstr>
      <vt:lpstr>DDD approach for Cryptocurrency</vt:lpstr>
      <vt:lpstr>3…2…1…ACTION</vt:lpstr>
      <vt:lpstr>Example 2: Voting</vt:lpstr>
      <vt:lpstr>DDD approach for Voting</vt:lpstr>
      <vt:lpstr>Ledger doesn’t change?</vt:lpstr>
      <vt:lpstr>Blockchain – Do’s and Don’ts</vt:lpstr>
      <vt:lpstr>When to use distributed ledgers</vt:lpstr>
      <vt:lpstr>Api Resources</vt:lpstr>
      <vt:lpstr>Follow ups</vt:lpstr>
      <vt:lpstr>Questions…</vt:lpstr>
    </vt:vector>
  </TitlesOfParts>
  <Company>Ultimate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Blockchain</dc:title>
  <dc:creator>Joseph Cutrono</dc:creator>
  <cp:lastModifiedBy>Cutrono, Stacy Edyth</cp:lastModifiedBy>
  <cp:revision>20</cp:revision>
  <dcterms:created xsi:type="dcterms:W3CDTF">2018-02-19T21:44:06Z</dcterms:created>
  <dcterms:modified xsi:type="dcterms:W3CDTF">2018-02-26T02:58:13Z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