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verage"/>
      <p:regular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swald-regular.fntdata"/><Relationship Id="rId16"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18675114a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18675114a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1861f85c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1861f85c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18675114a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18675114a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18675114a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18675114a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18675114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18675114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18675114a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18675114a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18675114a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18675114a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18675114a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18675114a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18675114a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18675114a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Assembly Silos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
              <a:t>CS 351</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Luke McDougal, Jack Vanlyssel, Spoorthi Menta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Command classes continued</a:t>
            </a:r>
            <a:endParaRPr/>
          </a:p>
          <a:p>
            <a:pPr indent="0" lvl="0" marL="0" rtl="0" algn="l">
              <a:spcBef>
                <a:spcPts val="0"/>
              </a:spcBef>
              <a:spcAft>
                <a:spcPts val="0"/>
              </a:spcAft>
              <a:buNone/>
            </a:pPr>
            <a:r>
              <a:t/>
            </a:r>
            <a:endParaRPr/>
          </a:p>
        </p:txBody>
      </p:sp>
      <p:sp>
        <p:nvSpPr>
          <p:cNvPr id="150" name="Google Shape;15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Sub - The value of [SRC] is subtracted for the value in the ACC register</a:t>
            </a:r>
            <a:endParaRPr/>
          </a:p>
          <a:p>
            <a:pPr indent="-342900" lvl="0" marL="457200" rtl="0" algn="l">
              <a:spcBef>
                <a:spcPts val="0"/>
              </a:spcBef>
              <a:spcAft>
                <a:spcPts val="0"/>
              </a:spcAft>
              <a:buSzPts val="1800"/>
              <a:buChar char="●"/>
            </a:pPr>
            <a:r>
              <a:rPr lang="en"/>
              <a:t>Swap - Switch the value of the ACC register with the value of the BAK register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1553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Project structure</a:t>
            </a:r>
            <a:endParaRPr/>
          </a:p>
        </p:txBody>
      </p:sp>
      <p:sp>
        <p:nvSpPr>
          <p:cNvPr id="66" name="Google Shape;66;p14"/>
          <p:cNvSpPr/>
          <p:nvPr/>
        </p:nvSpPr>
        <p:spPr>
          <a:xfrm>
            <a:off x="3812550" y="913375"/>
            <a:ext cx="1518900" cy="31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4023750" y="1610125"/>
            <a:ext cx="1077900" cy="31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txBox="1"/>
          <p:nvPr/>
        </p:nvSpPr>
        <p:spPr>
          <a:xfrm>
            <a:off x="883100" y="1383775"/>
            <a:ext cx="272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9" name="Google Shape;69;p14"/>
          <p:cNvSpPr/>
          <p:nvPr/>
        </p:nvSpPr>
        <p:spPr>
          <a:xfrm>
            <a:off x="5281550" y="2332888"/>
            <a:ext cx="694200" cy="31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2379825" y="3040250"/>
            <a:ext cx="831000" cy="31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3171474" y="2315100"/>
            <a:ext cx="486600" cy="31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4950650" y="3038025"/>
            <a:ext cx="1356000" cy="31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1108338" y="3742550"/>
            <a:ext cx="996900" cy="31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txBox="1"/>
          <p:nvPr/>
        </p:nvSpPr>
        <p:spPr>
          <a:xfrm>
            <a:off x="3741525" y="837375"/>
            <a:ext cx="171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AssemblySilosGUI</a:t>
            </a:r>
            <a:endParaRPr/>
          </a:p>
        </p:txBody>
      </p:sp>
      <p:sp>
        <p:nvSpPr>
          <p:cNvPr id="75" name="Google Shape;75;p14"/>
          <p:cNvSpPr txBox="1"/>
          <p:nvPr/>
        </p:nvSpPr>
        <p:spPr>
          <a:xfrm>
            <a:off x="4029075" y="1542375"/>
            <a:ext cx="113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SiloNetwork</a:t>
            </a:r>
            <a:endParaRPr/>
          </a:p>
        </p:txBody>
      </p:sp>
      <p:sp>
        <p:nvSpPr>
          <p:cNvPr id="76" name="Google Shape;76;p14"/>
          <p:cNvSpPr txBox="1"/>
          <p:nvPr/>
        </p:nvSpPr>
        <p:spPr>
          <a:xfrm>
            <a:off x="3171475" y="2291950"/>
            <a:ext cx="58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Grid</a:t>
            </a:r>
            <a:endParaRPr/>
          </a:p>
        </p:txBody>
      </p:sp>
      <p:sp>
        <p:nvSpPr>
          <p:cNvPr id="77" name="Google Shape;77;p14"/>
          <p:cNvSpPr txBox="1"/>
          <p:nvPr/>
        </p:nvSpPr>
        <p:spPr>
          <a:xfrm>
            <a:off x="5245838" y="2291938"/>
            <a:ext cx="76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Stream</a:t>
            </a:r>
            <a:endParaRPr/>
          </a:p>
        </p:txBody>
      </p:sp>
      <p:sp>
        <p:nvSpPr>
          <p:cNvPr id="78" name="Google Shape;78;p14"/>
          <p:cNvSpPr txBox="1"/>
          <p:nvPr/>
        </p:nvSpPr>
        <p:spPr>
          <a:xfrm>
            <a:off x="4950650" y="2997075"/>
            <a:ext cx="151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StreamGraphic</a:t>
            </a:r>
            <a:endParaRPr/>
          </a:p>
        </p:txBody>
      </p:sp>
      <p:sp>
        <p:nvSpPr>
          <p:cNvPr id="79" name="Google Shape;79;p14"/>
          <p:cNvSpPr txBox="1"/>
          <p:nvPr/>
        </p:nvSpPr>
        <p:spPr>
          <a:xfrm>
            <a:off x="2379825" y="2999300"/>
            <a:ext cx="90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SiloState</a:t>
            </a:r>
            <a:endParaRPr/>
          </a:p>
        </p:txBody>
      </p:sp>
      <p:sp>
        <p:nvSpPr>
          <p:cNvPr id="80" name="Google Shape;80;p14"/>
          <p:cNvSpPr txBox="1"/>
          <p:nvPr/>
        </p:nvSpPr>
        <p:spPr>
          <a:xfrm>
            <a:off x="1038888" y="3701600"/>
            <a:ext cx="113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SiloGraphic</a:t>
            </a:r>
            <a:endParaRPr/>
          </a:p>
        </p:txBody>
      </p:sp>
      <p:sp>
        <p:nvSpPr>
          <p:cNvPr id="81" name="Google Shape;81;p14"/>
          <p:cNvSpPr/>
          <p:nvPr/>
        </p:nvSpPr>
        <p:spPr>
          <a:xfrm>
            <a:off x="3322924" y="3765400"/>
            <a:ext cx="950400" cy="40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txBox="1"/>
          <p:nvPr/>
        </p:nvSpPr>
        <p:spPr>
          <a:xfrm>
            <a:off x="3283725" y="3765400"/>
            <a:ext cx="103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Interpreter</a:t>
            </a:r>
            <a:endParaRPr/>
          </a:p>
        </p:txBody>
      </p:sp>
      <p:sp>
        <p:nvSpPr>
          <p:cNvPr id="83" name="Google Shape;83;p14"/>
          <p:cNvSpPr/>
          <p:nvPr/>
        </p:nvSpPr>
        <p:spPr>
          <a:xfrm>
            <a:off x="2508975" y="4614825"/>
            <a:ext cx="669900" cy="40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txBox="1"/>
          <p:nvPr/>
        </p:nvSpPr>
        <p:spPr>
          <a:xfrm>
            <a:off x="2484675" y="4614825"/>
            <a:ext cx="76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Parser</a:t>
            </a:r>
            <a:endParaRPr/>
          </a:p>
        </p:txBody>
      </p:sp>
      <p:sp>
        <p:nvSpPr>
          <p:cNvPr id="85" name="Google Shape;85;p14"/>
          <p:cNvSpPr txBox="1"/>
          <p:nvPr/>
        </p:nvSpPr>
        <p:spPr>
          <a:xfrm>
            <a:off x="4984538" y="3833313"/>
            <a:ext cx="113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6" name="Google Shape;86;p14"/>
          <p:cNvSpPr/>
          <p:nvPr/>
        </p:nvSpPr>
        <p:spPr>
          <a:xfrm>
            <a:off x="5019313" y="3821738"/>
            <a:ext cx="950400" cy="31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txBox="1"/>
          <p:nvPr/>
        </p:nvSpPr>
        <p:spPr>
          <a:xfrm>
            <a:off x="4996076" y="3780800"/>
            <a:ext cx="107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Instruction</a:t>
            </a:r>
            <a:endParaRPr/>
          </a:p>
        </p:txBody>
      </p:sp>
      <p:sp>
        <p:nvSpPr>
          <p:cNvPr id="88" name="Google Shape;88;p14"/>
          <p:cNvSpPr/>
          <p:nvPr/>
        </p:nvSpPr>
        <p:spPr>
          <a:xfrm>
            <a:off x="4996075" y="4610000"/>
            <a:ext cx="996900" cy="31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txBox="1"/>
          <p:nvPr/>
        </p:nvSpPr>
        <p:spPr>
          <a:xfrm>
            <a:off x="4955575" y="4605350"/>
            <a:ext cx="12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Commands</a:t>
            </a:r>
            <a:endParaRPr/>
          </a:p>
        </p:txBody>
      </p:sp>
      <p:cxnSp>
        <p:nvCxnSpPr>
          <p:cNvPr id="90" name="Google Shape;90;p14"/>
          <p:cNvCxnSpPr/>
          <p:nvPr/>
        </p:nvCxnSpPr>
        <p:spPr>
          <a:xfrm flipH="1" rot="10800000">
            <a:off x="3414775" y="1944625"/>
            <a:ext cx="1182300" cy="368400"/>
          </a:xfrm>
          <a:prstGeom prst="straightConnector1">
            <a:avLst/>
          </a:prstGeom>
          <a:noFill/>
          <a:ln cap="flat" cmpd="sng" w="38100">
            <a:solidFill>
              <a:schemeClr val="dk2"/>
            </a:solidFill>
            <a:prstDash val="solid"/>
            <a:round/>
            <a:headEnd len="med" w="med" type="none"/>
            <a:tailEnd len="med" w="med" type="none"/>
          </a:ln>
        </p:spPr>
      </p:cxnSp>
      <p:cxnSp>
        <p:nvCxnSpPr>
          <p:cNvPr id="91" name="Google Shape;91;p14"/>
          <p:cNvCxnSpPr>
            <a:stCxn id="74" idx="2"/>
            <a:endCxn id="75" idx="0"/>
          </p:cNvCxnSpPr>
          <p:nvPr/>
        </p:nvCxnSpPr>
        <p:spPr>
          <a:xfrm>
            <a:off x="4596975" y="1237575"/>
            <a:ext cx="0" cy="304800"/>
          </a:xfrm>
          <a:prstGeom prst="straightConnector1">
            <a:avLst/>
          </a:prstGeom>
          <a:noFill/>
          <a:ln cap="flat" cmpd="sng" w="38100">
            <a:solidFill>
              <a:schemeClr val="dk2"/>
            </a:solidFill>
            <a:prstDash val="solid"/>
            <a:round/>
            <a:headEnd len="med" w="med" type="none"/>
            <a:tailEnd len="med" w="med" type="none"/>
          </a:ln>
        </p:spPr>
      </p:cxnSp>
      <p:cxnSp>
        <p:nvCxnSpPr>
          <p:cNvPr id="92" name="Google Shape;92;p14"/>
          <p:cNvCxnSpPr>
            <a:stCxn id="75" idx="2"/>
            <a:endCxn id="77" idx="0"/>
          </p:cNvCxnSpPr>
          <p:nvPr/>
        </p:nvCxnSpPr>
        <p:spPr>
          <a:xfrm>
            <a:off x="4596975" y="1942575"/>
            <a:ext cx="1031700" cy="349500"/>
          </a:xfrm>
          <a:prstGeom prst="straightConnector1">
            <a:avLst/>
          </a:prstGeom>
          <a:noFill/>
          <a:ln cap="flat" cmpd="sng" w="38100">
            <a:solidFill>
              <a:schemeClr val="dk2"/>
            </a:solidFill>
            <a:prstDash val="solid"/>
            <a:round/>
            <a:headEnd len="med" w="med" type="none"/>
            <a:tailEnd len="med" w="med" type="none"/>
          </a:ln>
        </p:spPr>
      </p:cxnSp>
      <p:cxnSp>
        <p:nvCxnSpPr>
          <p:cNvPr id="93" name="Google Shape;93;p14"/>
          <p:cNvCxnSpPr/>
          <p:nvPr/>
        </p:nvCxnSpPr>
        <p:spPr>
          <a:xfrm flipH="1">
            <a:off x="2740025" y="2647675"/>
            <a:ext cx="582900" cy="378300"/>
          </a:xfrm>
          <a:prstGeom prst="straightConnector1">
            <a:avLst/>
          </a:prstGeom>
          <a:noFill/>
          <a:ln cap="flat" cmpd="sng" w="38100">
            <a:solidFill>
              <a:schemeClr val="dk2"/>
            </a:solidFill>
            <a:prstDash val="solid"/>
            <a:round/>
            <a:headEnd len="med" w="med" type="none"/>
            <a:tailEnd len="med" w="med" type="none"/>
          </a:ln>
        </p:spPr>
      </p:cxnSp>
      <p:cxnSp>
        <p:nvCxnSpPr>
          <p:cNvPr id="94" name="Google Shape;94;p14"/>
          <p:cNvCxnSpPr>
            <a:stCxn id="79" idx="2"/>
            <a:endCxn id="80" idx="0"/>
          </p:cNvCxnSpPr>
          <p:nvPr/>
        </p:nvCxnSpPr>
        <p:spPr>
          <a:xfrm flipH="1">
            <a:off x="1606875" y="3399500"/>
            <a:ext cx="1224900" cy="302100"/>
          </a:xfrm>
          <a:prstGeom prst="straightConnector1">
            <a:avLst/>
          </a:prstGeom>
          <a:noFill/>
          <a:ln cap="flat" cmpd="sng" w="38100">
            <a:solidFill>
              <a:schemeClr val="dk2"/>
            </a:solidFill>
            <a:prstDash val="solid"/>
            <a:round/>
            <a:headEnd len="med" w="med" type="none"/>
            <a:tailEnd len="med" w="med" type="none"/>
          </a:ln>
        </p:spPr>
      </p:cxnSp>
      <p:cxnSp>
        <p:nvCxnSpPr>
          <p:cNvPr id="95" name="Google Shape;95;p14"/>
          <p:cNvCxnSpPr>
            <a:stCxn id="77" idx="2"/>
            <a:endCxn id="78" idx="0"/>
          </p:cNvCxnSpPr>
          <p:nvPr/>
        </p:nvCxnSpPr>
        <p:spPr>
          <a:xfrm>
            <a:off x="5628638" y="2692138"/>
            <a:ext cx="81600" cy="304800"/>
          </a:xfrm>
          <a:prstGeom prst="straightConnector1">
            <a:avLst/>
          </a:prstGeom>
          <a:noFill/>
          <a:ln cap="flat" cmpd="sng" w="38100">
            <a:solidFill>
              <a:schemeClr val="dk2"/>
            </a:solidFill>
            <a:prstDash val="solid"/>
            <a:round/>
            <a:headEnd len="med" w="med" type="none"/>
            <a:tailEnd len="med" w="med" type="none"/>
          </a:ln>
        </p:spPr>
      </p:cxnSp>
      <p:cxnSp>
        <p:nvCxnSpPr>
          <p:cNvPr id="96" name="Google Shape;96;p14"/>
          <p:cNvCxnSpPr>
            <a:stCxn id="79" idx="2"/>
            <a:endCxn id="82" idx="0"/>
          </p:cNvCxnSpPr>
          <p:nvPr/>
        </p:nvCxnSpPr>
        <p:spPr>
          <a:xfrm>
            <a:off x="2831775" y="3399500"/>
            <a:ext cx="967800" cy="366000"/>
          </a:xfrm>
          <a:prstGeom prst="straightConnector1">
            <a:avLst/>
          </a:prstGeom>
          <a:noFill/>
          <a:ln cap="flat" cmpd="sng" w="38100">
            <a:solidFill>
              <a:schemeClr val="dk2"/>
            </a:solidFill>
            <a:prstDash val="solid"/>
            <a:round/>
            <a:headEnd len="med" w="med" type="none"/>
            <a:tailEnd len="med" w="med" type="none"/>
          </a:ln>
        </p:spPr>
      </p:cxnSp>
      <p:cxnSp>
        <p:nvCxnSpPr>
          <p:cNvPr id="97" name="Google Shape;97;p14"/>
          <p:cNvCxnSpPr>
            <a:stCxn id="79" idx="2"/>
            <a:endCxn id="79" idx="2"/>
          </p:cNvCxnSpPr>
          <p:nvPr/>
        </p:nvCxnSpPr>
        <p:spPr>
          <a:xfrm>
            <a:off x="2831775" y="3399500"/>
            <a:ext cx="0" cy="0"/>
          </a:xfrm>
          <a:prstGeom prst="straightConnector1">
            <a:avLst/>
          </a:prstGeom>
          <a:noFill/>
          <a:ln cap="flat" cmpd="sng" w="9525">
            <a:solidFill>
              <a:schemeClr val="dk2"/>
            </a:solidFill>
            <a:prstDash val="solid"/>
            <a:round/>
            <a:headEnd len="med" w="med" type="none"/>
            <a:tailEnd len="med" w="med" type="none"/>
          </a:ln>
        </p:spPr>
      </p:cxnSp>
      <p:cxnSp>
        <p:nvCxnSpPr>
          <p:cNvPr id="98" name="Google Shape;98;p14"/>
          <p:cNvCxnSpPr>
            <a:stCxn id="79" idx="2"/>
            <a:endCxn id="84" idx="0"/>
          </p:cNvCxnSpPr>
          <p:nvPr/>
        </p:nvCxnSpPr>
        <p:spPr>
          <a:xfrm>
            <a:off x="2831775" y="3399500"/>
            <a:ext cx="35700" cy="1215300"/>
          </a:xfrm>
          <a:prstGeom prst="straightConnector1">
            <a:avLst/>
          </a:prstGeom>
          <a:noFill/>
          <a:ln cap="flat" cmpd="sng" w="38100">
            <a:solidFill>
              <a:schemeClr val="dk2"/>
            </a:solidFill>
            <a:prstDash val="solid"/>
            <a:round/>
            <a:headEnd len="med" w="med" type="none"/>
            <a:tailEnd len="med" w="med" type="none"/>
          </a:ln>
        </p:spPr>
      </p:cxnSp>
      <p:cxnSp>
        <p:nvCxnSpPr>
          <p:cNvPr id="99" name="Google Shape;99;p14"/>
          <p:cNvCxnSpPr>
            <a:stCxn id="82" idx="2"/>
            <a:endCxn id="84" idx="0"/>
          </p:cNvCxnSpPr>
          <p:nvPr/>
        </p:nvCxnSpPr>
        <p:spPr>
          <a:xfrm flipH="1">
            <a:off x="2867475" y="4165600"/>
            <a:ext cx="932100" cy="449100"/>
          </a:xfrm>
          <a:prstGeom prst="straightConnector1">
            <a:avLst/>
          </a:prstGeom>
          <a:noFill/>
          <a:ln cap="flat" cmpd="sng" w="38100">
            <a:solidFill>
              <a:schemeClr val="dk2"/>
            </a:solidFill>
            <a:prstDash val="solid"/>
            <a:round/>
            <a:headEnd len="med" w="med" type="none"/>
            <a:tailEnd len="med" w="med" type="none"/>
          </a:ln>
        </p:spPr>
      </p:cxnSp>
      <p:cxnSp>
        <p:nvCxnSpPr>
          <p:cNvPr id="100" name="Google Shape;100;p14"/>
          <p:cNvCxnSpPr>
            <a:stCxn id="82" idx="3"/>
            <a:endCxn id="87" idx="1"/>
          </p:cNvCxnSpPr>
          <p:nvPr/>
        </p:nvCxnSpPr>
        <p:spPr>
          <a:xfrm>
            <a:off x="4315425" y="3965500"/>
            <a:ext cx="680700" cy="15300"/>
          </a:xfrm>
          <a:prstGeom prst="straightConnector1">
            <a:avLst/>
          </a:prstGeom>
          <a:noFill/>
          <a:ln cap="flat" cmpd="sng" w="38100">
            <a:solidFill>
              <a:schemeClr val="dk2"/>
            </a:solidFill>
            <a:prstDash val="solid"/>
            <a:round/>
            <a:headEnd len="med" w="med" type="none"/>
            <a:tailEnd len="med" w="med" type="none"/>
          </a:ln>
        </p:spPr>
      </p:cxnSp>
      <p:cxnSp>
        <p:nvCxnSpPr>
          <p:cNvPr id="101" name="Google Shape;101;p14"/>
          <p:cNvCxnSpPr>
            <a:stCxn id="87" idx="2"/>
            <a:endCxn id="89" idx="0"/>
          </p:cNvCxnSpPr>
          <p:nvPr/>
        </p:nvCxnSpPr>
        <p:spPr>
          <a:xfrm>
            <a:off x="5535026" y="4181000"/>
            <a:ext cx="33000" cy="424500"/>
          </a:xfrm>
          <a:prstGeom prst="straightConnector1">
            <a:avLst/>
          </a:prstGeom>
          <a:noFill/>
          <a:ln cap="flat" cmpd="sng" w="38100">
            <a:solidFill>
              <a:schemeClr val="dk2"/>
            </a:solidFill>
            <a:prstDash val="solid"/>
            <a:round/>
            <a:headEnd len="med" w="med" type="none"/>
            <a:tailEnd len="med" w="med" type="none"/>
          </a:ln>
        </p:spPr>
      </p:cxnSp>
      <p:cxnSp>
        <p:nvCxnSpPr>
          <p:cNvPr id="102" name="Google Shape;102;p14"/>
          <p:cNvCxnSpPr>
            <a:stCxn id="74" idx="1"/>
            <a:endCxn id="84" idx="1"/>
          </p:cNvCxnSpPr>
          <p:nvPr/>
        </p:nvCxnSpPr>
        <p:spPr>
          <a:xfrm flipH="1">
            <a:off x="2484825" y="1037475"/>
            <a:ext cx="1256700" cy="3777600"/>
          </a:xfrm>
          <a:prstGeom prst="curvedConnector3">
            <a:avLst>
              <a:gd fmla="val 118960" name="adj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Project overview</a:t>
            </a:r>
            <a:endParaRPr/>
          </a:p>
        </p:txBody>
      </p:sp>
      <p:sp>
        <p:nvSpPr>
          <p:cNvPr id="108" name="Google Shape;10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t>The Assembly Silos project aims to create a grid of virtual machines called silos, each running a simple assembly language. Each silo runs on its own thread and communicates with other silos through a transfer region. They must remain in sync, executing one instruction at a time and waiting for others to finish their current instruction.</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Architecture overview</a:t>
            </a:r>
            <a:endParaRPr/>
          </a:p>
        </p:txBody>
      </p:sp>
      <p:sp>
        <p:nvSpPr>
          <p:cNvPr id="114" name="Google Shape;11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t>Each silo contains a program written in a custom assembly language. Silos can communicate with each other through ports (UP, DOWN, LEFT, RIGHT) and store data in registers (ACC, BAK, NIL).</a:t>
            </a:r>
            <a:endParaRPr/>
          </a:p>
          <a:p>
            <a:pPr indent="0" lvl="0" marL="0" rtl="0" algn="l">
              <a:spcBef>
                <a:spcPts val="1200"/>
              </a:spcBef>
              <a:spcAft>
                <a:spcPts val="0"/>
              </a:spcAft>
              <a:buNone/>
            </a:pPr>
            <a:r>
              <a:rPr lang="en"/>
              <a:t>The Assembly language supports various instructions such as NOOP, MOVE, SWAP, SAVE, ADD, SUB, NEGATE, JUMP, JEZ, JNZ, JGZ, JLZ, and JRO.</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GUI classes</a:t>
            </a:r>
            <a:endParaRPr/>
          </a:p>
        </p:txBody>
      </p:sp>
      <p:sp>
        <p:nvSpPr>
          <p:cNvPr id="120" name="Google Shape;12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AssemblySilosGUI - Implements a graphical user interface for the assembly silo simulation featuring a grid of silos on the right (created with SiloGraphic), input and output streams on the left and buttons under those streams. </a:t>
            </a:r>
            <a:endParaRPr/>
          </a:p>
          <a:p>
            <a:pPr indent="-342900" lvl="0" marL="457200" rtl="0" algn="l">
              <a:spcBef>
                <a:spcPts val="0"/>
              </a:spcBef>
              <a:spcAft>
                <a:spcPts val="0"/>
              </a:spcAft>
              <a:buSzPts val="1800"/>
              <a:buChar char="●"/>
            </a:pPr>
            <a:r>
              <a:rPr lang="en"/>
              <a:t>SiloGraphic - </a:t>
            </a:r>
            <a:r>
              <a:rPr lang="en"/>
              <a:t>Each silo in the grid features an ACC, BAK, MODE, and LAST fields as well as an editable text box in the silo itself containing the instructions that are to be carried out in the simulation.</a:t>
            </a:r>
            <a:endParaRPr/>
          </a:p>
          <a:p>
            <a:pPr indent="-342900" lvl="0" marL="457200" rtl="0" algn="l">
              <a:spcBef>
                <a:spcPts val="0"/>
              </a:spcBef>
              <a:spcAft>
                <a:spcPts val="0"/>
              </a:spcAft>
              <a:buSzPts val="1800"/>
              <a:buChar char="●"/>
            </a:pPr>
            <a:r>
              <a:rPr lang="en"/>
              <a:t>StreamGraphic - Creates visual representation of the input and output that silos </a:t>
            </a:r>
            <a:r>
              <a:rPr lang="en"/>
              <a:t>receive</a:t>
            </a:r>
            <a:r>
              <a:rPr lang="en"/>
              <a:t>. The stream shown as a number accompanied by an arrow.</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Network classes</a:t>
            </a:r>
            <a:endParaRPr/>
          </a:p>
        </p:txBody>
      </p:sp>
      <p:sp>
        <p:nvSpPr>
          <p:cNvPr id="126" name="Google Shape;12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SiloNetwork - Implements a network </a:t>
            </a:r>
            <a:r>
              <a:rPr lang="en"/>
              <a:t>containing</a:t>
            </a:r>
            <a:r>
              <a:rPr lang="en"/>
              <a:t> a grid of SiloState objects, a list of input streams, a list of output streams, and a Phaser to help synchronize the operation of silos. Also provides methods to start, pause, step, and stop the simulation.</a:t>
            </a:r>
            <a:endParaRPr/>
          </a:p>
          <a:p>
            <a:pPr indent="-342900" lvl="0" marL="457200" rtl="0" algn="l">
              <a:spcBef>
                <a:spcPts val="0"/>
              </a:spcBef>
              <a:spcAft>
                <a:spcPts val="0"/>
              </a:spcAft>
              <a:buSzPts val="1800"/>
              <a:buChar char="●"/>
            </a:pPr>
            <a:r>
              <a:rPr lang="en"/>
              <a:t>SiloState - Represents the state of an individual silo in the SiloNetwork. It contains an ACC, BAK, instructionIndex, row, column, and a reference to the SiloNetwork. It also has a phaser to aid in synchronization and a SiloGraphic for the GUI representation.</a:t>
            </a:r>
            <a:endParaRPr/>
          </a:p>
          <a:p>
            <a:pPr indent="-342900" lvl="0" marL="457200" rtl="0" algn="l">
              <a:spcBef>
                <a:spcPts val="0"/>
              </a:spcBef>
              <a:spcAft>
                <a:spcPts val="0"/>
              </a:spcAft>
              <a:buSzPts val="1800"/>
              <a:buChar char="●"/>
            </a:pPr>
            <a:r>
              <a:rPr lang="en"/>
              <a:t>Grid - Contains a 2D array of silos (represented by SiloState) and a 2D array of maps that aid in the communication between silos.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Network classes continued</a:t>
            </a:r>
            <a:endParaRPr/>
          </a:p>
        </p:txBody>
      </p:sp>
      <p:sp>
        <p:nvSpPr>
          <p:cNvPr id="132" name="Google Shape;13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Parser - Parses an input file into a list of instruction objects, grid dimensions, silo instructions, input streams, and output streams.</a:t>
            </a:r>
            <a:endParaRPr/>
          </a:p>
          <a:p>
            <a:pPr indent="-342900" lvl="0" marL="457200" rtl="0" algn="l">
              <a:spcBef>
                <a:spcPts val="0"/>
              </a:spcBef>
              <a:spcAft>
                <a:spcPts val="0"/>
              </a:spcAft>
              <a:buSzPts val="1800"/>
              <a:buChar char="●"/>
            </a:pPr>
            <a:r>
              <a:rPr lang="en"/>
              <a:t>Interpreter - Executes the instructions associated with a specific SiloState. Implements a runnable interface</a:t>
            </a:r>
            <a:endParaRPr/>
          </a:p>
          <a:p>
            <a:pPr indent="-342900" lvl="0" marL="457200" rtl="0" algn="l">
              <a:spcBef>
                <a:spcPts val="0"/>
              </a:spcBef>
              <a:spcAft>
                <a:spcPts val="0"/>
              </a:spcAft>
              <a:buSzPts val="1800"/>
              <a:buChar char="●"/>
            </a:pPr>
            <a:r>
              <a:rPr lang="en"/>
              <a:t>Stream - Implements input and output streams and provides methods for controlling the streams.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Command classes</a:t>
            </a:r>
            <a:endParaRPr/>
          </a:p>
        </p:txBody>
      </p:sp>
      <p:sp>
        <p:nvSpPr>
          <p:cNvPr id="138" name="Google Shape;13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Instruction - An interface implementing instructions that can be executed by a silo.</a:t>
            </a:r>
            <a:endParaRPr/>
          </a:p>
          <a:p>
            <a:pPr indent="-342900" lvl="0" marL="457200" rtl="0" algn="l">
              <a:spcBef>
                <a:spcPts val="0"/>
              </a:spcBef>
              <a:spcAft>
                <a:spcPts val="0"/>
              </a:spcAft>
              <a:buSzPts val="1800"/>
              <a:buChar char="●"/>
            </a:pPr>
            <a:r>
              <a:rPr lang="en"/>
              <a:t>Add - The value of [SRC] is added to the value in the ACC register</a:t>
            </a:r>
            <a:endParaRPr/>
          </a:p>
          <a:p>
            <a:pPr indent="-342900" lvl="0" marL="457200" rtl="0" algn="l">
              <a:spcBef>
                <a:spcPts val="0"/>
              </a:spcBef>
              <a:spcAft>
                <a:spcPts val="0"/>
              </a:spcAft>
              <a:buSzPts val="1800"/>
              <a:buChar char="●"/>
            </a:pPr>
            <a:r>
              <a:rPr lang="en"/>
              <a:t>Jez - Jumps control of the program to the instruction following the given [LABEL] if the value in the register ACC is equal to zero</a:t>
            </a:r>
            <a:endParaRPr/>
          </a:p>
          <a:p>
            <a:pPr indent="-342900" lvl="0" marL="457200" rtl="0" algn="l">
              <a:spcBef>
                <a:spcPts val="0"/>
              </a:spcBef>
              <a:spcAft>
                <a:spcPts val="0"/>
              </a:spcAft>
              <a:buSzPts val="1800"/>
              <a:buChar char="●"/>
            </a:pPr>
            <a:r>
              <a:rPr lang="en"/>
              <a:t>Jgz - Jumps control of the program to the instruction following the given [LABEL] if the value in the register ACC is greater than zero</a:t>
            </a:r>
            <a:endParaRPr/>
          </a:p>
          <a:p>
            <a:pPr indent="-342900" lvl="0" marL="457200" rtl="0" algn="l">
              <a:spcBef>
                <a:spcPts val="0"/>
              </a:spcBef>
              <a:spcAft>
                <a:spcPts val="0"/>
              </a:spcAft>
              <a:buSzPts val="1800"/>
              <a:buChar char="●"/>
            </a:pPr>
            <a:r>
              <a:rPr lang="en"/>
              <a:t>Jlz - Jumps control of the program to the instruction following the given [LABEL] if the value in the register ACC is less than zero</a:t>
            </a:r>
            <a:endParaRPr/>
          </a:p>
          <a:p>
            <a:pPr indent="-342900" lvl="0" marL="457200" rtl="0" algn="l">
              <a:spcBef>
                <a:spcPts val="0"/>
              </a:spcBef>
              <a:spcAft>
                <a:spcPts val="0"/>
              </a:spcAft>
              <a:buSzPts val="1800"/>
              <a:buChar char="●"/>
            </a:pPr>
            <a:r>
              <a:rPr lang="en"/>
              <a:t>Jnz - Jumps control of the program to the instruction following the given [LABEL] if the value in the register ACC is not equal to zero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Command classes continued</a:t>
            </a:r>
            <a:endParaRPr/>
          </a:p>
        </p:txBody>
      </p:sp>
      <p:sp>
        <p:nvSpPr>
          <p:cNvPr id="144" name="Google Shape;14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Jro - Jumps control of the program to the instruction specified by the offset which is the value contained within [SRC].</a:t>
            </a:r>
            <a:endParaRPr/>
          </a:p>
          <a:p>
            <a:pPr indent="-342900" lvl="0" marL="457200" rtl="0" algn="l">
              <a:spcBef>
                <a:spcPts val="0"/>
              </a:spcBef>
              <a:spcAft>
                <a:spcPts val="0"/>
              </a:spcAft>
              <a:buSzPts val="1800"/>
              <a:buChar char="●"/>
            </a:pPr>
            <a:r>
              <a:rPr lang="en"/>
              <a:t>Jump - Jumps control of the program to the instruction following the given [LABEL]</a:t>
            </a:r>
            <a:endParaRPr/>
          </a:p>
          <a:p>
            <a:pPr indent="-342900" lvl="0" marL="457200" rtl="0" algn="l">
              <a:spcBef>
                <a:spcPts val="0"/>
              </a:spcBef>
              <a:spcAft>
                <a:spcPts val="0"/>
              </a:spcAft>
              <a:buSzPts val="1800"/>
              <a:buChar char="●"/>
            </a:pPr>
            <a:r>
              <a:rPr lang="en"/>
              <a:t>Label - Labels are used to mark a line of code to jump to. When jumped to the instruction following the label is executed.</a:t>
            </a:r>
            <a:endParaRPr/>
          </a:p>
          <a:p>
            <a:pPr indent="-342900" lvl="0" marL="457200" rtl="0" algn="l">
              <a:spcBef>
                <a:spcPts val="0"/>
              </a:spcBef>
              <a:spcAft>
                <a:spcPts val="0"/>
              </a:spcAft>
              <a:buSzPts val="1800"/>
              <a:buChar char="●"/>
            </a:pPr>
            <a:r>
              <a:rPr lang="en"/>
              <a:t>Move - Read [SRC] and write the result to [DST]</a:t>
            </a:r>
            <a:endParaRPr/>
          </a:p>
          <a:p>
            <a:pPr indent="-342900" lvl="0" marL="457200" rtl="0" algn="l">
              <a:spcBef>
                <a:spcPts val="0"/>
              </a:spcBef>
              <a:spcAft>
                <a:spcPts val="0"/>
              </a:spcAft>
              <a:buSzPts val="1800"/>
              <a:buChar char="●"/>
            </a:pPr>
            <a:r>
              <a:rPr lang="en"/>
              <a:t>Negate - The value of the register ACC is negated, zero remains zero</a:t>
            </a:r>
            <a:endParaRPr/>
          </a:p>
          <a:p>
            <a:pPr indent="-342900" lvl="0" marL="457200" rtl="0" algn="l">
              <a:spcBef>
                <a:spcPts val="0"/>
              </a:spcBef>
              <a:spcAft>
                <a:spcPts val="0"/>
              </a:spcAft>
              <a:buSzPts val="1800"/>
              <a:buChar char="●"/>
            </a:pPr>
            <a:r>
              <a:rPr lang="en"/>
              <a:t>Noop - NOOP is simply an instruction which does nothing</a:t>
            </a:r>
            <a:endParaRPr/>
          </a:p>
          <a:p>
            <a:pPr indent="-342900" lvl="0" marL="457200" rtl="0" algn="l">
              <a:spcBef>
                <a:spcPts val="0"/>
              </a:spcBef>
              <a:spcAft>
                <a:spcPts val="0"/>
              </a:spcAft>
              <a:buSzPts val="1800"/>
              <a:buChar char="●"/>
            </a:pPr>
            <a:r>
              <a:rPr lang="en"/>
              <a:t>Save - Write the value from the ACC register onto the BAK register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