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8">
  <p:sldMasterIdLst>
    <p:sldMasterId id="2147483660" r:id="rId4"/>
  </p:sldMasterIdLst>
  <p:notesMasterIdLst>
    <p:notesMasterId r:id="rId8"/>
  </p:notesMasterIdLst>
  <p:sldIdLst>
    <p:sldId id="552" r:id="rId5"/>
    <p:sldId id="553" r:id="rId6"/>
    <p:sldId id="5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68EE2F-473D-FAD4-7CEE-D36F42E0EF8B}" name="Shubham Malviya" initials="SM" userId="S::smalviya@umass.edu::db1e5287-fbe6-46f5-97f7-4c7e75c907f3" providerId="AD"/>
  <p188:author id="{C7A44C65-392B-DD68-4626-088E2874FE74}" name="Namrata Masli" initials="NM" userId="S::nmasli@umass.edu::6f336f0d-a733-4988-b44d-55f0403aacd5" providerId="AD"/>
  <p188:author id="{8CEF2D73-E91A-94C9-AECD-EED9465B7747}" name="Peng Bai" initials="PB" userId="Peng Bai" providerId="None"/>
  <p188:author id="{A534C687-CD80-5471-9D4B-D646C3500A0D}" name="Joseph Tapia" initials="JT" userId="S::jtapia@umass.edu::5e441308-8b6f-4306-b640-84ef3c9cbd4f" providerId="AD"/>
  <p188:author id="{590C6295-5264-33C7-25EC-4B7B7F12088F}" name="Jiacheng Wang" initials="JW" userId="Jiacheng Wang" providerId="None"/>
  <p188:author id="{AB9484A8-485C-F4C0-A15C-ADF494F170DD}" name="Harshavardhan Chilukuri Savitrinarayana" initials="HS" userId="S::hchilukurisa@umass.edu::c5274018-ae00-49eb-824b-eb4490dae0ab" providerId="AD"/>
  <p188:author id="{A608EFB9-CB89-CFC3-B998-DE67B741DA97}" name="Jiacheng Wang" initials="JW" userId="S::jiachengwang@umass.edu::c3bfdee3-cd64-4c6f-bc4d-17ef4eee2425" providerId="AD"/>
  <p188:author id="{0BFF66CA-3CC8-A670-AEFF-B8FECA7C1785}" name="Nelson Evbarunegbe" initials="NE" userId="S::nevbarunegbe@umass.edu::2856a7cf-6a80-452f-a2e2-db4eefc2bc26" providerId="AD"/>
  <p188:author id="{5A1375CF-9EA1-B5E9-8AB9-D41EC8307F31}" name="Anne Le" initials="AL" userId="S::avle@umass.edu::5507b5a5-4cd1-4ea6-8fb7-fcde6c5ecce6" providerId="AD"/>
  <p188:author id="{AA7E0CD5-DBCD-7C2A-DE11-A9BF657D929A}" name="Yachan Liu" initials="YL" userId="S::yachanliu@umass.edu::d4fdae22-c132-420d-a9d1-26b6739660c7" providerId="AD"/>
  <p188:author id="{55B421DA-CA36-CBA0-252B-76FCF15A56E8}" name="Peng Bai" initials="PB" userId="S::pengbai@umass.edu::5a032866-40b7-4479-8116-087bee79370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397"/>
    <a:srgbClr val="3E8846"/>
    <a:srgbClr val="535257"/>
    <a:srgbClr val="85C48B"/>
    <a:srgbClr val="739BC4"/>
    <a:srgbClr val="314F78"/>
    <a:srgbClr val="3E8844"/>
    <a:srgbClr val="6A6D70"/>
    <a:srgbClr val="345480"/>
    <a:srgbClr val="133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31E22-D41A-4D60-92E7-220F6DFD7813}" v="697" dt="2023-12-12T09:15:01.798"/>
    <p1510:client id="{328DB256-32A9-432A-A473-4F36695FA1FB}" v="180" dt="2023-12-12T02:45:44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2" autoAdjust="0"/>
    <p:restoredTop sz="82957" autoAdjust="0"/>
  </p:normalViewPr>
  <p:slideViewPr>
    <p:cSldViewPr snapToGrid="0">
      <p:cViewPr varScale="1">
        <p:scale>
          <a:sx n="68" d="100"/>
          <a:sy n="68" d="100"/>
        </p:scale>
        <p:origin x="1483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0DEE4-9D8A-42E9-BE20-7C733001DB8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7D4DD-7373-44D0-9F9A-8F6D70C2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query string. It contains parameters that define what information you're asking for from the API.</a:t>
            </a: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encode the search query to be included in the URL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URL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encoding is necessary because URLs can only be sent over the Internet using the ASCII character-set.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A3C2-D29C-475A-92DE-1C56C0019D2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9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when you make a request to a web API (like the YouTube API you were working with), the response is often in JSON format.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A3C2-D29C-475A-92DE-1C56C0019D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0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"#" symbol might be used for other purposes in web contexts.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A3C2-D29C-475A-92DE-1C56C0019D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4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C74-F763-494F-97CE-0959F1C891AC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2FC108-D0A2-B7E5-E5E4-058EBA70BE4F}"/>
              </a:ext>
            </a:extLst>
          </p:cNvPr>
          <p:cNvCxnSpPr>
            <a:cxnSpLocks/>
          </p:cNvCxnSpPr>
          <p:nvPr userDrawn="1"/>
        </p:nvCxnSpPr>
        <p:spPr>
          <a:xfrm>
            <a:off x="870297" y="5857031"/>
            <a:ext cx="1045140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with a tower and text&#10;&#10;Description automatically generated">
            <a:extLst>
              <a:ext uri="{FF2B5EF4-FFF2-40B4-BE49-F238E27FC236}">
                <a16:creationId xmlns:a16="http://schemas.microsoft.com/office/drawing/2014/main" id="{43AFA8C6-184D-8432-EA75-561EF3EE7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7" y="413015"/>
            <a:ext cx="1463043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BDC-293D-4B7B-B28F-3878BB5870EE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logo with a tower and text&#10;&#10;Description automatically generated">
            <a:extLst>
              <a:ext uri="{FF2B5EF4-FFF2-40B4-BE49-F238E27FC236}">
                <a16:creationId xmlns:a16="http://schemas.microsoft.com/office/drawing/2014/main" id="{C657AD25-A89C-5099-2F39-C22ECE3B9F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114" y="240337"/>
            <a:ext cx="925372" cy="925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79EE44-EE5C-AF21-EDFB-2654375E54D3}"/>
              </a:ext>
            </a:extLst>
          </p:cNvPr>
          <p:cNvSpPr/>
          <p:nvPr userDrawn="1"/>
        </p:nvSpPr>
        <p:spPr>
          <a:xfrm>
            <a:off x="-128971" y="6819036"/>
            <a:ext cx="12586014" cy="105225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BDC-293D-4B7B-B28F-3878BB5870EE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9EE44-EE5C-AF21-EDFB-2654375E54D3}"/>
              </a:ext>
            </a:extLst>
          </p:cNvPr>
          <p:cNvSpPr/>
          <p:nvPr userDrawn="1"/>
        </p:nvSpPr>
        <p:spPr>
          <a:xfrm>
            <a:off x="-128971" y="6819036"/>
            <a:ext cx="12586014" cy="105225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DBDC-293D-4B7B-B28F-3878BB5870EE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9EE44-EE5C-AF21-EDFB-2654375E54D3}"/>
              </a:ext>
            </a:extLst>
          </p:cNvPr>
          <p:cNvSpPr/>
          <p:nvPr userDrawn="1"/>
        </p:nvSpPr>
        <p:spPr>
          <a:xfrm>
            <a:off x="-128971" y="6819036"/>
            <a:ext cx="12586014" cy="105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3BAD-D08C-41CC-8C58-AE0EAC10ED63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3F3CE-AED4-4466-DC1A-105C2B8EFF75}"/>
              </a:ext>
            </a:extLst>
          </p:cNvPr>
          <p:cNvSpPr/>
          <p:nvPr userDrawn="1"/>
        </p:nvSpPr>
        <p:spPr>
          <a:xfrm>
            <a:off x="-128971" y="6819036"/>
            <a:ext cx="12586014" cy="105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0A5D-BAAB-4120-9E46-B3532C39C486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2" r:id="rId3"/>
    <p:sldLayoutId id="2147483673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090D4-1124-AFDB-BCB8-313958F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0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81E336E2-6A1A-EB3C-81E0-D95C1D583590}"/>
              </a:ext>
            </a:extLst>
          </p:cNvPr>
          <p:cNvSpPr txBox="1"/>
          <p:nvPr/>
        </p:nvSpPr>
        <p:spPr>
          <a:xfrm>
            <a:off x="-89214" y="179803"/>
            <a:ext cx="115423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Clr>
                <a:srgbClr val="881C1C"/>
              </a:buClr>
              <a:buSzPct val="100000"/>
              <a:buFont typeface="Arial" panose="020B0604020202020204" pitchFamily="34" charset="0"/>
              <a:buChar char="█"/>
            </a:pPr>
            <a:r>
              <a:rPr lang="en-US" altLang="zh-CN" sz="2800" b="1" dirty="0">
                <a:solidFill>
                  <a:srgbClr val="881C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50D64-1C50-1369-2C3F-2C07836A7772}"/>
              </a:ext>
            </a:extLst>
          </p:cNvPr>
          <p:cNvSpPr txBox="1"/>
          <p:nvPr/>
        </p:nvSpPr>
        <p:spPr>
          <a:xfrm>
            <a:off x="410154" y="1045886"/>
            <a:ext cx="77193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 API available in Google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youtube_api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&lt;- "https://www.googleapis.com/youtube/v3/search"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string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request_url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&lt;- paste(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youtube_api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"?part=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snippet&amp;maxResults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=1&amp;q=",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URLencode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search_query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"&amp;key=",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api_key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="")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part=snippet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maxResults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q=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URLencode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search_query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ey=“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your_api_key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19074-CF01-9C0D-426D-C1A8AEBB4AFC}"/>
              </a:ext>
            </a:extLst>
          </p:cNvPr>
          <p:cNvSpPr txBox="1"/>
          <p:nvPr/>
        </p:nvSpPr>
        <p:spPr>
          <a:xfrm>
            <a:off x="274982" y="6308865"/>
            <a:ext cx="632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https://developers.google.com/youtube/v3/docs/videos/list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92C3CE-9E23-CD3B-2EE1-B82C96BC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75" y="607190"/>
            <a:ext cx="3787936" cy="5643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C8BD8-26DA-7747-40CA-C7C33542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4" y="1516953"/>
            <a:ext cx="6900407" cy="13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090D4-1124-AFDB-BCB8-313958F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81E336E2-6A1A-EB3C-81E0-D95C1D583590}"/>
              </a:ext>
            </a:extLst>
          </p:cNvPr>
          <p:cNvSpPr txBox="1"/>
          <p:nvPr/>
        </p:nvSpPr>
        <p:spPr>
          <a:xfrm>
            <a:off x="-89214" y="179803"/>
            <a:ext cx="115423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Clr>
                <a:srgbClr val="881C1C"/>
              </a:buClr>
              <a:buSzPct val="100000"/>
              <a:buFont typeface="Arial" panose="020B0604020202020204" pitchFamily="34" charset="0"/>
              <a:buChar char="█"/>
            </a:pPr>
            <a:r>
              <a:rPr lang="en-US" altLang="zh-CN" sz="2800" b="1" dirty="0">
                <a:solidFill>
                  <a:srgbClr val="881C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 Used in Web Scraping – </a:t>
            </a:r>
            <a:r>
              <a:rPr lang="en-US" altLang="zh-CN" sz="2800" b="1" dirty="0" err="1">
                <a:solidFill>
                  <a:srgbClr val="881C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httr</a:t>
            </a:r>
            <a:r>
              <a:rPr lang="en-US" altLang="zh-CN" sz="2800" b="1" dirty="0">
                <a:solidFill>
                  <a:srgbClr val="881C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800" b="1" dirty="0" err="1">
                <a:solidFill>
                  <a:srgbClr val="881C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jsonlite</a:t>
            </a:r>
            <a:endParaRPr lang="en-US" altLang="zh-CN" sz="2800" b="1" dirty="0">
              <a:solidFill>
                <a:srgbClr val="881C1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B21F-22A7-4170-2868-C8B08FFE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4" y="1479450"/>
            <a:ext cx="5461281" cy="3899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750D64-1C50-1369-2C3F-2C07836A7772}"/>
              </a:ext>
            </a:extLst>
          </p:cNvPr>
          <p:cNvSpPr txBox="1"/>
          <p:nvPr/>
        </p:nvSpPr>
        <p:spPr>
          <a:xfrm>
            <a:off x="632997" y="854250"/>
            <a:ext cx="69849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GET()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Make the API request 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&lt;- GET(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request_url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status_code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httr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Check the HTTP status code of the response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status_code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(response) == 200) {}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 – OK; 404 – Not Found; 500 – Internal Server Error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content()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httr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Extract content from the response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&lt;- content(response, "text")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fromJSON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jsonlite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Parse JSON content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video_details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fromJSON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(content)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write_json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jsonlite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Write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write_json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pretty = TRUE,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auto_unbox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36351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090D4-1124-AFDB-BCB8-313958F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81E336E2-6A1A-EB3C-81E0-D95C1D583590}"/>
              </a:ext>
            </a:extLst>
          </p:cNvPr>
          <p:cNvSpPr txBox="1"/>
          <p:nvPr/>
        </p:nvSpPr>
        <p:spPr>
          <a:xfrm>
            <a:off x="-89214" y="179803"/>
            <a:ext cx="115423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Clr>
                <a:srgbClr val="881C1C"/>
              </a:buClr>
              <a:buSzPct val="100000"/>
              <a:buFont typeface="Arial" panose="020B0604020202020204" pitchFamily="34" charset="0"/>
              <a:buChar char="█"/>
            </a:pPr>
            <a:r>
              <a:rPr lang="en-US" altLang="zh-CN" sz="2800" b="1" dirty="0">
                <a:solidFill>
                  <a:srgbClr val="881C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 Tips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50D64-1C50-1369-2C3F-2C07836A7772}"/>
              </a:ext>
            </a:extLst>
          </p:cNvPr>
          <p:cNvSpPr txBox="1"/>
          <p:nvPr/>
        </p:nvSpPr>
        <p:spPr>
          <a:xfrm>
            <a:off x="589721" y="1205949"/>
            <a:ext cx="107011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Sometimes, the first search result is not a video but an advertisement.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Special symbols do not work and can cause errors in search queries, for example, when searching for a song named 'Neighborhood #1 (Tunnels)’.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 was then solved by using a combined query with both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 name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singer's 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This approach makes sense, as some song names can refer to other things.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72629-14D0-D6D5-D265-026A3CF6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36" y="1792153"/>
            <a:ext cx="7645542" cy="18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solidFill>
            <a:schemeClr val="bg1"/>
          </a:solidFill>
        </a:ln>
        <a:scene3d>
          <a:camera prst="orthographicFront">
            <a:rot lat="18060000" lon="18360000" rev="3540000"/>
          </a:camera>
          <a:lightRig rig="threePt" dir="t"/>
        </a:scene3d>
        <a:sp3d extrusionH="2540000" contourW="12700" prstMaterial="clear">
          <a:bevelT w="0" h="0"/>
          <a:bevelB w="0" h="0"/>
          <a:extrusionClr>
            <a:srgbClr val="92D050"/>
          </a:extrusionClr>
          <a:contourClr>
            <a:schemeClr val="bg1"/>
          </a:contourClr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d26f13-1254-4a45-89c9-15fb338b5ac6">
      <Terms xmlns="http://schemas.microsoft.com/office/infopath/2007/PartnerControls"/>
    </lcf76f155ced4ddcb4097134ff3c332f>
    <Number xmlns="6bd26f13-1254-4a45-89c9-15fb338b5ac6" xsi:nil="true"/>
    <TaxCatchAll xmlns="37c9810c-31f9-4dad-997f-c340957960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830B4C998CA468A1BB2EB47A22AC9" ma:contentTypeVersion="19" ma:contentTypeDescription="Create a new document." ma:contentTypeScope="" ma:versionID="3699185cf583c1ff1ab9b0d013a76640">
  <xsd:schema xmlns:xsd="http://www.w3.org/2001/XMLSchema" xmlns:xs="http://www.w3.org/2001/XMLSchema" xmlns:p="http://schemas.microsoft.com/office/2006/metadata/properties" xmlns:ns2="6bd26f13-1254-4a45-89c9-15fb338b5ac6" xmlns:ns3="37c9810c-31f9-4dad-997f-c340957960a6" targetNamespace="http://schemas.microsoft.com/office/2006/metadata/properties" ma:root="true" ma:fieldsID="9e21d9f27208c7b52977a3ac99c6bf16" ns2:_="" ns3:_="">
    <xsd:import namespace="6bd26f13-1254-4a45-89c9-15fb338b5ac6"/>
    <xsd:import namespace="37c9810c-31f9-4dad-997f-c34095796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Number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26f13-1254-4a45-89c9-15fb338b5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16df305-adfd-4c0b-944e-20c5738546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Number" ma:index="23" nillable="true" ma:displayName="Number" ma:format="Dropdown" ma:internalName="Number" ma:percentage="FALSE">
      <xsd:simpleType>
        <xsd:restriction base="dms:Number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9810c-31f9-4dad-997f-c34095796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c0aba55-b250-4a37-8d6a-269385f96752}" ma:internalName="TaxCatchAll" ma:showField="CatchAllData" ma:web="37c9810c-31f9-4dad-997f-c340957960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878299-F7CA-4449-A783-93F6C2A4A6B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37c9810c-31f9-4dad-997f-c340957960a6"/>
    <ds:schemaRef ds:uri="http://schemas.microsoft.com/office/2006/documentManagement/types"/>
    <ds:schemaRef ds:uri="http://schemas.microsoft.com/office/infopath/2007/PartnerControls"/>
    <ds:schemaRef ds:uri="6bd26f13-1254-4a45-89c9-15fb338b5ac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47A728-D54C-4B96-BB92-766EC4DB53FD}">
  <ds:schemaRefs>
    <ds:schemaRef ds:uri="37c9810c-31f9-4dad-997f-c340957960a6"/>
    <ds:schemaRef ds:uri="6bd26f13-1254-4a45-89c9-15fb338b5a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61BA960-EA43-4AA2-BE83-CF5E8F746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5689</TotalTime>
  <Words>408</Words>
  <Application>Microsoft Office PowerPoint</Application>
  <PresentationFormat>Widescreen</PresentationFormat>
  <Paragraphs>64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Söhne</vt:lpstr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Wang</dc:creator>
  <cp:lastModifiedBy>Jiacheng Wang</cp:lastModifiedBy>
  <cp:revision>14</cp:revision>
  <dcterms:created xsi:type="dcterms:W3CDTF">2022-06-18T01:11:46Z</dcterms:created>
  <dcterms:modified xsi:type="dcterms:W3CDTF">2023-12-13T02:27:29Z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0x010100C8E830B4C998CA468A1BB2EB47A22AC9</vt:lpwstr>
  </property>
  <property fmtid="{D5CDD505-2E9C-101B-9397-08002B2CF9AE}" pid="3" name="MediaServiceImageTags">
    <vt:lpwstr/>
  </property>
</Properties>
</file>