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Inter"/>
      <p:regular r:id="rId24"/>
      <p:bold r:id="rId25"/>
    </p:embeddedFon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YiRFxDdZbN7UnSY5gRDtCAtM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ter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ahoma-regular.fntdata"/><Relationship Id="rId25" Type="http://schemas.openxmlformats.org/officeDocument/2006/relationships/font" Target="fonts/Inter-bold.fntdata"/><Relationship Id="rId28" Type="http://customschemas.google.com/relationships/presentationmetadata" Target="metadata"/><Relationship Id="rId27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you make a request to a web API (like the YouTube API you were working with), the response is often in JSON format.</a:t>
            </a:r>
            <a:endParaRPr/>
          </a:p>
        </p:txBody>
      </p:sp>
      <p:sp>
        <p:nvSpPr>
          <p:cNvPr id="165" name="Google Shape;16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"#" symbol might be used for other purposes in web contexts.</a:t>
            </a:r>
            <a:endParaRPr/>
          </a:p>
        </p:txBody>
      </p:sp>
      <p:sp>
        <p:nvSpPr>
          <p:cNvPr id="173" name="Google Shape;17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45ec5de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ed45ec5de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ed45ec5de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189" name="Google Shape;18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419a3cc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d419a3cc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The CV for 80 is comparatively small, which indicates greater consistency and less variability in the view counts of songs from that decade.</a:t>
            </a:r>
            <a:endParaRPr/>
          </a:p>
        </p:txBody>
      </p:sp>
      <p:sp>
        <p:nvSpPr>
          <p:cNvPr id="197" name="Google Shape;197;g1ed419a3cc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419a3cc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ed419a3cc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ed419a3cc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d419a3cc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ed419a3cc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or the different categories of title_times_categorical do not have significantly different effects on view count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d419a3cc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419a3cc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ed419a3cc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ed419a3cce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d419a3cc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ed419a3cc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ed419a3cce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Why do some songs last longer than others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the songs exist by the time Youtube came out</a:t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str_replace_all             (| and other punctuations)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str_split                         (whole lyrics -&gt; words)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For-loop + unique       (find all words ever used and build a dictionary)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for-loop + str_detect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(for every entry in the dictionary, check if it appears in a song)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 line segmenters</a:t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-128971" y="6819036"/>
            <a:ext cx="12586014" cy="105225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tefancomanita/top-us-songs-from-1950-to-2019-w-lyric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Tahoma"/>
              <a:buNone/>
            </a:pPr>
            <a:r>
              <a:rPr b="0" i="0" lang="en-US" sz="5400" u="none" strike="noStrike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What makes a song “classic”: an analysis of lyrics from top songs from 1960 to 2005?</a:t>
            </a:r>
            <a:endParaRPr sz="199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524000" y="3602037"/>
            <a:ext cx="9144000" cy="3069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i="0" lang="en-US" sz="3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Kuan-Jung Huang</a:t>
            </a:r>
            <a:r>
              <a:rPr baseline="30000" i="0" lang="en-US" sz="3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3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Jiacheng Wang</a:t>
            </a:r>
            <a:r>
              <a:rPr baseline="30000" i="0" lang="en-US" sz="3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-US" sz="3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Zhangqi Duan</a:t>
            </a:r>
            <a:r>
              <a:rPr baseline="30000" i="0" lang="en-US" sz="3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aseline="3000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Psychological and Brain Sciences</a:t>
            </a:r>
            <a:b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Chemical Engineering</a:t>
            </a:r>
            <a:b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Science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STATS 535 Group 2 Final Project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-89214" y="179803"/>
            <a:ext cx="11542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1C1C"/>
              </a:buClr>
              <a:buSzPts val="2800"/>
              <a:buFont typeface="Arial"/>
              <a:buChar char="█"/>
            </a:pPr>
            <a:r>
              <a:rPr b="1" i="0" lang="en-US" sz="2800" u="none" cap="none" strike="noStrike">
                <a:solidFill>
                  <a:srgbClr val="881C1C"/>
                </a:solidFill>
                <a:latin typeface="Tahoma"/>
                <a:ea typeface="Tahoma"/>
                <a:cs typeface="Tahoma"/>
                <a:sym typeface="Tahoma"/>
              </a:rPr>
              <a:t>Libraries Used in Web Scraping – httr, jsonlite</a:t>
            </a:r>
            <a:endParaRPr b="1" i="0" sz="2800" u="none" cap="none" strike="noStrike">
              <a:solidFill>
                <a:srgbClr val="881C1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594" y="1479450"/>
            <a:ext cx="5461281" cy="38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632997" y="854250"/>
            <a:ext cx="693811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GET() </a:t>
            </a:r>
            <a:r>
              <a:rPr b="1" i="0" lang="en-US" sz="1800" u="none" cap="none" strike="noStrik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- httr</a:t>
            </a:r>
            <a:endParaRPr b="1" i="0" sz="1800" u="none" cap="none" strike="noStrik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Tahoma"/>
                <a:ea typeface="Tahoma"/>
                <a:cs typeface="Tahoma"/>
                <a:sym typeface="Tahoma"/>
              </a:rPr>
              <a:t># Make the API request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response &lt;- GET(request_url)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status_code()</a:t>
            </a:r>
            <a:r>
              <a:rPr b="1" i="0" lang="en-US" sz="1800" u="none" cap="none" strike="noStrik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- httr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Tahoma"/>
                <a:ea typeface="Tahoma"/>
                <a:cs typeface="Tahoma"/>
                <a:sym typeface="Tahoma"/>
              </a:rPr>
              <a:t># Check the HTTP status code of the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(status_code(response) == 200)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200 – OK; 404 – Not Found; 500 – Internal Server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content()</a:t>
            </a:r>
            <a:r>
              <a:rPr b="1" i="0" lang="en-US" sz="1800" u="none" cap="none" strike="noStrik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- httr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Tahoma"/>
                <a:ea typeface="Tahoma"/>
                <a:cs typeface="Tahoma"/>
                <a:sym typeface="Tahoma"/>
              </a:rPr>
              <a:t># Extract content from the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content &lt;- content(response, "text")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fromJSON()</a:t>
            </a:r>
            <a:r>
              <a:rPr b="1" i="0" lang="en-US" sz="1800" u="none" cap="none" strike="noStrik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- jsonlite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Tahoma"/>
                <a:ea typeface="Tahoma"/>
                <a:cs typeface="Tahoma"/>
                <a:sym typeface="Tahoma"/>
              </a:rPr>
              <a:t># Parse JSON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video_details &lt;- fromJSON(content)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write_json()</a:t>
            </a:r>
            <a:r>
              <a:rPr b="1" i="0" lang="en-US" sz="1800" u="none" cap="none" strike="noStrik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- jsonlite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Tahoma"/>
                <a:ea typeface="Tahoma"/>
                <a:cs typeface="Tahoma"/>
                <a:sym typeface="Tahoma"/>
              </a:rPr>
              <a:t># Write json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write_json(json, “data.json", pretty = TRUE, auto_unbox = TRUE)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-89214" y="179803"/>
            <a:ext cx="11542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1C1C"/>
              </a:buClr>
              <a:buSzPts val="2800"/>
              <a:buFont typeface="Arial"/>
              <a:buChar char="█"/>
            </a:pPr>
            <a:r>
              <a:rPr b="1" i="0" lang="en-US" sz="2800" u="none" cap="none" strike="noStrike">
                <a:solidFill>
                  <a:srgbClr val="881C1C"/>
                </a:solidFill>
                <a:latin typeface="Tahoma"/>
                <a:ea typeface="Tahoma"/>
                <a:cs typeface="Tahoma"/>
                <a:sym typeface="Tahoma"/>
              </a:rPr>
              <a:t>Web Scraping Tips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89721" y="1205949"/>
            <a:ext cx="10701131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Sometimes, the first search result is not a video but an advertisement.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Special symbols do not work and can cause errors in search queries, for example, when searching for a song named 'Neighborhood #1 (Tunnels)’.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problem was then solved by using a combined query with both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song name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singer's 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This approach makes sense, as some song names can refer to other things.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136" y="1824051"/>
            <a:ext cx="7645542" cy="182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45ec5de7_0_0"/>
          <p:cNvSpPr txBox="1"/>
          <p:nvPr/>
        </p:nvSpPr>
        <p:spPr>
          <a:xfrm>
            <a:off x="-89214" y="179803"/>
            <a:ext cx="1154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1C1C"/>
              </a:buClr>
              <a:buSzPts val="2800"/>
              <a:buFont typeface="Arial"/>
              <a:buChar char="█"/>
            </a:pPr>
            <a:r>
              <a:rPr b="1" i="0" lang="en-US" sz="2800" u="none" cap="none" strike="noStrike">
                <a:solidFill>
                  <a:srgbClr val="881C1C"/>
                </a:solidFill>
                <a:latin typeface="Tahoma"/>
                <a:ea typeface="Tahoma"/>
                <a:cs typeface="Tahoma"/>
                <a:sym typeface="Tahoma"/>
              </a:rPr>
              <a:t>Regular Expression in Handling 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1ed45ec5d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4311" y="868061"/>
            <a:ext cx="4638675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ed45ec5de7_0_0"/>
          <p:cNvSpPr txBox="1"/>
          <p:nvPr/>
        </p:nvSpPr>
        <p:spPr>
          <a:xfrm>
            <a:off x="684728" y="1200801"/>
            <a:ext cx="5875559" cy="26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created the regular expression pattern for the features we want, including (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song_name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view_count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like_ 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function we used is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str_extract_all()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find all matching pairs.</a:t>
            </a:r>
            <a:endParaRPr b="0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583430" y="1409386"/>
            <a:ext cx="4488300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Perform a bootstrap analysis to estimate the distribution of the Pearson's median skewness coefficient for the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view_count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variable.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histogram has values around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1.05 to 1.3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indicating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positive skew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 the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Tahoma"/>
                <a:ea typeface="Tahoma"/>
                <a:cs typeface="Tahoma"/>
                <a:sym typeface="Tahoma"/>
              </a:rPr>
              <a:t>view_count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data. 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skewness values after the log transformation range from about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-0.5 to 0.05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 The distribution is more centered around zero, suggesting that log transformation can help reduce the skewness of the data, leading to a more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symmetric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distribution.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-89214" y="179803"/>
            <a:ext cx="126046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1C1C"/>
              </a:buClr>
              <a:buSzPts val="2800"/>
              <a:buFont typeface="Arial"/>
              <a:buChar char="█"/>
            </a:pPr>
            <a:r>
              <a:rPr b="1" i="0" lang="en-US" sz="2800" u="none" cap="none" strike="noStrike">
                <a:solidFill>
                  <a:srgbClr val="881C1C"/>
                </a:solidFill>
                <a:latin typeface="Tahoma"/>
                <a:ea typeface="Tahoma"/>
                <a:cs typeface="Tahoma"/>
                <a:sym typeface="Tahoma"/>
              </a:rPr>
              <a:t>Skewness of the Data Distribution Using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9574" y="1169688"/>
            <a:ext cx="6754714" cy="52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d419a3cce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 on Coefficient of Variation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1ed419a3cce_0_18"/>
          <p:cNvSpPr txBox="1"/>
          <p:nvPr>
            <p:ph idx="1" type="body"/>
          </p:nvPr>
        </p:nvSpPr>
        <p:spPr>
          <a:xfrm>
            <a:off x="81425" y="3833025"/>
            <a:ext cx="44109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 used bootstrap to get an interval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for each decade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CV for 80's is comparatively small, which indicates greater consistency and less variability in the view counts of songs from the 80’s.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1ed419a3cc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204" y="1326245"/>
            <a:ext cx="6591971" cy="524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ed419a3cc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3225"/>
            <a:ext cx="4736404" cy="1292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38199" y="365125"/>
            <a:ext cx="1148161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View Count ~ title </a:t>
            </a:r>
            <a:r>
              <a:rPr lang="en-US"/>
              <a:t>repetition</a:t>
            </a:r>
            <a:r>
              <a:rPr lang="en-US"/>
              <a:t> times</a:t>
            </a:r>
            <a:br>
              <a:rPr lang="en-US"/>
            </a:br>
            <a:r>
              <a:rPr lang="en-US"/>
              <a:t>Choice of predictor (continuous or categorical?)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88" y="1575768"/>
            <a:ext cx="5906012" cy="508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986" y="2756699"/>
            <a:ext cx="5368413" cy="23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419a3cce_0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ed419a3cce_0_26"/>
          <p:cNvSpPr txBox="1"/>
          <p:nvPr>
            <p:ph type="title"/>
          </p:nvPr>
        </p:nvSpPr>
        <p:spPr>
          <a:xfrm>
            <a:off x="1136396" y="457201"/>
            <a:ext cx="5814240" cy="1556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Monte Carlo Power Study</a:t>
            </a:r>
            <a:endParaRPr/>
          </a:p>
        </p:txBody>
      </p:sp>
      <p:sp>
        <p:nvSpPr>
          <p:cNvPr id="217" name="Google Shape;217;g1ed419a3cce_0_26"/>
          <p:cNvSpPr txBox="1"/>
          <p:nvPr>
            <p:ph idx="1" type="body"/>
          </p:nvPr>
        </p:nvSpPr>
        <p:spPr>
          <a:xfrm>
            <a:off x="1136396" y="2277036"/>
            <a:ext cx="5814239" cy="3461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applied Monte Carlo method for the Power Study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each group (by repetition times), the sample size n is the same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true distribution has mean and standard deviation same as our sample mean and standard deviation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 test: aov()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Power becomes high when sample size is at least 800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showing the difference between a number of groups&#10;&#10;Description automatically generated" id="218" name="Google Shape;218;g1ed419a3cc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286" y="2091254"/>
            <a:ext cx="4622811" cy="322724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ed419a3cce_0_26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ed419a3cce_0_26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d419a3cce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Parametric F test(AOV)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1ed419a3cce_0_49"/>
          <p:cNvSpPr txBox="1"/>
          <p:nvPr>
            <p:ph idx="1" type="body"/>
          </p:nvPr>
        </p:nvSpPr>
        <p:spPr>
          <a:xfrm>
            <a:off x="164825" y="2056150"/>
            <a:ext cx="10385188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Null hypothesis(H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): The means of each group are the same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Alternative hypothesis(H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𝛼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): At least one sample mean differs from the others.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Result: 0.802&gt;0.05, fail to reject the null hypothesis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g1ed419a3cc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75" y="4928850"/>
            <a:ext cx="11627649" cy="13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419a3cce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Further Validation</a:t>
            </a:r>
            <a:endParaRPr/>
          </a:p>
        </p:txBody>
      </p:sp>
      <p:sp>
        <p:nvSpPr>
          <p:cNvPr id="235" name="Google Shape;235;g1ed419a3cce_0_35"/>
          <p:cNvSpPr txBox="1"/>
          <p:nvPr>
            <p:ph idx="1" type="body"/>
          </p:nvPr>
        </p:nvSpPr>
        <p:spPr>
          <a:xfrm>
            <a:off x="1251700" y="1635650"/>
            <a:ext cx="101021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Bootstrap for creating confidence interval for mean of each group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the graph, it shows that there is no big differences among all groups, which aligns with our F test and Power study (we might be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underpowered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g1ed419a3cce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650" y="2927873"/>
            <a:ext cx="4671525" cy="35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ed419a3cce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350" y="2927875"/>
            <a:ext cx="5464600" cy="34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419a3cce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1ed419a3cce_0_43"/>
          <p:cNvSpPr txBox="1"/>
          <p:nvPr>
            <p:ph idx="1" type="body"/>
          </p:nvPr>
        </p:nvSpPr>
        <p:spPr>
          <a:xfrm>
            <a:off x="771150" y="1814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is no linear relationship between the occurrence of song title in lyrics and the popularity of songs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analysis shows with a slight evidence that maybe having occurrence of 2 times might be the better option in song.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(Research Question &amp; Dataset)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Textual processing/analysis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Webscraping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Nonparametric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Power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Parametric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511350" y="349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(motivation)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40" y="1876641"/>
            <a:ext cx="4305673" cy="420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0701" y="860743"/>
            <a:ext cx="2784774" cy="109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9683" y="2787719"/>
            <a:ext cx="3414056" cy="355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214603" y="1825625"/>
            <a:ext cx="1143933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Does the times of repetition of the song title explain how popular a song 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Hypothesis: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song title repeats ↑ memorability &amp; catchiness ↑, hence popularity ↑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Popularity (YouTube Viewcount) ~ song title repetition times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Original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4"/>
            <a:ext cx="11023552" cy="198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https://www.kaggle.com/datasets/stefancomanita/top-us-songs-from-1950-to-2019-w-lyrics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800"/>
              <a:buFont typeface="Times New Roman"/>
              <a:buChar char="•"/>
            </a:pPr>
            <a:r>
              <a:rPr i="0" lang="en-US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columns and 700 rows (10 top songs per year, for 70 years)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800"/>
              <a:buFont typeface="Times New Roman"/>
              <a:buChar char="•"/>
            </a:pPr>
            <a:r>
              <a:rPr i="0" lang="en-US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of lyrics are segmented with |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99" y="3811274"/>
            <a:ext cx="7604077" cy="26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8279557" y="3965511"/>
            <a:ext cx="3710279" cy="1421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Augmented with data scraped from</a:t>
            </a:r>
            <a:endParaRPr b="0" i="0" sz="2800" u="none" cap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82481" y="4822072"/>
            <a:ext cx="1675393" cy="6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Trimming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2811545"/>
            <a:ext cx="10515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few songs’ lyrics are incorrectly provided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711" y="3424335"/>
            <a:ext cx="6611453" cy="318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4675" y="3984172"/>
            <a:ext cx="3782703" cy="98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838200" y="1770430"/>
            <a:ext cx="10515600" cy="141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 came out in the end of 2005.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only songs from 1960-2005  (remove too-old or too-new songs)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733" y="1760422"/>
            <a:ext cx="8060267" cy="46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Lyrics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838200" y="1407936"/>
            <a:ext cx="10515600" cy="534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most common content words in top-song lyrics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str_replace_all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str_split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for-loop + unique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nested for-loop + str_detect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1150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 of times song title repeats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str_replace_all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tolower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str_detect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str_count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666" y="1690688"/>
            <a:ext cx="7021688" cy="48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5983" y="4018844"/>
            <a:ext cx="1275119" cy="152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-89214" y="179803"/>
            <a:ext cx="11542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1C1C"/>
              </a:buClr>
              <a:buSzPts val="2800"/>
              <a:buFont typeface="Arial"/>
              <a:buChar char="█"/>
            </a:pPr>
            <a:r>
              <a:rPr b="1" i="0" lang="en-US" sz="2800" u="none" cap="none" strike="noStrike">
                <a:solidFill>
                  <a:srgbClr val="881C1C"/>
                </a:solidFill>
                <a:latin typeface="Tahoma"/>
                <a:ea typeface="Tahoma"/>
                <a:cs typeface="Tahoma"/>
                <a:sym typeface="Tahoma"/>
              </a:rPr>
              <a:t>Web Scraping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10154" y="1045886"/>
            <a:ext cx="7719391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YouTube API available in Google Cloud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youtube_api &lt;- "https://www.googleapis.com/youtube/v3/search"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query string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request_url &lt;- paste(youtube_api , "?part=snippet&amp;maxResults=1&amp;q=", URLencode(search_query), "&amp;key=", api_key, sep="") 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part=snippet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maxResults=1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q=URLencode(search_query)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key=“your_api_key”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74982" y="6308865"/>
            <a:ext cx="6327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https://developers.google.com/youtube/v3/docs/videos/list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475" y="607190"/>
            <a:ext cx="3787936" cy="564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04" y="1516953"/>
            <a:ext cx="6900407" cy="130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2023-12-12T18:22:28Z</dcterms:created>
  <dc:creator>Kuan-Jung Huang</dc:creator>
</cp:coreProperties>
</file>