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4" r:id="rId4"/>
    <p:sldId id="258" r:id="rId5"/>
    <p:sldId id="259" r:id="rId6"/>
    <p:sldId id="281" r:id="rId7"/>
    <p:sldId id="282" r:id="rId8"/>
    <p:sldId id="262" r:id="rId9"/>
    <p:sldId id="276" r:id="rId10"/>
    <p:sldId id="277" r:id="rId11"/>
    <p:sldId id="280" r:id="rId12"/>
    <p:sldId id="266" r:id="rId13"/>
    <p:sldId id="278" r:id="rId14"/>
    <p:sldId id="296" r:id="rId15"/>
    <p:sldId id="274" r:id="rId16"/>
    <p:sldId id="292" r:id="rId17"/>
    <p:sldId id="293" r:id="rId18"/>
    <p:sldId id="298" r:id="rId19"/>
    <p:sldId id="284" r:id="rId20"/>
    <p:sldId id="287" r:id="rId21"/>
    <p:sldId id="285" r:id="rId22"/>
    <p:sldId id="288" r:id="rId23"/>
    <p:sldId id="300" r:id="rId24"/>
    <p:sldId id="308" r:id="rId25"/>
    <p:sldId id="302" r:id="rId26"/>
    <p:sldId id="304" r:id="rId27"/>
    <p:sldId id="307" r:id="rId28"/>
    <p:sldId id="310" r:id="rId29"/>
    <p:sldId id="306" r:id="rId30"/>
    <p:sldId id="311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1F365-DA91-6372-65BA-B9B7267F1139}" v="22" dt="2023-04-12T01:19:56.502"/>
    <p1510:client id="{0C77CDA3-FFDF-4D7C-ABEC-945B9E2D055F}" v="62" dt="2023-02-02T22:32:57.279"/>
    <p1510:client id="{0FE60044-B1DC-6C4E-DFE0-28BECBC645A3}" v="221" dt="2023-02-02T02:48:56.453"/>
    <p1510:client id="{18573B3D-A9DC-549E-B6D0-EFE5AA73A9E5}" v="7" dt="2023-03-16T21:03:41.276"/>
    <p1510:client id="{20C73930-90B9-5FFA-D688-B158C019FE19}" v="8" dt="2023-04-11T22:19:59.770"/>
    <p1510:client id="{30E38876-F238-487C-8566-CF5779803594}" v="46" dt="2023-03-28T20:46:06.039"/>
    <p1510:client id="{32865E60-33D2-0DF3-BA5D-AD78456AB392}" v="385" dt="2023-03-04T03:50:11.941"/>
    <p1510:client id="{32CC756B-C858-F69A-1124-79CA6F2421F0}" v="432" dt="2023-02-01T00:40:23.959"/>
    <p1510:client id="{3C4BAEAB-288E-AE49-BE8F-D8E0F95B2AC0}" v="1566" dt="2023-04-04T01:19:12.756"/>
    <p1510:client id="{3FD5FE6A-D5FD-F552-93DF-794F2AE010AB}" v="29" dt="2023-03-16T20:51:40.224"/>
    <p1510:client id="{4D3C740E-1EB3-6371-18D4-7E9A533C324E}" v="11" dt="2023-03-16T19:37:16.574"/>
    <p1510:client id="{5694E8C4-0319-008D-0746-23E0B4CD872A}" v="210" dt="2023-03-02T19:24:00.417"/>
    <p1510:client id="{5B022938-3F44-9F4F-D118-D2CD82F61A25}" v="2" dt="2023-03-16T20:29:06.235"/>
    <p1510:client id="{5EDBF07A-A7ED-7751-D52D-98CF08BB682F}" v="4" dt="2023-04-06T20:58:50.342"/>
    <p1510:client id="{5FD8D55B-97D3-C065-274C-82746D530677}" v="1931" dt="2023-03-07T21:12:50.843"/>
    <p1510:client id="{68B6173C-2F60-4168-B1E9-E7824163D710}" v="788" dt="2023-01-29T00:35:37.939"/>
    <p1510:client id="{6A944D7E-714A-0650-7BF2-AB6FA05E4D99}" v="2" dt="2023-04-08T21:09:30.987"/>
    <p1510:client id="{6C8031A3-1454-4F44-A7F1-756E0EB6EBCC}" v="580" dt="2023-03-16T18:20:17.845"/>
    <p1510:client id="{70B02A44-B169-3541-D812-23BA956D7274}" v="243" dt="2023-01-29T22:50:28.088"/>
    <p1510:client id="{71327689-92FC-6562-B45C-42521C262C17}" v="143" dt="2023-03-28T17:14:53.112"/>
    <p1510:client id="{77B7D563-B5BD-93E0-EB7C-C6741F7A34AF}" v="115" dt="2023-02-02T21:33:16.493"/>
    <p1510:client id="{7915E33F-B7C7-E06C-C96F-31FCD0CC9C97}" v="104" dt="2023-03-16T21:51:20.304"/>
    <p1510:client id="{872C7AFE-B591-35DE-DC42-9BAEEBE8571D}" v="5" dt="2023-03-16T19:13:52.432"/>
    <p1510:client id="{8C1A0427-02F0-453A-B56B-2422563F73DB}" v="53" dt="2023-04-13T21:20:12.091"/>
    <p1510:client id="{944ECFF4-730F-1D62-3FD8-DEACC70A4D4A}" v="2703" dt="2023-03-16T20:23:59.540"/>
    <p1510:client id="{9C077C47-0336-4CAE-8E7B-D7F10990C78C}" v="76" dt="2023-04-13T20:39:37.066"/>
    <p1510:client id="{9DDF9C2F-7E89-41BC-A28B-9284F8D9F8C5}" v="27" dt="2023-03-02T18:59:32.704"/>
    <p1510:client id="{AFB0BF78-20F6-A02A-41C8-37B4ED5120FE}" v="417" dt="2023-03-02T23:22:22.901"/>
    <p1510:client id="{B07BCC01-3F34-1E5C-988C-3E9CF80CC547}" v="302" dt="2023-04-13T00:35:09.002"/>
    <p1510:client id="{B5A6C1DA-066E-6D08-B9F7-CB4F6A0DBC2D}" v="19" dt="2023-02-14T19:03:05.322"/>
    <p1510:client id="{B773F93B-D890-A52E-EAC7-1692F9AAF934}" v="553" dt="2023-02-28T16:54:06.528"/>
    <p1510:client id="{B96F2547-B68E-E2E6-5FBF-F9CEED456BC6}" v="17" dt="2023-03-05T17:40:57.942"/>
    <p1510:client id="{BD924E02-4722-1E80-6E8E-8B2F6551ECF4}" v="55" dt="2023-04-13T00:59:07.468"/>
    <p1510:client id="{BE7AF737-6B4E-415C-8A6F-F8753B26EEAE}" v="72" dt="2023-02-23T22:46:49.627"/>
    <p1510:client id="{C03A9FC8-0643-3120-AFAA-07CAF65424B2}" v="724" dt="2023-02-27T19:10:22.277"/>
    <p1510:client id="{C9CB91A4-5477-E0BC-4319-722117CF1CEC}" v="402" dt="2023-04-09T19:26:52.365"/>
    <p1510:client id="{CFC86F0F-75FA-BC70-184D-557A9165CB1D}" v="28" dt="2023-04-04T20:08:35.493"/>
    <p1510:client id="{D1EDBDC1-64F7-5BDB-0662-3F179CB2DAFC}" v="973" dt="2023-03-03T03:21:26.804"/>
    <p1510:client id="{F19CC107-910A-E82A-1427-AAC84BB78AFE}" v="2" dt="2023-04-13T00:09:0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5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1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95B17C-61C9-BF8E-D543-6325F55B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66" y="3674516"/>
            <a:ext cx="3020552" cy="15483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Verdana Pro"/>
              </a:rPr>
              <a:t>Jessica Wijaya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2000">
                <a:latin typeface="Verdana Pro"/>
              </a:rPr>
              <a:t>Joseph May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Verdana Pro"/>
              </a:rPr>
              <a:t>Kyle DuBray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5CFF9-5A20-D1BC-0D60-5097EC3E4E7F}"/>
              </a:ext>
            </a:extLst>
          </p:cNvPr>
          <p:cNvSpPr txBox="1"/>
          <p:nvPr/>
        </p:nvSpPr>
        <p:spPr>
          <a:xfrm>
            <a:off x="2297370" y="1133261"/>
            <a:ext cx="46962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CSCI 6560 Project: Role-based Data Sharing Application</a:t>
            </a:r>
          </a:p>
          <a:p>
            <a:r>
              <a:rPr lang="en-US" sz="3600">
                <a:latin typeface="Verdana Pro"/>
              </a:rPr>
              <a:t>with GCP</a:t>
            </a:r>
          </a:p>
        </p:txBody>
      </p: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E0B05354-4F7B-9E6B-83D6-AF360FC0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95" y="1200842"/>
            <a:ext cx="3964038" cy="20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1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631567" y="336108"/>
            <a:ext cx="77866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Database Model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9A0E-7E5B-8FBC-6EBE-85FCC637307B}"/>
              </a:ext>
            </a:extLst>
          </p:cNvPr>
          <p:cNvSpPr txBox="1"/>
          <p:nvPr/>
        </p:nvSpPr>
        <p:spPr>
          <a:xfrm>
            <a:off x="1542814" y="1373481"/>
            <a:ext cx="450614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User table stores necessary user information with </a:t>
            </a:r>
            <a:r>
              <a:rPr lang="en-US" err="1"/>
              <a:t>user_id</a:t>
            </a:r>
            <a:r>
              <a:rPr lang="en-US"/>
              <a:t> as the primary key. Passwords are stored after being passed through a hash function.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Bucket_user</a:t>
            </a:r>
            <a:r>
              <a:rPr lang="en-US"/>
              <a:t> table keeps track of the roles each user has for each bucket. 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File_user</a:t>
            </a:r>
            <a:r>
              <a:rPr lang="en-US"/>
              <a:t> table stores the roles a user has for a file.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File table contains metadata for each file such as version, timestamp, and indicates which version is active.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7F43A2E6-0187-2FEA-A4AE-61FB749E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43" y="810338"/>
            <a:ext cx="3994384" cy="48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631567" y="336108"/>
            <a:ext cx="77866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Node Server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9A0E-7E5B-8FBC-6EBE-85FCC637307B}"/>
              </a:ext>
            </a:extLst>
          </p:cNvPr>
          <p:cNvSpPr txBox="1"/>
          <p:nvPr/>
        </p:nvSpPr>
        <p:spPr>
          <a:xfrm>
            <a:off x="1514592" y="1712148"/>
            <a:ext cx="458140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Node server with Express framework will connect to MySQL database in the cloud.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Server will act as intermediary between the UI and database.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UI will send requests to the server to update tables and store user information and roles.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0F9B6A2-549E-5250-79F4-6845190B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81" y="2164015"/>
            <a:ext cx="5217348" cy="2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6389423" y="78578"/>
            <a:ext cx="413672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Architecture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C4DFA3-F8CA-6D05-3A51-BB12CBAA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92" y="79510"/>
            <a:ext cx="6772450" cy="56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631567" y="336108"/>
            <a:ext cx="77866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Google Cloud Storage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9A0E-7E5B-8FBC-6EBE-85FCC637307B}"/>
              </a:ext>
            </a:extLst>
          </p:cNvPr>
          <p:cNvSpPr txBox="1"/>
          <p:nvPr/>
        </p:nvSpPr>
        <p:spPr>
          <a:xfrm>
            <a:off x="1552222" y="1240906"/>
            <a:ext cx="487303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Files are stored within GCP buckets and accessed through a service account.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Node server uses the service account to do operations upon the buckets.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Server has API endpoints to create buckets, delete buckets, add files, update files, etc.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Buckets are configured to allow file versioning. Each time a file is updated the old version becomes non-current and has a generation number added to its name to remain accessible.</a:t>
            </a:r>
          </a:p>
        </p:txBody>
      </p:sp>
      <p:pic>
        <p:nvPicPr>
          <p:cNvPr id="2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D877A4AF-2801-75C4-4142-943BC1B2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326" y="1714273"/>
            <a:ext cx="3260607" cy="23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Password Encryption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21B65-0DF4-C955-A253-6FB9B2104E92}"/>
              </a:ext>
            </a:extLst>
          </p:cNvPr>
          <p:cNvSpPr txBox="1"/>
          <p:nvPr/>
        </p:nvSpPr>
        <p:spPr>
          <a:xfrm>
            <a:off x="1567262" y="780484"/>
            <a:ext cx="4908092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200"/>
              <a:t>Passwords are encrypted using </a:t>
            </a:r>
            <a:r>
              <a:rPr lang="en-US" sz="2200" err="1"/>
              <a:t>Bcrypt</a:t>
            </a:r>
            <a:endParaRPr lang="en-US" sz="2200"/>
          </a:p>
          <a:p>
            <a:pPr marL="342900" indent="-342900"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Bcrypt</a:t>
            </a:r>
            <a:r>
              <a:rPr lang="en-US" sz="2200">
                <a:ea typeface="+mn-lt"/>
                <a:cs typeface="+mn-lt"/>
              </a:rPr>
              <a:t> includes a salt, which is a unique value added so each hash is unique. 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This makes </a:t>
            </a:r>
            <a:r>
              <a:rPr lang="en-US" sz="2200" err="1">
                <a:ea typeface="+mn-lt"/>
                <a:cs typeface="+mn-lt"/>
              </a:rPr>
              <a:t>Bcrypted</a:t>
            </a:r>
            <a:r>
              <a:rPr lang="en-US" sz="2200">
                <a:ea typeface="+mn-lt"/>
                <a:cs typeface="+mn-lt"/>
              </a:rPr>
              <a:t> data more resistant to rainbow table hack attempts.</a:t>
            </a:r>
          </a:p>
          <a:p>
            <a:pPr marL="342900" indent="-342900"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Bcrypt</a:t>
            </a:r>
            <a:r>
              <a:rPr lang="en-US" sz="2200">
                <a:ea typeface="+mn-lt"/>
                <a:cs typeface="+mn-lt"/>
              </a:rPr>
              <a:t> also features protections against brute force attacks because it is an adaptive function that can be slowed over time.</a:t>
            </a:r>
            <a:endParaRPr lang="en-US" sz="2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D1416D-53EF-97BA-51B0-3AA87840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49" y="2195148"/>
            <a:ext cx="5791199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0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77866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Access Control Model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F8E32-A8AB-4E6D-B8C5-E4CD8960A763}"/>
              </a:ext>
            </a:extLst>
          </p:cNvPr>
          <p:cNvSpPr txBox="1"/>
          <p:nvPr/>
        </p:nvSpPr>
        <p:spPr>
          <a:xfrm>
            <a:off x="6520499" y="1080908"/>
            <a:ext cx="506261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 user can create a bucket, at which point they become the Owner of that bucket (buckets can only have one owner).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Each user can only have one role in each bucket in which they participate. 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 bucket contains files.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Actions can be performed for both files and participating users in a bucket.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Which actions are permissible depends on the requesting user's bucket roles.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DEA7225-51BD-9444-EB80-79088E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26" y="1564012"/>
            <a:ext cx="5125790" cy="39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370670" y="195038"/>
            <a:ext cx="97180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Access Control Model- File Roles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F8E32-A8AB-4E6D-B8C5-E4CD8960A763}"/>
              </a:ext>
            </a:extLst>
          </p:cNvPr>
          <p:cNvSpPr txBox="1"/>
          <p:nvPr/>
        </p:nvSpPr>
        <p:spPr>
          <a:xfrm>
            <a:off x="1368950" y="1166767"/>
            <a:ext cx="962387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*Roles of higher security levels also include permissions of preceding role(s)*</a:t>
            </a: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File Viewer</a:t>
            </a:r>
            <a:endParaRPr lang="en-US"/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Read files (download)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File Editor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Update a file</a:t>
            </a:r>
            <a:endParaRPr lang="en-US"/>
          </a:p>
          <a:p>
            <a:pPr marL="1200150" lvl="2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Upload a file to a bucket with the same name as a file that already exists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Can delete any file that they have uploaded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File Owner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Delete a file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Delist the file (soft deletion)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370670" y="-6245"/>
            <a:ext cx="96030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Verdana Pro"/>
              </a:rPr>
              <a:t>Access Control Model- Bucket Roles</a:t>
            </a:r>
            <a:endParaRPr lang="en-US"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F8E32-A8AB-4E6D-B8C5-E4CD8960A763}"/>
              </a:ext>
            </a:extLst>
          </p:cNvPr>
          <p:cNvSpPr txBox="1"/>
          <p:nvPr/>
        </p:nvSpPr>
        <p:spPr>
          <a:xfrm>
            <a:off x="1368950" y="893597"/>
            <a:ext cx="962387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Viewer</a:t>
            </a:r>
            <a:endParaRPr lang="en-US"/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View files in a bucket</a:t>
            </a:r>
          </a:p>
          <a:p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Restricted editor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 new files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Soft delete files they have uploaded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Editor:</a:t>
            </a:r>
          </a:p>
          <a:p>
            <a:pPr lvl="1">
              <a:buFont typeface="Arial"/>
              <a:buChar char="•"/>
            </a:pPr>
            <a:r>
              <a:rPr lang="en-US"/>
              <a:t>Update existing files</a:t>
            </a:r>
          </a:p>
          <a:p>
            <a:pPr lvl="1">
              <a:buFont typeface="Arial"/>
              <a:buChar char="•"/>
            </a:pPr>
            <a:r>
              <a:rPr lang="en-US"/>
              <a:t>Soft delete any file</a:t>
            </a:r>
          </a:p>
          <a:p>
            <a:pPr>
              <a:buFont typeface="Arial"/>
              <a:buChar char="•"/>
            </a:pPr>
            <a:r>
              <a:rPr lang="en-US"/>
              <a:t>Maintainer</a:t>
            </a:r>
          </a:p>
          <a:p>
            <a:pPr lvl="1">
              <a:buFont typeface="Arial"/>
              <a:buChar char="•"/>
            </a:pPr>
            <a:r>
              <a:rPr lang="en-US"/>
              <a:t>Assign bucket and file roles to users</a:t>
            </a:r>
          </a:p>
          <a:p>
            <a:pPr lvl="1">
              <a:buFont typeface="Arial"/>
              <a:buChar char="•"/>
            </a:pPr>
            <a:r>
              <a:rPr lang="en-US"/>
              <a:t>Restore old file versions</a:t>
            </a:r>
          </a:p>
          <a:p>
            <a:pPr lvl="1">
              <a:buFont typeface="Arial"/>
              <a:buChar char="•"/>
            </a:pPr>
            <a:r>
              <a:rPr lang="en-US"/>
              <a:t>Role permissions can only be changed by the bucket owner</a:t>
            </a:r>
          </a:p>
          <a:p>
            <a:pPr>
              <a:buFont typeface="Arial"/>
              <a:buChar char="•"/>
            </a:pPr>
            <a:r>
              <a:rPr lang="en-US"/>
              <a:t>Owner</a:t>
            </a:r>
          </a:p>
          <a:p>
            <a:pPr lvl="1">
              <a:buFont typeface="Arial"/>
              <a:buChar char="•"/>
            </a:pPr>
            <a:r>
              <a:rPr lang="en-US"/>
              <a:t>Delete the bucket</a:t>
            </a:r>
          </a:p>
          <a:p>
            <a:pPr lvl="1">
              <a:buFont typeface="Arial"/>
              <a:buChar char="•"/>
            </a:pPr>
            <a:r>
              <a:rPr lang="en-US"/>
              <a:t>Transfer ownership role</a:t>
            </a:r>
          </a:p>
          <a:p>
            <a:pPr lvl="1">
              <a:buFont typeface="Arial"/>
              <a:buChar char="•"/>
            </a:pPr>
            <a:r>
              <a:rPr lang="en-US"/>
              <a:t>Hard delete a file</a:t>
            </a:r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370670" y="195038"/>
            <a:ext cx="82803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Action, Minimum Level Role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E9F33C2-E54E-6BE3-312E-DC03B09C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5" y="1102848"/>
            <a:ext cx="9917501" cy="45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5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560217" y="273003"/>
            <a:ext cx="7786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Authentication and Authorization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F93E4-D519-7AD2-32B9-82D4456B2BA9}"/>
              </a:ext>
            </a:extLst>
          </p:cNvPr>
          <p:cNvSpPr txBox="1"/>
          <p:nvPr/>
        </p:nvSpPr>
        <p:spPr>
          <a:xfrm>
            <a:off x="1558977" y="1269140"/>
            <a:ext cx="65494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arguably most crucial aspect of security for our application is making sure that anyone who makes a request to the server is:</a:t>
            </a:r>
          </a:p>
          <a:p>
            <a:endParaRPr lang="en-US"/>
          </a:p>
          <a:p>
            <a:r>
              <a:rPr lang="en-US" b="1"/>
              <a:t>Authenticated-</a:t>
            </a:r>
            <a:r>
              <a:rPr lang="en-US"/>
              <a:t> who they say they are</a:t>
            </a:r>
          </a:p>
          <a:p>
            <a:endParaRPr lang="en-US"/>
          </a:p>
          <a:p>
            <a:r>
              <a:rPr lang="en-US"/>
              <a:t>AND</a:t>
            </a:r>
          </a:p>
          <a:p>
            <a:endParaRPr lang="en-US"/>
          </a:p>
          <a:p>
            <a:r>
              <a:rPr lang="en-US" b="1"/>
              <a:t>Authorized-</a:t>
            </a:r>
            <a:r>
              <a:rPr lang="en-US"/>
              <a:t> allowed to perform the requested action.</a:t>
            </a:r>
          </a:p>
          <a:p>
            <a:endParaRPr lang="en-US"/>
          </a:p>
          <a:p>
            <a:r>
              <a:rPr lang="en-US"/>
              <a:t>How should this be implemented?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0040F86-1E8E-BC17-E694-CB819797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984" y="1711402"/>
            <a:ext cx="2841406" cy="2835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B359D4-B9F9-83D4-80FB-634A33F06362}"/>
              </a:ext>
            </a:extLst>
          </p:cNvPr>
          <p:cNvSpPr txBox="1"/>
          <p:nvPr/>
        </p:nvSpPr>
        <p:spPr>
          <a:xfrm>
            <a:off x="2130" y="851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JM</a:t>
            </a:r>
          </a:p>
        </p:txBody>
      </p:sp>
    </p:spTree>
    <p:extLst>
      <p:ext uri="{BB962C8B-B14F-4D97-AF65-F5344CB8AC3E}">
        <p14:creationId xmlns:p14="http://schemas.microsoft.com/office/powerpoint/2010/main" val="387164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5CFF9-5A20-D1BC-0D60-5097EC3E4E7F}"/>
              </a:ext>
            </a:extLst>
          </p:cNvPr>
          <p:cNvSpPr txBox="1"/>
          <p:nvPr/>
        </p:nvSpPr>
        <p:spPr>
          <a:xfrm>
            <a:off x="2297370" y="457525"/>
            <a:ext cx="4696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Why Cloud?</a:t>
            </a:r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13FED018-41EB-E265-6011-D07053C4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12" y="1829361"/>
            <a:ext cx="8163463" cy="44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4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7786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Authentication and Authorization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262E5-2D42-BCB7-24EF-269935C11D17}"/>
              </a:ext>
            </a:extLst>
          </p:cNvPr>
          <p:cNvSpPr txBox="1"/>
          <p:nvPr/>
        </p:nvSpPr>
        <p:spPr>
          <a:xfrm>
            <a:off x="1992922" y="1324707"/>
            <a:ext cx="811236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App Authentication</a:t>
            </a:r>
          </a:p>
          <a:p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/>
              <a:t>Flexibility/Independence (deploy anywhere, users use any email, etc.)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Freedom with architecture/design decisions- we can use Google resources only when necessary with the use of the GCP Nodejs client.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*A future feature could be the </a:t>
            </a:r>
            <a:r>
              <a:rPr lang="en-US" b="1"/>
              <a:t>option</a:t>
            </a:r>
            <a:r>
              <a:rPr lang="en-US"/>
              <a:t> to authenticate with a Google account.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3610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Authentication and Authorization-</a:t>
            </a:r>
          </a:p>
          <a:p>
            <a:r>
              <a:rPr lang="en-US" sz="3600">
                <a:latin typeface="Verdana Pro"/>
              </a:rPr>
              <a:t>basic request flow</a:t>
            </a: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8738FE-0E88-BCB4-CF6D-74241AAF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69" y="2144901"/>
            <a:ext cx="7080738" cy="28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Authentication </a:t>
            </a:r>
            <a:r>
              <a:rPr lang="en-US" sz="3600" err="1">
                <a:latin typeface="Verdana Pro"/>
              </a:rPr>
              <a:t>MiddleWare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21B65-0DF4-C955-A253-6FB9B2104E92}"/>
              </a:ext>
            </a:extLst>
          </p:cNvPr>
          <p:cNvSpPr txBox="1"/>
          <p:nvPr/>
        </p:nvSpPr>
        <p:spPr>
          <a:xfrm>
            <a:off x="1535839" y="949752"/>
            <a:ext cx="4563035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Check for token in the header.</a:t>
            </a:r>
          </a:p>
          <a:p>
            <a:pPr marL="342900" indent="-342900">
              <a:buAutoNum type="arabicPeriod"/>
            </a:pPr>
            <a:r>
              <a:rPr lang="en-US" sz="2200"/>
              <a:t>Verify that token value against a secret we set. Secrets must match, or access will be denied.  </a:t>
            </a:r>
          </a:p>
          <a:p>
            <a:pPr marL="342900" indent="-342900">
              <a:buAutoNum type="arabicPeriod"/>
            </a:pPr>
            <a:r>
              <a:rPr lang="en-US" sz="2200"/>
              <a:t>Any routes in the app that need authorization will have this auth function passed as the 2nd argument.</a:t>
            </a:r>
          </a:p>
          <a:p>
            <a:pPr marL="342900" indent="-342900">
              <a:buAutoNum type="arabicPeriod"/>
            </a:pPr>
            <a:endParaRPr lang="en-US" sz="2200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D8C7B148-A985-02DE-C1A3-E0E91A9699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36875" y="1046845"/>
            <a:ext cx="4864966" cy="5489551"/>
          </a:xfrm>
        </p:spPr>
      </p:pic>
    </p:spTree>
    <p:extLst>
      <p:ext uri="{BB962C8B-B14F-4D97-AF65-F5344CB8AC3E}">
        <p14:creationId xmlns:p14="http://schemas.microsoft.com/office/powerpoint/2010/main" val="115359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Role ENUM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21B65-0DF4-C955-A253-6FB9B2104E92}"/>
              </a:ext>
            </a:extLst>
          </p:cNvPr>
          <p:cNvSpPr txBox="1"/>
          <p:nvPr/>
        </p:nvSpPr>
        <p:spPr>
          <a:xfrm>
            <a:off x="1535839" y="1567978"/>
            <a:ext cx="456303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Actions &amp; roles have been mapped to an </a:t>
            </a:r>
            <a:r>
              <a:rPr lang="en-US" sz="2200" dirty="0" err="1">
                <a:ea typeface="+mn-lt"/>
                <a:cs typeface="+mn-lt"/>
              </a:rPr>
              <a:t>enum</a:t>
            </a:r>
            <a:r>
              <a:rPr lang="en-US" sz="2200" dirty="0">
                <a:ea typeface="+mn-lt"/>
                <a:cs typeface="+mn-lt"/>
              </a:rPr>
              <a:t>. Each role and action has an associated number.</a:t>
            </a:r>
          </a:p>
          <a:p>
            <a:pPr marL="285750" indent="-285750">
              <a:buFont typeface="Arial"/>
              <a:buChar char="•"/>
            </a:pPr>
            <a:endParaRPr lang="en-US" sz="22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200" dirty="0">
                <a:ea typeface="+mn-lt"/>
                <a:cs typeface="+mn-lt"/>
              </a:rPr>
              <a:t>When a user is trying to perform an action: check the requested action against our database to see if the user has the required permissions for that action. </a:t>
            </a:r>
            <a:endParaRPr lang="en-US" sz="2200" dirty="0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034D88-3CAA-9F97-2C1A-81BFD5FA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55" y="830355"/>
            <a:ext cx="4899803" cy="4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Action ENUM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EE95CB6-CF83-F7EC-8C9D-70894265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115475"/>
            <a:ext cx="5662411" cy="4144092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B9AAF7-9B99-E121-A952-A45D5DEB4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133" y="1113255"/>
            <a:ext cx="5479960" cy="41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630678" y="-361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Access Request Chart</a:t>
            </a:r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D92EB0D-7235-50C4-D3CE-BAEB9BE6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81" y="817975"/>
            <a:ext cx="10062691" cy="6252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FCF0-2C03-B522-0CC8-BED4D3B19CC9}"/>
              </a:ext>
            </a:extLst>
          </p:cNvPr>
          <p:cNvSpPr txBox="1"/>
          <p:nvPr/>
        </p:nvSpPr>
        <p:spPr>
          <a:xfrm>
            <a:off x="1502893" y="190576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High Error Environment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CA2166-F8B0-C3F7-A723-68244D4445F5}"/>
              </a:ext>
            </a:extLst>
          </p:cNvPr>
          <p:cNvCxnSpPr/>
          <p:nvPr/>
        </p:nvCxnSpPr>
        <p:spPr>
          <a:xfrm flipH="1">
            <a:off x="8149087" y="2597988"/>
            <a:ext cx="1587259" cy="373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457869-479B-B7E1-D091-86ABB4D8C739}"/>
              </a:ext>
            </a:extLst>
          </p:cNvPr>
          <p:cNvSpPr txBox="1"/>
          <p:nvPr/>
        </p:nvSpPr>
        <p:spPr>
          <a:xfrm>
            <a:off x="8288716" y="2225147"/>
            <a:ext cx="17367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Not Provided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8BE08A-4C13-B4EC-E171-469F1C9588D1}"/>
              </a:ext>
            </a:extLst>
          </p:cNvPr>
          <p:cNvSpPr/>
          <p:nvPr/>
        </p:nvSpPr>
        <p:spPr>
          <a:xfrm>
            <a:off x="9664927" y="2332809"/>
            <a:ext cx="1207698" cy="5032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06586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Developer Role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21B65-0DF4-C955-A253-6FB9B2104E92}"/>
              </a:ext>
            </a:extLst>
          </p:cNvPr>
          <p:cNvSpPr txBox="1"/>
          <p:nvPr/>
        </p:nvSpPr>
        <p:spPr>
          <a:xfrm>
            <a:off x="1406443" y="1510469"/>
            <a:ext cx="45486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Specialized backend role only available to employees of the application developers.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Intended for auditing, help ticketing/support, setup initial buckets for an organization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2 Factor Authorization settings</a:t>
            </a:r>
          </a:p>
        </p:txBody>
      </p:sp>
      <p:pic>
        <p:nvPicPr>
          <p:cNvPr id="5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B310BDE7-CA25-6E98-3364-FDC738B2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3" y="5338572"/>
            <a:ext cx="10722633" cy="1514856"/>
          </a:xfrm>
          <a:prstGeom prst="rect">
            <a:avLst/>
          </a:prstGeom>
        </p:spPr>
      </p:pic>
      <p:pic>
        <p:nvPicPr>
          <p:cNvPr id="3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7A9CE99-6D91-0A4A-DA51-7EDDD3DD9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666" y="551038"/>
            <a:ext cx="6682594" cy="49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2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Developer Role</a:t>
            </a: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91ABF8-6DB4-24BF-6044-51D6579B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4" y="1044314"/>
            <a:ext cx="8407879" cy="2799673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CD06ED-3592-B702-B9BA-3617AE22D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2" y="3827521"/>
            <a:ext cx="11944707" cy="2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75093" y="398953"/>
            <a:ext cx="81500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Verdana Pro"/>
              </a:rPr>
              <a:t>Cloud Roles- Analyst and Developer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DF17D5A-3EDA-082A-8AE7-0828A9A5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70" y="1615768"/>
            <a:ext cx="5331676" cy="137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41693-AFED-1017-3F62-2EBE39ADEABD}"/>
              </a:ext>
            </a:extLst>
          </p:cNvPr>
          <p:cNvSpPr txBox="1"/>
          <p:nvPr/>
        </p:nvSpPr>
        <p:spPr>
          <a:xfrm>
            <a:off x="1209361" y="1080678"/>
            <a:ext cx="597004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New Contributors to the project in the cloud provided specific role(s). Listed here: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developer- can perform selects, inserts, and updates in entire database.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analyst- only selects in entire database.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downloads_analyst</a:t>
            </a:r>
            <a:r>
              <a:rPr lang="en-US"/>
              <a:t>- only selects on the downloads table.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/>
              <a:t>The analyst roles can access the database through </a:t>
            </a:r>
            <a:r>
              <a:rPr lang="en-US" err="1"/>
              <a:t>bigquery</a:t>
            </a:r>
            <a:r>
              <a:rPr lang="en-US"/>
              <a:t> to gain insights on users, buckets, files, and roles.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52122E-E806-8E31-94C5-D3D4B58F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04" y="4223337"/>
            <a:ext cx="9841747" cy="1100859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E6DE95F-099A-524C-33A8-8AC8FC7B4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217" y="5316129"/>
            <a:ext cx="10666210" cy="10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4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60716" y="-361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D3EE-227D-F42E-D26E-F2FE31EA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540" y="730542"/>
            <a:ext cx="11431523" cy="52307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dirty="0">
                <a:ea typeface="+mn-lt"/>
                <a:cs typeface="+mn-lt"/>
              </a:rPr>
              <a:t>Data storage and sharing application that uses NodeJS, GCP Cloud SQL, and GCP buckets. </a:t>
            </a:r>
          </a:p>
          <a:p>
            <a:r>
              <a:rPr lang="en-US" sz="1900" dirty="0">
                <a:ea typeface="+mn-lt"/>
                <a:cs typeface="+mn-lt"/>
              </a:rPr>
              <a:t>Secured through a role management system with roles available at the bucket and file levels. </a:t>
            </a:r>
          </a:p>
          <a:p>
            <a:r>
              <a:rPr lang="en-US" sz="1900" dirty="0">
                <a:ea typeface="+mn-lt"/>
                <a:cs typeface="+mn-lt"/>
              </a:rPr>
              <a:t>User roles are stored in the database which is secured via GCP, and are implemented through an </a:t>
            </a:r>
            <a:r>
              <a:rPr lang="en-US" sz="1900" dirty="0" err="1">
                <a:ea typeface="+mn-lt"/>
                <a:cs typeface="+mn-lt"/>
              </a:rPr>
              <a:t>enum</a:t>
            </a:r>
            <a:r>
              <a:rPr lang="en-US" sz="1900" dirty="0">
                <a:ea typeface="+mn-lt"/>
                <a:cs typeface="+mn-lt"/>
              </a:rPr>
              <a:t> class</a:t>
            </a:r>
          </a:p>
          <a:p>
            <a:r>
              <a:rPr lang="en-US" sz="1900" dirty="0">
                <a:ea typeface="+mn-lt"/>
                <a:cs typeface="+mn-lt"/>
              </a:rPr>
              <a:t>Certain user data has been encrypted with </a:t>
            </a:r>
            <a:r>
              <a:rPr lang="en-US" sz="1900" dirty="0" err="1">
                <a:ea typeface="+mn-lt"/>
                <a:cs typeface="+mn-lt"/>
              </a:rPr>
              <a:t>bcrypt</a:t>
            </a:r>
            <a:r>
              <a:rPr lang="en-US" sz="1900" dirty="0">
                <a:ea typeface="+mn-lt"/>
                <a:cs typeface="+mn-lt"/>
              </a:rPr>
              <a:t> for protection and confidentiality, and users are verified through a </a:t>
            </a:r>
            <a:r>
              <a:rPr lang="en-US" sz="1900" dirty="0" err="1">
                <a:ea typeface="+mn-lt"/>
                <a:cs typeface="+mn-lt"/>
              </a:rPr>
              <a:t>json</a:t>
            </a:r>
            <a:r>
              <a:rPr lang="en-US" sz="1900" dirty="0">
                <a:ea typeface="+mn-lt"/>
                <a:cs typeface="+mn-lt"/>
              </a:rPr>
              <a:t> web token. </a:t>
            </a:r>
          </a:p>
          <a:p>
            <a:r>
              <a:rPr lang="en-US" sz="1900" dirty="0">
                <a:ea typeface="+mn-lt"/>
                <a:cs typeface="+mn-lt"/>
              </a:rPr>
              <a:t>Files stored in the system are only able to be deleted by a file owner, helping maintain the integrity of data. </a:t>
            </a:r>
          </a:p>
          <a:p>
            <a:r>
              <a:rPr lang="en-US" sz="1900" dirty="0">
                <a:ea typeface="+mn-lt"/>
                <a:cs typeface="+mn-lt"/>
              </a:rPr>
              <a:t>Soft deletion acts like the recycle bin on a PC so data may still be retrieved if the users want to undo a deletion. Users may access old versions of files should that become necessary, which increases the availability of data within the system.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3243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49365" y="423332"/>
            <a:ext cx="73273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Similar Products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F81C866-4521-EB71-DA82-0A462CF0D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8974" y="2379653"/>
            <a:ext cx="3947663" cy="220692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93E0B6C-95C8-A9A7-555A-8A711C93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099" y="2330540"/>
            <a:ext cx="3030747" cy="2196922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3CD7CCA7-AE30-5A91-3808-6073FB4BF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230" y="195675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813823" y="477033"/>
            <a:ext cx="815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Verdana Pro"/>
              </a:rPr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D3EE-227D-F42E-D26E-F2FE31EA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880" y="1231316"/>
            <a:ext cx="5734108" cy="4829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https://youtu.be/UbxZngM5-mg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20611" y="423332"/>
            <a:ext cx="49263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Verdana Pro"/>
              </a:rPr>
              <a:t>References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3D2C3-BF02-71BF-C305-B4DDB909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S. D. Müller, S. R. Holm, and J. Søndergaard, “Benefits of cloud computing: Literature review in a maturity model perspective,” Communications of the Association for Information Systems, vol. 37, 2015. 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Sandesh Achar et al. "Data Security in Cloud: A Review," in Asian Journal of Advances in Research, 17th ed., vol. 4, pp. 76--83.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D. Gupta, S. Bhatt, M. Gupta, O. Kayode., A. S. Tosun “Access Control Model for Google Cloud IoT,” \</a:t>
            </a:r>
            <a:r>
              <a:rPr lang="en-US" err="1">
                <a:ea typeface="+mn-lt"/>
                <a:cs typeface="+mn-lt"/>
              </a:rPr>
              <a:t>textit</a:t>
            </a:r>
            <a:r>
              <a:rPr lang="en-US">
                <a:ea typeface="+mn-lt"/>
                <a:cs typeface="+mn-lt"/>
              </a:rPr>
              <a:t>{2020 IEEE 6th Intl Conference on Big Data Security on Cloud (</a:t>
            </a:r>
            <a:r>
              <a:rPr lang="en-US" err="1">
                <a:ea typeface="+mn-lt"/>
                <a:cs typeface="+mn-lt"/>
              </a:rPr>
              <a:t>BigDataSecurity</a:t>
            </a:r>
            <a:r>
              <a:rPr lang="en-US">
                <a:ea typeface="+mn-lt"/>
                <a:cs typeface="+mn-lt"/>
              </a:rPr>
              <a:t>), IEEE Intl Conference on High Performance and Smart Computing, (HPSC) and IEEE Intl Conference on Intelligent Data and Security (IDS)}, Baltimore, MD, USA, 2020, pp. 198-208, </a:t>
            </a:r>
            <a:r>
              <a:rPr lang="en-US" err="1">
                <a:ea typeface="+mn-lt"/>
                <a:cs typeface="+mn-lt"/>
              </a:rPr>
              <a:t>doi</a:t>
            </a:r>
            <a:r>
              <a:rPr lang="en-US">
                <a:ea typeface="+mn-lt"/>
                <a:cs typeface="+mn-lt"/>
              </a:rPr>
              <a:t>: 10.1109/BigDataSecurity-HPSC-IDS49724.2020.00044..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7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0A2DEC-4CCD-828A-A005-344C55B9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56" y="1189144"/>
            <a:ext cx="9860138" cy="721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Verdana Pro"/>
              </a:rPr>
              <a:t>Create a role-based data sharing application hosted with Google Cloud Platform.</a:t>
            </a: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20611" y="423332"/>
            <a:ext cx="25541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Verdana Pro"/>
              </a:rPr>
              <a:t>Concept</a:t>
            </a:r>
            <a:endParaRPr lang="en-US" sz="440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4ADAF460-90BA-A786-80E4-A98F1D235073}"/>
              </a:ext>
            </a:extLst>
          </p:cNvPr>
          <p:cNvSpPr txBox="1">
            <a:spLocks/>
          </p:cNvSpPr>
          <p:nvPr/>
        </p:nvSpPr>
        <p:spPr>
          <a:xfrm>
            <a:off x="1286934" y="2107272"/>
            <a:ext cx="9853083" cy="523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Verdana Pro"/>
              </a:rPr>
              <a:t>It's data sharing features include:</a:t>
            </a: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38E8225E-1932-6F5D-1850-A9B80A55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14" y="2969945"/>
            <a:ext cx="1958985" cy="1951275"/>
          </a:xfrm>
          <a:prstGeom prst="rect">
            <a:avLst/>
          </a:prstGeom>
        </p:spPr>
      </p:pic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EDFD2209-DFB4-0A17-9FB6-208A1472B192}"/>
              </a:ext>
            </a:extLst>
          </p:cNvPr>
          <p:cNvSpPr txBox="1">
            <a:spLocks/>
          </p:cNvSpPr>
          <p:nvPr/>
        </p:nvSpPr>
        <p:spPr>
          <a:xfrm>
            <a:off x="5064950" y="4966177"/>
            <a:ext cx="1586324" cy="669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latin typeface="Verdana Pro"/>
              </a:rPr>
              <a:t>User Roles</a:t>
            </a:r>
            <a:endParaRPr lang="en-US"/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E7AFCDCA-9F64-A533-AD7E-6DFB3B60BEBC}"/>
              </a:ext>
            </a:extLst>
          </p:cNvPr>
          <p:cNvSpPr txBox="1">
            <a:spLocks/>
          </p:cNvSpPr>
          <p:nvPr/>
        </p:nvSpPr>
        <p:spPr>
          <a:xfrm>
            <a:off x="1462588" y="4961595"/>
            <a:ext cx="2660444" cy="512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latin typeface="Verdana Pro"/>
              </a:rPr>
              <a:t>Cloud-hosted Data 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57558AF0-7684-AC63-9E37-BEFE05758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83" y="3028168"/>
            <a:ext cx="1680608" cy="165185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8C08D33-E689-633E-3C0A-14D14AF6C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052" y="3239053"/>
            <a:ext cx="1749287" cy="1716157"/>
          </a:xfrm>
          <a:prstGeom prst="rect">
            <a:avLst/>
          </a:prstGeom>
        </p:spPr>
      </p:pic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BFBDF607-4DB6-04AC-6935-DAECEEAF4D60}"/>
              </a:ext>
            </a:extLst>
          </p:cNvPr>
          <p:cNvSpPr txBox="1">
            <a:spLocks/>
          </p:cNvSpPr>
          <p:nvPr/>
        </p:nvSpPr>
        <p:spPr>
          <a:xfrm>
            <a:off x="7878849" y="4928464"/>
            <a:ext cx="2870270" cy="1031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latin typeface="Verdana Pro"/>
              </a:rPr>
              <a:t>Highly Configurable Share Options</a:t>
            </a: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24400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0A2DEC-4CCD-828A-A005-344C55B9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56" y="1189144"/>
            <a:ext cx="9860138" cy="721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Verdana Pro"/>
              </a:rPr>
              <a:t>The goal is to create a role-based data sharing application hosted with Google Cloud Platform.</a:t>
            </a: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20611" y="423332"/>
            <a:ext cx="25541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Verdana Pro"/>
              </a:rPr>
              <a:t>Concept</a:t>
            </a:r>
            <a:endParaRPr lang="en-US" sz="440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4ADAF460-90BA-A786-80E4-A98F1D235073}"/>
              </a:ext>
            </a:extLst>
          </p:cNvPr>
          <p:cNvSpPr txBox="1">
            <a:spLocks/>
          </p:cNvSpPr>
          <p:nvPr/>
        </p:nvSpPr>
        <p:spPr>
          <a:xfrm>
            <a:off x="1286934" y="2164781"/>
            <a:ext cx="9853083" cy="523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Verdana Pro"/>
              </a:rPr>
              <a:t>It's security features include:</a:t>
            </a: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EDFD2209-DFB4-0A17-9FB6-208A1472B192}"/>
              </a:ext>
            </a:extLst>
          </p:cNvPr>
          <p:cNvSpPr txBox="1">
            <a:spLocks/>
          </p:cNvSpPr>
          <p:nvPr/>
        </p:nvSpPr>
        <p:spPr>
          <a:xfrm>
            <a:off x="1484878" y="4653630"/>
            <a:ext cx="2588850" cy="1552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latin typeface="Verdana Pro"/>
              </a:rPr>
              <a:t>2-Factor Authentication</a:t>
            </a:r>
          </a:p>
          <a:p>
            <a:pPr marL="0" indent="0" algn="ctr">
              <a:buNone/>
            </a:pPr>
            <a:endParaRPr lang="en-US">
              <a:latin typeface="Verdana Pro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E7AFCDCA-9F64-A533-AD7E-6DFB3B60BEBC}"/>
              </a:ext>
            </a:extLst>
          </p:cNvPr>
          <p:cNvSpPr txBox="1">
            <a:spLocks/>
          </p:cNvSpPr>
          <p:nvPr/>
        </p:nvSpPr>
        <p:spPr>
          <a:xfrm>
            <a:off x="4846892" y="4653631"/>
            <a:ext cx="2233082" cy="1597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latin typeface="Verdana Pro"/>
              </a:rPr>
              <a:t>Data Encryption</a:t>
            </a: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6BFAAE-F4A3-A11D-1BD4-9608122E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19" y="2797990"/>
            <a:ext cx="1648661" cy="1691793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547593C-BDBF-CDAA-2633-C959C607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008" y="2996096"/>
            <a:ext cx="1506332" cy="1506332"/>
          </a:xfrm>
          <a:prstGeom prst="rect">
            <a:avLst/>
          </a:prstGeom>
        </p:spPr>
      </p:pic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33C69939-737E-9422-0CBA-CB12E736BA68}"/>
              </a:ext>
            </a:extLst>
          </p:cNvPr>
          <p:cNvSpPr txBox="1">
            <a:spLocks/>
          </p:cNvSpPr>
          <p:nvPr/>
        </p:nvSpPr>
        <p:spPr>
          <a:xfrm>
            <a:off x="7905935" y="4653629"/>
            <a:ext cx="2763168" cy="1575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latin typeface="Verdana Pro"/>
              </a:rPr>
              <a:t>Hierarchical Access Control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FB07B1-5106-652F-CA1C-3B886D5D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399" y="2863574"/>
            <a:ext cx="1705113" cy="16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4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0A2DEC-4CCD-828A-A005-344C55B9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942" y="1155089"/>
            <a:ext cx="4886744" cy="45988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spcAft>
                <a:spcPts val="2000"/>
              </a:spcAft>
            </a:pPr>
            <a:r>
              <a:rPr lang="en-US" sz="2000">
                <a:latin typeface="Verdana Pro"/>
              </a:rPr>
              <a:t>A model by D. Gupta et. al. in</a:t>
            </a:r>
            <a:r>
              <a:rPr lang="en-US" sz="2000">
                <a:ea typeface="+mn-lt"/>
                <a:cs typeface="+mn-lt"/>
              </a:rPr>
              <a:t> shows GCP's access control model [3].</a:t>
            </a:r>
            <a:endParaRPr lang="en-US" sz="2000"/>
          </a:p>
          <a:p>
            <a:pPr marL="342900" indent="-342900">
              <a:spcAft>
                <a:spcPts val="2000"/>
              </a:spcAft>
            </a:pPr>
            <a:r>
              <a:rPr lang="en-US" sz="2000">
                <a:ea typeface="+mn-lt"/>
                <a:cs typeface="+mn-lt"/>
              </a:rPr>
              <a:t>It stems from organizations that can have multiple projects.</a:t>
            </a:r>
          </a:p>
          <a:p>
            <a:pPr marL="342900" indent="-342900">
              <a:spcAft>
                <a:spcPts val="2000"/>
              </a:spcAft>
            </a:pPr>
            <a:r>
              <a:rPr lang="en-US" sz="2000">
                <a:ea typeface="+mn-lt"/>
                <a:cs typeface="+mn-lt"/>
              </a:rPr>
              <a:t>Within projects, complex access control can be configured for different resources.</a:t>
            </a:r>
            <a:endParaRPr lang="en-US" sz="2000">
              <a:latin typeface="Consolas"/>
            </a:endParaRPr>
          </a:p>
          <a:p>
            <a:pPr marL="0" indent="0">
              <a:buNone/>
            </a:pPr>
            <a:endParaRPr lang="en-US">
              <a:latin typeface="Verdana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58396" y="221811"/>
            <a:ext cx="92798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Concept- Access Control Model</a:t>
            </a:r>
            <a:endParaRPr lang="en-US" sz="4400"/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76E37379-5055-1E8B-FAB4-FF070BAB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1" y="1290911"/>
            <a:ext cx="4657646" cy="3709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E1F13-68E6-6B3D-84D3-74A21D102971}"/>
              </a:ext>
            </a:extLst>
          </p:cNvPr>
          <p:cNvSpPr txBox="1"/>
          <p:nvPr/>
        </p:nvSpPr>
        <p:spPr>
          <a:xfrm>
            <a:off x="1295400" y="6166339"/>
            <a:ext cx="108790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[3] D. Gupta, S. Bhatt, M. Gupta, O. Kayode., A. S. Tosun “Access Control Model for Google Cloud IoT,” \</a:t>
            </a:r>
            <a:r>
              <a:rPr lang="en-US" sz="800" err="1"/>
              <a:t>textit</a:t>
            </a:r>
            <a:r>
              <a:rPr lang="en-US" sz="800"/>
              <a:t>{2020 IEEE 6th Intl Conference on Big Data Security on Cloud (</a:t>
            </a:r>
            <a:r>
              <a:rPr lang="en-US" sz="800" err="1"/>
              <a:t>BigDataSecurity</a:t>
            </a:r>
            <a:r>
              <a:rPr lang="en-US" sz="800"/>
              <a:t>), IEEE Intl Conference on High Performance and Smart Computing, (HPSC) and IEEE Intl Conference on Intelligent Data and Security (IDS)}, Baltimore, MD, USA, 2020, pp. 198-208, </a:t>
            </a:r>
            <a:r>
              <a:rPr lang="en-US" sz="800" err="1"/>
              <a:t>doi</a:t>
            </a:r>
            <a:r>
              <a:rPr lang="en-US" sz="800"/>
              <a:t>: 10.1109/BigDataSecurity-HPSC-IDS49724.2020.00044.. </a:t>
            </a:r>
          </a:p>
        </p:txBody>
      </p:sp>
    </p:spTree>
    <p:extLst>
      <p:ext uri="{BB962C8B-B14F-4D97-AF65-F5344CB8AC3E}">
        <p14:creationId xmlns:p14="http://schemas.microsoft.com/office/powerpoint/2010/main" val="337305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58396" y="221811"/>
            <a:ext cx="92798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Concept- Access Control Model</a:t>
            </a:r>
            <a:endParaRPr lang="en-US" sz="4400"/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76E37379-5055-1E8B-FAB4-FF070BAB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1" y="1290911"/>
            <a:ext cx="4657646" cy="3709401"/>
          </a:xfrm>
          <a:prstGeom prst="rect">
            <a:avLst/>
          </a:prstGeom>
        </p:spPr>
      </p:pic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EC669575-5C84-41F9-35EB-4A83CB80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11" y="1125781"/>
            <a:ext cx="5164952" cy="45988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spcAft>
                <a:spcPts val="2000"/>
              </a:spcAft>
            </a:pPr>
            <a:r>
              <a:rPr lang="en-US" sz="2000"/>
              <a:t>Our model is a simplification and abstraction of the GCP model.</a:t>
            </a:r>
          </a:p>
          <a:p>
            <a:pPr marL="342900" indent="-342900">
              <a:spcAft>
                <a:spcPts val="2000"/>
              </a:spcAft>
            </a:pPr>
            <a:r>
              <a:rPr lang="en-US" sz="2000">
                <a:latin typeface="Consolas"/>
                <a:ea typeface="+mn-lt"/>
                <a:cs typeface="+mn-lt"/>
              </a:rPr>
              <a:t>Rather than stemming from organizations, it will stem from users.</a:t>
            </a:r>
          </a:p>
          <a:p>
            <a:pPr marL="342900" indent="-342900">
              <a:spcAft>
                <a:spcPts val="2000"/>
              </a:spcAft>
            </a:pPr>
            <a:r>
              <a:rPr lang="en-US" sz="2000">
                <a:latin typeface="Consolas"/>
                <a:ea typeface="+mn-lt"/>
                <a:cs typeface="+mn-lt"/>
              </a:rPr>
              <a:t>Specifically, it will allow non-technical users to have flexible configurability without compromising on security.</a:t>
            </a:r>
          </a:p>
          <a:p>
            <a:pPr marL="0" indent="0">
              <a:buNone/>
            </a:pPr>
            <a:endParaRPr lang="en-US">
              <a:latin typeface="Verdana Pro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B4F7D-B1B9-C910-02D0-0B4106E980B0}"/>
              </a:ext>
            </a:extLst>
          </p:cNvPr>
          <p:cNvSpPr txBox="1"/>
          <p:nvPr/>
        </p:nvSpPr>
        <p:spPr>
          <a:xfrm>
            <a:off x="1295400" y="6166339"/>
            <a:ext cx="108790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[3] D. Gupta, S. Bhatt, M. Gupta, O. Kayode., A. S. Tosun “Access Control Model for Google Cloud IoT,” \</a:t>
            </a:r>
            <a:r>
              <a:rPr lang="en-US" sz="800" err="1"/>
              <a:t>textit</a:t>
            </a:r>
            <a:r>
              <a:rPr lang="en-US" sz="800"/>
              <a:t>{2020 IEEE 6th Intl Conference on Big Data Security on Cloud (</a:t>
            </a:r>
            <a:r>
              <a:rPr lang="en-US" sz="800" err="1"/>
              <a:t>BigDataSecurity</a:t>
            </a:r>
            <a:r>
              <a:rPr lang="en-US" sz="800"/>
              <a:t>), IEEE Intl Conference on High Performance and Smart Computing, (HPSC) and IEEE Intl Conference on Intelligent Data and Security (IDS)}, Baltimore, MD, USA, 2020, pp. 198-208, </a:t>
            </a:r>
            <a:r>
              <a:rPr lang="en-US" sz="800" err="1"/>
              <a:t>doi</a:t>
            </a:r>
            <a:r>
              <a:rPr lang="en-US" sz="800"/>
              <a:t>: 10.1109/BigDataSecurity-HPSC-IDS49724.2020.00044.. </a:t>
            </a:r>
          </a:p>
        </p:txBody>
      </p:sp>
    </p:spTree>
    <p:extLst>
      <p:ext uri="{BB962C8B-B14F-4D97-AF65-F5344CB8AC3E}">
        <p14:creationId xmlns:p14="http://schemas.microsoft.com/office/powerpoint/2010/main" val="1697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220611" y="423332"/>
            <a:ext cx="49263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GCP Features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3D2C3-BF02-71BF-C305-B4DDB909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520" y="4532145"/>
            <a:ext cx="4072985" cy="6192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/>
              <a:t> GCP Cloud Storage Buckets </a:t>
            </a:r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18BCAE4-E1B5-18F6-EDC1-7A34EE5D999E}"/>
              </a:ext>
            </a:extLst>
          </p:cNvPr>
          <p:cNvSpPr txBox="1">
            <a:spLocks/>
          </p:cNvSpPr>
          <p:nvPr/>
        </p:nvSpPr>
        <p:spPr>
          <a:xfrm>
            <a:off x="7165676" y="4526394"/>
            <a:ext cx="2017024" cy="604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SQL in GCP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86437ED-460C-6184-4D19-C120614F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50" y="1879307"/>
            <a:ext cx="4339086" cy="2639309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183748C-D2AF-E6E4-2138-4A8FE21C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15" y="2342092"/>
            <a:ext cx="3390181" cy="21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1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8BE18D-5453-9A0B-013A-E46AFE399ABA}"/>
              </a:ext>
            </a:extLst>
          </p:cNvPr>
          <p:cNvSpPr txBox="1"/>
          <p:nvPr/>
        </p:nvSpPr>
        <p:spPr>
          <a:xfrm>
            <a:off x="1386263" y="456462"/>
            <a:ext cx="77866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Verdana Pro"/>
              </a:rPr>
              <a:t>Technologies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D34D7-AA51-5F0A-E37E-EBCA3DA9C6CC}"/>
              </a:ext>
            </a:extLst>
          </p:cNvPr>
          <p:cNvSpPr txBox="1"/>
          <p:nvPr/>
        </p:nvSpPr>
        <p:spPr>
          <a:xfrm>
            <a:off x="1453347" y="1383261"/>
            <a:ext cx="547266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​Node.js and Express- Node is a server-side runtime for JavaScript, and Express is a framework for creating web servers with Node.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MySQL- a relational database management system – the keystone of the application. It will contain the access control model and all associated data.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Google Cloud Platform- The public cloud hosting platform on which we will deploy our node application and MySQL storage. We will also use "buckets" on Google Cloud for storing files.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3A9C468-1A5B-9DE7-5E5D-06C62F2E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698" y="4071549"/>
            <a:ext cx="2743200" cy="1536192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866D6D-792C-9738-34F7-23C764D5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988" y="2837703"/>
            <a:ext cx="1905000" cy="981075"/>
          </a:xfrm>
          <a:prstGeom prst="rect">
            <a:avLst/>
          </a:prstGeom>
        </p:spPr>
      </p:pic>
      <p:pic>
        <p:nvPicPr>
          <p:cNvPr id="7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30B5BC-DC50-FE84-A8F3-5005B2B5B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888" y="640038"/>
            <a:ext cx="2743200" cy="18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77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StreetscapeVTI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created xsi:type="dcterms:W3CDTF">2023-01-28T23:07:38Z</dcterms:created>
  <dcterms:modified xsi:type="dcterms:W3CDTF">2023-04-18T23:47:50Z</dcterms:modified>
</cp:coreProperties>
</file>