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78" r:id="rId10"/>
    <p:sldId id="263" r:id="rId11"/>
    <p:sldId id="266" r:id="rId12"/>
    <p:sldId id="267" r:id="rId13"/>
    <p:sldId id="268" r:id="rId14"/>
    <p:sldId id="269" r:id="rId15"/>
    <p:sldId id="270" r:id="rId16"/>
    <p:sldId id="264" r:id="rId17"/>
    <p:sldId id="274" r:id="rId18"/>
    <p:sldId id="271" r:id="rId19"/>
    <p:sldId id="272" r:id="rId20"/>
    <p:sldId id="273" r:id="rId21"/>
    <p:sldId id="265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6F301-9BC9-439A-B090-9FC1431D8046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32890-7A0D-4E6D-A2D8-012AC40D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2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BE3D-E48D-407B-BFF8-1314BD70F58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7270-CF2B-443B-9246-85A0D0D0813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54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14228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BE3D-E48D-407B-BFF8-1314BD70F58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7270-CF2B-443B-9246-85A0D0D08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67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BE3D-E48D-407B-BFF8-1314BD70F58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7270-CF2B-443B-9246-85A0D0D08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5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336"/>
            <a:ext cx="10058400" cy="955816"/>
          </a:xfrm>
        </p:spPr>
        <p:txBody>
          <a:bodyPr/>
          <a:lstStyle>
            <a:lvl1pPr marL="0"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BE3D-E48D-407B-BFF8-1314BD70F58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7270-CF2B-443B-9246-85A0D0D08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27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BE3D-E48D-407B-BFF8-1314BD70F58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7270-CF2B-443B-9246-85A0D0D0813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09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BE3D-E48D-407B-BFF8-1314BD70F58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7270-CF2B-443B-9246-85A0D0D08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39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BE3D-E48D-407B-BFF8-1314BD70F58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7270-CF2B-443B-9246-85A0D0D08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87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4320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BE3D-E48D-407B-BFF8-1314BD70F58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7270-CF2B-443B-9246-85A0D0D08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84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BE3D-E48D-407B-BFF8-1314BD70F58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7270-CF2B-443B-9246-85A0D0D08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6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64BE3D-E48D-407B-BFF8-1314BD70F58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0F7270-CF2B-443B-9246-85A0D0D08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5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BE3D-E48D-407B-BFF8-1314BD70F58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7270-CF2B-443B-9246-85A0D0D08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8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3090"/>
            <a:ext cx="10058400" cy="840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1953"/>
            <a:ext cx="10058400" cy="47771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64BE3D-E48D-407B-BFF8-1314BD70F58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0F7270-CF2B-443B-9246-85A0D0D0813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43000" y="87395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5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965C5-CE88-4D0F-BC48-E66AE8B49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000000"/>
                </a:solidFill>
                <a:effectLst/>
                <a:latin typeface="Noto Sans"/>
              </a:rPr>
              <a:t>ポートフォリオ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DAD2C6-A810-4638-8AD1-5E2C166D8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掲示板サービスを提供する　ホームページ</a:t>
            </a:r>
            <a:endParaRPr lang="en-US" altLang="ja-JP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8CB7C-AE06-4C1F-828D-AA78A6EFB0DD}"/>
              </a:ext>
            </a:extLst>
          </p:cNvPr>
          <p:cNvSpPr txBox="1"/>
          <p:nvPr/>
        </p:nvSpPr>
        <p:spPr>
          <a:xfrm>
            <a:off x="8080786" y="4813790"/>
            <a:ext cx="30748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500" dirty="0"/>
              <a:t>ヨンナム理工大学</a:t>
            </a:r>
            <a:endParaRPr lang="en-US" altLang="ja-JP" sz="1500" dirty="0"/>
          </a:p>
          <a:p>
            <a:pPr algn="r"/>
            <a:r>
              <a:rPr lang="ja-JP" altLang="en-US" sz="1500" dirty="0"/>
              <a:t>コンピューター情報科</a:t>
            </a:r>
            <a:endParaRPr lang="en-US" altLang="ja-JP" sz="1500" dirty="0"/>
          </a:p>
          <a:p>
            <a:pPr algn="r"/>
            <a:r>
              <a:rPr lang="ja-JP" altLang="en-US" sz="1500" dirty="0"/>
              <a:t>ジョンチャンウ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039027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B002E-EEE3-4FC2-B8D8-314799B2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Front </a:t>
            </a:r>
            <a:r>
              <a:rPr lang="ja-JP" altLang="en-US" dirty="0">
                <a:latin typeface="+mj-ea"/>
              </a:rPr>
              <a:t>画面設計書</a:t>
            </a:r>
            <a:endParaRPr lang="ko-KR" altLang="en-US" dirty="0">
              <a:latin typeface="+mj-ea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B284C10-4B52-4EF5-B4E2-50F478F52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1040606"/>
            <a:ext cx="7258050" cy="4776788"/>
          </a:xfrm>
        </p:spPr>
      </p:pic>
    </p:spTree>
    <p:extLst>
      <p:ext uri="{BB962C8B-B14F-4D97-AF65-F5344CB8AC3E}">
        <p14:creationId xmlns:p14="http://schemas.microsoft.com/office/powerpoint/2010/main" val="391269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B002E-EEE3-4FC2-B8D8-314799B2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Front </a:t>
            </a:r>
            <a:r>
              <a:rPr lang="ko-KR" altLang="en-US" dirty="0">
                <a:latin typeface="+mj-ea"/>
              </a:rPr>
              <a:t>画面設計書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E3BBA4-8262-4B0C-B5F2-30AFB4619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071305"/>
            <a:ext cx="9657870" cy="1172039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21935053-A04B-48C0-B1CC-873FCBFE0322}"/>
              </a:ext>
            </a:extLst>
          </p:cNvPr>
          <p:cNvSpPr/>
          <p:nvPr/>
        </p:nvSpPr>
        <p:spPr>
          <a:xfrm>
            <a:off x="1270162" y="1711178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30F1FD8-889C-4FF3-9FC9-729DFAD29D00}"/>
              </a:ext>
            </a:extLst>
          </p:cNvPr>
          <p:cNvSpPr/>
          <p:nvPr/>
        </p:nvSpPr>
        <p:spPr>
          <a:xfrm>
            <a:off x="2130774" y="1767607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FC2EC4A-262F-44F3-BF6A-15F2670BDE5F}"/>
              </a:ext>
            </a:extLst>
          </p:cNvPr>
          <p:cNvSpPr/>
          <p:nvPr/>
        </p:nvSpPr>
        <p:spPr>
          <a:xfrm>
            <a:off x="2991386" y="1767607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E1CAE8-19A5-407E-8894-71A80D056818}"/>
              </a:ext>
            </a:extLst>
          </p:cNvPr>
          <p:cNvSpPr/>
          <p:nvPr/>
        </p:nvSpPr>
        <p:spPr>
          <a:xfrm>
            <a:off x="5824233" y="1874073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4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9940706-6966-4E62-972D-CF7491E6A57B}"/>
              </a:ext>
            </a:extLst>
          </p:cNvPr>
          <p:cNvSpPr/>
          <p:nvPr/>
        </p:nvSpPr>
        <p:spPr>
          <a:xfrm>
            <a:off x="7885026" y="1874072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C9B686F-E18A-4CF1-A5ED-9207D8922E5E}"/>
              </a:ext>
            </a:extLst>
          </p:cNvPr>
          <p:cNvSpPr/>
          <p:nvPr/>
        </p:nvSpPr>
        <p:spPr>
          <a:xfrm>
            <a:off x="8867239" y="1874072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048DBD3-B206-446B-B1B2-4E0B335FBE0B}"/>
              </a:ext>
            </a:extLst>
          </p:cNvPr>
          <p:cNvSpPr/>
          <p:nvPr/>
        </p:nvSpPr>
        <p:spPr>
          <a:xfrm>
            <a:off x="9682764" y="1867748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7</a:t>
            </a:r>
            <a:endParaRPr lang="ko-KR" altLang="en-US" sz="1000" dirty="0"/>
          </a:p>
        </p:txBody>
      </p:sp>
      <p:graphicFrame>
        <p:nvGraphicFramePr>
          <p:cNvPr id="21" name="Group 858">
            <a:extLst>
              <a:ext uri="{FF2B5EF4-FFF2-40B4-BE49-F238E27FC236}">
                <a16:creationId xmlns:a16="http://schemas.microsoft.com/office/drawing/2014/main" id="{416682A9-FF1E-4496-A395-B698BB59D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115191"/>
              </p:ext>
            </p:extLst>
          </p:nvPr>
        </p:nvGraphicFramePr>
        <p:xfrm>
          <a:off x="1097280" y="2364516"/>
          <a:ext cx="4575082" cy="3635606"/>
        </p:xfrm>
        <a:graphic>
          <a:graphicData uri="http://schemas.openxmlformats.org/drawingml/2006/table">
            <a:tbl>
              <a:tblPr/>
              <a:tblGrid>
                <a:gridCol w="300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4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456">
                <a:tc gridSpan="2"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Area</a:t>
                      </a: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S Gothic" panose="020B0609070205080204" pitchFamily="49" charset="-128"/>
                        <a:ea typeface="가는각진제목체" pitchFamily="18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104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Home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 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メインページへ移動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7942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About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製作者の紹介ページへ移動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104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notice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お知らせページへ移動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ACBAA0F-7192-489F-8772-9C6FB1DA8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17826"/>
              </p:ext>
            </p:extLst>
          </p:nvPr>
        </p:nvGraphicFramePr>
        <p:xfrm>
          <a:off x="6324210" y="2364516"/>
          <a:ext cx="4430940" cy="3635607"/>
        </p:xfrm>
        <a:graphic>
          <a:graphicData uri="http://schemas.openxmlformats.org/drawingml/2006/table">
            <a:tbl>
              <a:tblPr/>
              <a:tblGrid>
                <a:gridCol w="291011">
                  <a:extLst>
                    <a:ext uri="{9D8B030D-6E8A-4147-A177-3AD203B41FA5}">
                      <a16:colId xmlns:a16="http://schemas.microsoft.com/office/drawing/2014/main" val="2672935173"/>
                    </a:ext>
                  </a:extLst>
                </a:gridCol>
                <a:gridCol w="813236">
                  <a:extLst>
                    <a:ext uri="{9D8B030D-6E8A-4147-A177-3AD203B41FA5}">
                      <a16:colId xmlns:a16="http://schemas.microsoft.com/office/drawing/2014/main" val="1019835283"/>
                    </a:ext>
                  </a:extLst>
                </a:gridCol>
                <a:gridCol w="3326693">
                  <a:extLst>
                    <a:ext uri="{9D8B030D-6E8A-4147-A177-3AD203B41FA5}">
                      <a16:colId xmlns:a16="http://schemas.microsoft.com/office/drawing/2014/main" val="720693155"/>
                    </a:ext>
                  </a:extLst>
                </a:gridCol>
              </a:tblGrid>
              <a:tr h="445447">
                <a:tc gridSpan="2"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Area</a:t>
                      </a: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S Gothic" panose="020B0609070205080204" pitchFamily="49" charset="-128"/>
                        <a:ea typeface="가는각진제목체" pitchFamily="18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03341"/>
                  </a:ext>
                </a:extLst>
              </a:tr>
              <a:tr h="1040717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Exercise story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 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メインページへ移動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640586"/>
                  </a:ext>
                </a:extLst>
              </a:tr>
              <a:tr h="716481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5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Board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掲示板ページへ移動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13427"/>
                  </a:ext>
                </a:extLst>
              </a:tr>
              <a:tr h="716481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6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Contact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お問い合わせページへ移動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227781"/>
                  </a:ext>
                </a:extLst>
              </a:tr>
              <a:tr h="71648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7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login/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logout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ログイン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/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ログアウト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58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153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B002E-EEE3-4FC2-B8D8-314799B2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Front </a:t>
            </a:r>
            <a:r>
              <a:rPr lang="ko-KR" altLang="en-US" dirty="0">
                <a:latin typeface="+mj-ea"/>
              </a:rPr>
              <a:t>画面設計書</a:t>
            </a:r>
          </a:p>
        </p:txBody>
      </p:sp>
      <p:pic>
        <p:nvPicPr>
          <p:cNvPr id="6" name="그림 4">
            <a:extLst>
              <a:ext uri="{FF2B5EF4-FFF2-40B4-BE49-F238E27FC236}">
                <a16:creationId xmlns:a16="http://schemas.microsoft.com/office/drawing/2014/main" id="{C6248675-AFA3-4AB8-9A08-D9C166BF4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517" y="900391"/>
            <a:ext cx="4723795" cy="330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2E4C47AE-F938-4B8D-AE81-15EB896B070B}"/>
              </a:ext>
            </a:extLst>
          </p:cNvPr>
          <p:cNvSpPr/>
          <p:nvPr/>
        </p:nvSpPr>
        <p:spPr>
          <a:xfrm>
            <a:off x="3743885" y="1092480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1</a:t>
            </a:r>
            <a:endParaRPr lang="ko-KR" altLang="en-US" sz="1000" dirty="0"/>
          </a:p>
        </p:txBody>
      </p:sp>
      <p:pic>
        <p:nvPicPr>
          <p:cNvPr id="12" name="그림 3">
            <a:extLst>
              <a:ext uri="{FF2B5EF4-FFF2-40B4-BE49-F238E27FC236}">
                <a16:creationId xmlns:a16="http://schemas.microsoft.com/office/drawing/2014/main" id="{E6A06967-8721-4FA2-A8EB-C2C4E85FE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318" y="900392"/>
            <a:ext cx="4796296" cy="330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F62E8EE0-1A8C-4961-AA5C-F24B2DD642FD}"/>
              </a:ext>
            </a:extLst>
          </p:cNvPr>
          <p:cNvSpPr/>
          <p:nvPr/>
        </p:nvSpPr>
        <p:spPr>
          <a:xfrm>
            <a:off x="1561912" y="3290535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804923C-0275-4C82-9628-E99A516D8A93}"/>
              </a:ext>
            </a:extLst>
          </p:cNvPr>
          <p:cNvSpPr/>
          <p:nvPr/>
        </p:nvSpPr>
        <p:spPr>
          <a:xfrm>
            <a:off x="5221381" y="2086709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57E07B8-E5C7-4ED9-BBDA-C95E0A3B5E26}"/>
              </a:ext>
            </a:extLst>
          </p:cNvPr>
          <p:cNvSpPr/>
          <p:nvPr/>
        </p:nvSpPr>
        <p:spPr>
          <a:xfrm>
            <a:off x="1885809" y="3656968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3530EEB-BF23-46C1-8E07-A7A2D880B770}"/>
              </a:ext>
            </a:extLst>
          </p:cNvPr>
          <p:cNvSpPr/>
          <p:nvPr/>
        </p:nvSpPr>
        <p:spPr>
          <a:xfrm>
            <a:off x="9861501" y="3656969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2659224-5644-42FD-BB3F-77D4BA486331}"/>
              </a:ext>
            </a:extLst>
          </p:cNvPr>
          <p:cNvSpPr/>
          <p:nvPr/>
        </p:nvSpPr>
        <p:spPr>
          <a:xfrm>
            <a:off x="10278875" y="3959223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6</a:t>
            </a:r>
            <a:endParaRPr lang="ko-KR" altLang="en-US" sz="10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A10FA5-4EA2-4F55-9F01-D474F25E5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345123"/>
              </p:ext>
            </p:extLst>
          </p:nvPr>
        </p:nvGraphicFramePr>
        <p:xfrm>
          <a:off x="1673084" y="4436035"/>
          <a:ext cx="3529013" cy="1792288"/>
        </p:xfrm>
        <a:graphic>
          <a:graphicData uri="http://schemas.openxmlformats.org/drawingml/2006/table">
            <a:tbl>
              <a:tblPr/>
              <a:tblGrid>
                <a:gridCol w="231775">
                  <a:extLst>
                    <a:ext uri="{9D8B030D-6E8A-4147-A177-3AD203B41FA5}">
                      <a16:colId xmlns:a16="http://schemas.microsoft.com/office/drawing/2014/main" val="21114608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047193332"/>
                    </a:ext>
                  </a:extLst>
                </a:gridCol>
                <a:gridCol w="2649538">
                  <a:extLst>
                    <a:ext uri="{9D8B030D-6E8A-4147-A177-3AD203B41FA5}">
                      <a16:colId xmlns:a16="http://schemas.microsoft.com/office/drawing/2014/main" val="2147323020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Area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S Gothic" panose="020B0609070205080204" pitchFamily="49" charset="-128"/>
                        <a:ea typeface="가는각진제목체" pitchFamily="18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S Gothic" panose="020B0609070205080204" pitchFamily="49" charset="-128"/>
                        <a:ea typeface="가는각진제목체" pitchFamily="18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589669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ページ名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ページ名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120822"/>
                  </a:ext>
                </a:extLst>
              </a:tr>
              <a:tr h="496888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イメージ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イメージ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463035"/>
                  </a:ext>
                </a:extLst>
              </a:tr>
              <a:tr h="646112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タイトル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タイトル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68500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1BBC51A-65EF-4F04-8A33-DEADB6CE0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988023"/>
              </p:ext>
            </p:extLst>
          </p:nvPr>
        </p:nvGraphicFramePr>
        <p:xfrm>
          <a:off x="7132959" y="4436035"/>
          <a:ext cx="3529013" cy="1792288"/>
        </p:xfrm>
        <a:graphic>
          <a:graphicData uri="http://schemas.openxmlformats.org/drawingml/2006/table">
            <a:tbl>
              <a:tblPr/>
              <a:tblGrid>
                <a:gridCol w="231775">
                  <a:extLst>
                    <a:ext uri="{9D8B030D-6E8A-4147-A177-3AD203B41FA5}">
                      <a16:colId xmlns:a16="http://schemas.microsoft.com/office/drawing/2014/main" val="10578494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4505289"/>
                    </a:ext>
                  </a:extLst>
                </a:gridCol>
                <a:gridCol w="2649538">
                  <a:extLst>
                    <a:ext uri="{9D8B030D-6E8A-4147-A177-3AD203B41FA5}">
                      <a16:colId xmlns:a16="http://schemas.microsoft.com/office/drawing/2014/main" val="3406503172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Area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S Gothic" panose="020B0609070205080204" pitchFamily="49" charset="-128"/>
                        <a:ea typeface="가는각진제목체" pitchFamily="18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S Gothic" panose="020B0609070205080204" pitchFamily="49" charset="-128"/>
                        <a:ea typeface="가는각진제목체" pitchFamily="18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641014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글정보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作成者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,</a:t>
                      </a: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作成日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,</a:t>
                      </a: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 アクセス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数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70476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5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ページの番号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クリックする際、ビューページへ移動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04111"/>
                  </a:ext>
                </a:extLst>
              </a:tr>
              <a:tr h="646112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6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글쓰기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クリックする際、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201030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33E17FB2-3D8E-4180-8D38-A9C17CE6F655}"/>
              </a:ext>
            </a:extLst>
          </p:cNvPr>
          <p:cNvSpPr/>
          <p:nvPr/>
        </p:nvSpPr>
        <p:spPr>
          <a:xfrm>
            <a:off x="6910614" y="2453619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BB57051-7A73-414F-88FC-E5B740049294}"/>
              </a:ext>
            </a:extLst>
          </p:cNvPr>
          <p:cNvSpPr/>
          <p:nvPr/>
        </p:nvSpPr>
        <p:spPr>
          <a:xfrm>
            <a:off x="10787854" y="1486382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F4A759E-83B0-4320-BA20-A42464255FDB}"/>
              </a:ext>
            </a:extLst>
          </p:cNvPr>
          <p:cNvSpPr/>
          <p:nvPr/>
        </p:nvSpPr>
        <p:spPr>
          <a:xfrm>
            <a:off x="7132959" y="2785967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02773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EEAF9B8F-5180-488B-AC86-31333DF00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169171"/>
            <a:ext cx="6182052" cy="46950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B1B002E-EEE3-4FC2-B8D8-314799B2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Front</a:t>
            </a:r>
            <a:r>
              <a:rPr lang="ja-JP" altLang="en-US" dirty="0">
                <a:latin typeface="+mj-ea"/>
              </a:rPr>
              <a:t>画面設計書</a:t>
            </a:r>
            <a:endParaRPr lang="ko-KR" altLang="en-US" dirty="0">
              <a:latin typeface="+mj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717D1A1-080F-494E-B6A2-C160F2413ED1}"/>
              </a:ext>
            </a:extLst>
          </p:cNvPr>
          <p:cNvSpPr/>
          <p:nvPr/>
        </p:nvSpPr>
        <p:spPr>
          <a:xfrm>
            <a:off x="6659973" y="1760118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1</a:t>
            </a:r>
            <a:endParaRPr lang="ko-KR" altLang="en-US" sz="1000" dirty="0"/>
          </a:p>
        </p:txBody>
      </p:sp>
      <p:graphicFrame>
        <p:nvGraphicFramePr>
          <p:cNvPr id="14" name="Group 858">
            <a:extLst>
              <a:ext uri="{FF2B5EF4-FFF2-40B4-BE49-F238E27FC236}">
                <a16:creationId xmlns:a16="http://schemas.microsoft.com/office/drawing/2014/main" id="{8C709F0A-0702-4284-8719-553B53CF9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663941"/>
              </p:ext>
            </p:extLst>
          </p:nvPr>
        </p:nvGraphicFramePr>
        <p:xfrm>
          <a:off x="7393081" y="1615281"/>
          <a:ext cx="3701639" cy="3144837"/>
        </p:xfrm>
        <a:graphic>
          <a:graphicData uri="http://schemas.openxmlformats.org/drawingml/2006/table">
            <a:tbl>
              <a:tblPr/>
              <a:tblGrid>
                <a:gridCol w="24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9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 gridSpan="2"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Area</a:t>
                      </a: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S Gothic" panose="020B0609070205080204" pitchFamily="49" charset="-128"/>
                        <a:ea typeface="가는각진제목체" pitchFamily="18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イメージ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イメージ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88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タイトル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タイトル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112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内容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内容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112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作成者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作成者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112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5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ボタン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クリックする際、掲示文の修正や削除ができる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2A450925-7269-49B1-8B85-C9DDB69B79DF}"/>
              </a:ext>
            </a:extLst>
          </p:cNvPr>
          <p:cNvSpPr/>
          <p:nvPr/>
        </p:nvSpPr>
        <p:spPr>
          <a:xfrm>
            <a:off x="2007290" y="3723388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CBFE142-5C6F-4514-A7BA-7E24657E45BB}"/>
              </a:ext>
            </a:extLst>
          </p:cNvPr>
          <p:cNvSpPr/>
          <p:nvPr/>
        </p:nvSpPr>
        <p:spPr>
          <a:xfrm>
            <a:off x="6915654" y="4081977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5976180-6FE5-4A1C-ADD7-877B8640BF2F}"/>
              </a:ext>
            </a:extLst>
          </p:cNvPr>
          <p:cNvSpPr/>
          <p:nvPr/>
        </p:nvSpPr>
        <p:spPr>
          <a:xfrm>
            <a:off x="2237594" y="5141261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6C7C209-D55B-4B98-91EE-C50047D703FB}"/>
              </a:ext>
            </a:extLst>
          </p:cNvPr>
          <p:cNvSpPr/>
          <p:nvPr/>
        </p:nvSpPr>
        <p:spPr>
          <a:xfrm>
            <a:off x="2262971" y="5502732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3138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1EEE457A-0395-4C30-9D2A-7DB82D511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242" y="1473218"/>
            <a:ext cx="6384888" cy="39115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B1B002E-EEE3-4FC2-B8D8-314799B2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Front</a:t>
            </a:r>
            <a:r>
              <a:rPr lang="ja-JP" altLang="en-US" dirty="0">
                <a:latin typeface="+mn-ea"/>
                <a:ea typeface="+mn-ea"/>
              </a:rPr>
              <a:t>画面設計書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11" name="Group 858">
            <a:extLst>
              <a:ext uri="{FF2B5EF4-FFF2-40B4-BE49-F238E27FC236}">
                <a16:creationId xmlns:a16="http://schemas.microsoft.com/office/drawing/2014/main" id="{56480FF9-EC3C-4CEB-B171-EBC6D7ED7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571148"/>
              </p:ext>
            </p:extLst>
          </p:nvPr>
        </p:nvGraphicFramePr>
        <p:xfrm>
          <a:off x="7625686" y="1211263"/>
          <a:ext cx="3529013" cy="3775153"/>
        </p:xfrm>
        <a:graphic>
          <a:graphicData uri="http://schemas.openxmlformats.org/drawingml/2006/table">
            <a:tbl>
              <a:tblPr/>
              <a:tblGrid>
                <a:gridCol w="23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9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839">
                <a:tc gridSpan="2"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Area</a:t>
                      </a: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S Gothic" panose="020B0609070205080204" pitchFamily="49" charset="-128"/>
                        <a:ea typeface="가는각진제목체" pitchFamily="18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817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1</a:t>
                      </a:r>
                    </a:p>
                  </a:txBody>
                  <a:tcPr marL="0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コメント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情報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コメント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 </a:t>
                      </a: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作成者、作成日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817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2</a:t>
                      </a:r>
                    </a:p>
                  </a:txBody>
                  <a:tcPr marL="0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内容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コメントの内面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420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3</a:t>
                      </a:r>
                    </a:p>
                  </a:txBody>
                  <a:tcPr marL="0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ボタン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クリックする際、コメントの修正や削除する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42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4</a:t>
                      </a:r>
                    </a:p>
                  </a:txBody>
                  <a:tcPr marL="0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ページの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番号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クリックする際、コメントのページを移動させる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42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5</a:t>
                      </a:r>
                    </a:p>
                  </a:txBody>
                  <a:tcPr marL="0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テキスト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ボックス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コメント入力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42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6</a:t>
                      </a:r>
                    </a:p>
                  </a:txBody>
                  <a:tcPr marL="0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ボタン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クリックする際、コメントを登録する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46D1821A-DDA8-4FB7-8E98-FF8C4A126F51}"/>
              </a:ext>
            </a:extLst>
          </p:cNvPr>
          <p:cNvSpPr/>
          <p:nvPr/>
        </p:nvSpPr>
        <p:spPr>
          <a:xfrm>
            <a:off x="2509564" y="2199390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9B2D73D-C042-432F-85F3-D3823A6269B9}"/>
              </a:ext>
            </a:extLst>
          </p:cNvPr>
          <p:cNvSpPr/>
          <p:nvPr/>
        </p:nvSpPr>
        <p:spPr>
          <a:xfrm>
            <a:off x="4445690" y="2545234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018D53F-B4F8-4312-91DD-C0BE62262E2D}"/>
              </a:ext>
            </a:extLst>
          </p:cNvPr>
          <p:cNvSpPr/>
          <p:nvPr/>
        </p:nvSpPr>
        <p:spPr>
          <a:xfrm>
            <a:off x="2066429" y="2725234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614AFC-98EC-4784-AD11-01C2FC89B6B1}"/>
              </a:ext>
            </a:extLst>
          </p:cNvPr>
          <p:cNvSpPr/>
          <p:nvPr/>
        </p:nvSpPr>
        <p:spPr>
          <a:xfrm>
            <a:off x="6397752" y="3248998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2F485B4-45C4-48AB-81AE-1BD5138AB94C}"/>
              </a:ext>
            </a:extLst>
          </p:cNvPr>
          <p:cNvSpPr/>
          <p:nvPr/>
        </p:nvSpPr>
        <p:spPr>
          <a:xfrm>
            <a:off x="4742282" y="4312767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4B39BE8-BF13-4254-8DCF-A80A3D4C12BD}"/>
              </a:ext>
            </a:extLst>
          </p:cNvPr>
          <p:cNvSpPr/>
          <p:nvPr/>
        </p:nvSpPr>
        <p:spPr>
          <a:xfrm>
            <a:off x="5625417" y="5056094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14425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B002E-EEE3-4FC2-B8D8-314799B2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Front</a:t>
            </a:r>
            <a:r>
              <a:rPr lang="ja-JP" altLang="en-US" dirty="0">
                <a:latin typeface="+mj-ea"/>
              </a:rPr>
              <a:t>画面設計書</a:t>
            </a:r>
            <a:endParaRPr lang="ko-KR" altLang="en-US" dirty="0">
              <a:latin typeface="+mj-ea"/>
            </a:endParaRPr>
          </a:p>
        </p:txBody>
      </p:sp>
      <p:pic>
        <p:nvPicPr>
          <p:cNvPr id="12" name="그림 1">
            <a:extLst>
              <a:ext uri="{FF2B5EF4-FFF2-40B4-BE49-F238E27FC236}">
                <a16:creationId xmlns:a16="http://schemas.microsoft.com/office/drawing/2014/main" id="{BFCC1658-4D5A-4A06-A978-9535BCB4A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717" y="1377670"/>
            <a:ext cx="5856287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" name="Group 858">
            <a:extLst>
              <a:ext uri="{FF2B5EF4-FFF2-40B4-BE49-F238E27FC236}">
                <a16:creationId xmlns:a16="http://schemas.microsoft.com/office/drawing/2014/main" id="{B8E4734D-9D98-46E4-9D34-0313F34F3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024977"/>
              </p:ext>
            </p:extLst>
          </p:nvPr>
        </p:nvGraphicFramePr>
        <p:xfrm>
          <a:off x="7422029" y="1577694"/>
          <a:ext cx="3529013" cy="3144837"/>
        </p:xfrm>
        <a:graphic>
          <a:graphicData uri="http://schemas.openxmlformats.org/drawingml/2006/table">
            <a:tbl>
              <a:tblPr/>
              <a:tblGrid>
                <a:gridCol w="23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 gridSpan="2"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Area</a:t>
                      </a: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S Gothic" panose="020B0609070205080204" pitchFamily="49" charset="-128"/>
                        <a:ea typeface="가는각진제목체" pitchFamily="18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メニュー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メニュー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88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テキスト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ボックス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タイトルとメッセージを入力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112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ボタン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クリックする際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 </a:t>
                      </a: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メッセージを登録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112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メッセージ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リスト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ユーザーが送ったメッセージのリスト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タイトルをクリックする際、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ビューページへ移動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112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5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ページの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番号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クリックする際、ページを移動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타원 28">
            <a:extLst>
              <a:ext uri="{FF2B5EF4-FFF2-40B4-BE49-F238E27FC236}">
                <a16:creationId xmlns:a16="http://schemas.microsoft.com/office/drawing/2014/main" id="{9E2986CC-28ED-4169-811C-21E15A7152C7}"/>
              </a:ext>
            </a:extLst>
          </p:cNvPr>
          <p:cNvSpPr/>
          <p:nvPr/>
        </p:nvSpPr>
        <p:spPr>
          <a:xfrm>
            <a:off x="4642914" y="1462670"/>
            <a:ext cx="255681" cy="230048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A43F3A7-5E8B-49A3-8B79-0FB523855D80}"/>
              </a:ext>
            </a:extLst>
          </p:cNvPr>
          <p:cNvSpPr/>
          <p:nvPr/>
        </p:nvSpPr>
        <p:spPr>
          <a:xfrm>
            <a:off x="2473456" y="3313976"/>
            <a:ext cx="255681" cy="230048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D698E8-02EE-4FCD-8536-B9C43E448ADC}"/>
              </a:ext>
            </a:extLst>
          </p:cNvPr>
          <p:cNvSpPr/>
          <p:nvPr/>
        </p:nvSpPr>
        <p:spPr>
          <a:xfrm>
            <a:off x="3369927" y="4607507"/>
            <a:ext cx="255681" cy="230048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EEBB830-A77A-47B0-A509-86942BB162DB}"/>
              </a:ext>
            </a:extLst>
          </p:cNvPr>
          <p:cNvSpPr/>
          <p:nvPr/>
        </p:nvSpPr>
        <p:spPr>
          <a:xfrm>
            <a:off x="6722726" y="3220897"/>
            <a:ext cx="255681" cy="230048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FAF5A1F-4114-456D-8F4F-2698945E2621}"/>
              </a:ext>
            </a:extLst>
          </p:cNvPr>
          <p:cNvSpPr/>
          <p:nvPr/>
        </p:nvSpPr>
        <p:spPr>
          <a:xfrm>
            <a:off x="6096000" y="4996377"/>
            <a:ext cx="255681" cy="230048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76936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B002E-EEE3-4FC2-B8D8-314799B2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Admin</a:t>
            </a:r>
            <a:r>
              <a:rPr lang="ja-JP" altLang="en-US" dirty="0">
                <a:latin typeface="+mj-ea"/>
              </a:rPr>
              <a:t>画面設計書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2E9C9C-6BFE-4632-8024-A9829A85A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37" y="1251825"/>
            <a:ext cx="7324725" cy="485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1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B002E-EEE3-4FC2-B8D8-314799B2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Admin</a:t>
            </a:r>
            <a:r>
              <a:rPr lang="ja-JP" altLang="en-US" dirty="0"/>
              <a:t>画面設計書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6B7CEF-D705-4A58-89CE-9E5575E22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971151"/>
            <a:ext cx="10058400" cy="225782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30AD1887-ADC3-4FD1-99EF-11EB1DB79424}"/>
              </a:ext>
            </a:extLst>
          </p:cNvPr>
          <p:cNvSpPr/>
          <p:nvPr/>
        </p:nvSpPr>
        <p:spPr>
          <a:xfrm>
            <a:off x="9627542" y="971150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3F92AF-F50C-4248-B882-8829DE545406}"/>
              </a:ext>
            </a:extLst>
          </p:cNvPr>
          <p:cNvSpPr/>
          <p:nvPr/>
        </p:nvSpPr>
        <p:spPr>
          <a:xfrm>
            <a:off x="2180936" y="1086174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1D8EDC-8B0E-4F19-BD03-E6E0C55F025B}"/>
              </a:ext>
            </a:extLst>
          </p:cNvPr>
          <p:cNvSpPr/>
          <p:nvPr/>
        </p:nvSpPr>
        <p:spPr>
          <a:xfrm>
            <a:off x="1900873" y="1679437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D4D739-CDD4-45EB-A1A1-5110C584D755}"/>
              </a:ext>
            </a:extLst>
          </p:cNvPr>
          <p:cNvSpPr/>
          <p:nvPr/>
        </p:nvSpPr>
        <p:spPr>
          <a:xfrm>
            <a:off x="1925255" y="2331580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BBDA3CD-9D73-46D0-895B-E34A60A7F42D}"/>
              </a:ext>
            </a:extLst>
          </p:cNvPr>
          <p:cNvSpPr/>
          <p:nvPr/>
        </p:nvSpPr>
        <p:spPr>
          <a:xfrm>
            <a:off x="1773032" y="2617770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C1E63D4-1650-418A-802F-76495DFD0CDF}"/>
              </a:ext>
            </a:extLst>
          </p:cNvPr>
          <p:cNvSpPr/>
          <p:nvPr/>
        </p:nvSpPr>
        <p:spPr>
          <a:xfrm>
            <a:off x="1750984" y="2960102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5C82E59-EB0B-452E-8992-E74D5490B09A}"/>
              </a:ext>
            </a:extLst>
          </p:cNvPr>
          <p:cNvSpPr/>
          <p:nvPr/>
        </p:nvSpPr>
        <p:spPr>
          <a:xfrm>
            <a:off x="1892813" y="2005508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4</a:t>
            </a:r>
            <a:endParaRPr lang="ko-KR" altLang="en-US" sz="10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191AE06-925E-4762-93F2-0393E0261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32365"/>
              </p:ext>
            </p:extLst>
          </p:nvPr>
        </p:nvGraphicFramePr>
        <p:xfrm>
          <a:off x="1773032" y="3429000"/>
          <a:ext cx="3529013" cy="2647949"/>
        </p:xfrm>
        <a:graphic>
          <a:graphicData uri="http://schemas.openxmlformats.org/drawingml/2006/table">
            <a:tbl>
              <a:tblPr/>
              <a:tblGrid>
                <a:gridCol w="231775">
                  <a:extLst>
                    <a:ext uri="{9D8B030D-6E8A-4147-A177-3AD203B41FA5}">
                      <a16:colId xmlns:a16="http://schemas.microsoft.com/office/drawing/2014/main" val="229442755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707068596"/>
                    </a:ext>
                  </a:extLst>
                </a:gridCol>
                <a:gridCol w="2649538">
                  <a:extLst>
                    <a:ext uri="{9D8B030D-6E8A-4147-A177-3AD203B41FA5}">
                      <a16:colId xmlns:a16="http://schemas.microsoft.com/office/drawing/2014/main" val="2615765520"/>
                    </a:ext>
                  </a:extLst>
                </a:gridCol>
              </a:tblGrid>
              <a:tr h="281384">
                <a:tc gridSpan="2"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Area</a:t>
                      </a: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S Gothic" panose="020B0609070205080204" pitchFamily="49" charset="-128"/>
                        <a:ea typeface="가는각진제목체" pitchFamily="18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756817"/>
                  </a:ext>
                </a:extLst>
              </a:tr>
              <a:tr h="657263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管理者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プロフィール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 </a:t>
                      </a: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現在、ログインしている管理者の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プロフィールを見せてくれる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12406"/>
                  </a:ext>
                </a:extLst>
              </a:tr>
              <a:tr h="854651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ロゴ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クリックする際、メインページへ移動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362474"/>
                  </a:ext>
                </a:extLst>
              </a:tr>
              <a:tr h="85465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会員管理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クリックする際、会員管理ページへ移動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98479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938B785-56B1-40BC-B607-9EDC4682E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451645"/>
              </p:ext>
            </p:extLst>
          </p:nvPr>
        </p:nvGraphicFramePr>
        <p:xfrm>
          <a:off x="6421998" y="3429000"/>
          <a:ext cx="3529013" cy="2647949"/>
        </p:xfrm>
        <a:graphic>
          <a:graphicData uri="http://schemas.openxmlformats.org/drawingml/2006/table">
            <a:tbl>
              <a:tblPr/>
              <a:tblGrid>
                <a:gridCol w="231775">
                  <a:extLst>
                    <a:ext uri="{9D8B030D-6E8A-4147-A177-3AD203B41FA5}">
                      <a16:colId xmlns:a16="http://schemas.microsoft.com/office/drawing/2014/main" val="336612835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690873363"/>
                    </a:ext>
                  </a:extLst>
                </a:gridCol>
                <a:gridCol w="2649538">
                  <a:extLst>
                    <a:ext uri="{9D8B030D-6E8A-4147-A177-3AD203B41FA5}">
                      <a16:colId xmlns:a16="http://schemas.microsoft.com/office/drawing/2014/main" val="2253440778"/>
                    </a:ext>
                  </a:extLst>
                </a:gridCol>
              </a:tblGrid>
              <a:tr h="212725">
                <a:tc gridSpan="2"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Area</a:t>
                      </a: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S Gothic" panose="020B0609070205080204" pitchFamily="49" charset="-128"/>
                        <a:ea typeface="가는각진제목체" pitchFamily="18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720813"/>
                  </a:ext>
                </a:extLst>
              </a:tr>
              <a:tr h="496888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お知らせ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クリックする際、お知らせページへ移動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183895"/>
                  </a:ext>
                </a:extLst>
              </a:tr>
              <a:tr h="646112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5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掲示板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管理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クリックする際、掲示板管理ページへ移動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133863"/>
                  </a:ext>
                </a:extLst>
              </a:tr>
              <a:tr h="646112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6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Message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クリックする際、メッセージページへ移動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517950"/>
                  </a:ext>
                </a:extLst>
              </a:tr>
              <a:tr h="646112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7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logout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ログアウト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44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815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B002E-EEE3-4FC2-B8D8-314799B2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Admin</a:t>
            </a:r>
            <a:r>
              <a:rPr lang="ja-JP" altLang="en-US" dirty="0">
                <a:latin typeface="+mj-ea"/>
              </a:rPr>
              <a:t>画面設計書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74784677-195D-403E-A279-F1E66F79D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91" y="1806575"/>
            <a:ext cx="5945187" cy="310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8423B713-075B-47EA-AE91-BC3A3356EA23}"/>
              </a:ext>
            </a:extLst>
          </p:cNvPr>
          <p:cNvSpPr/>
          <p:nvPr/>
        </p:nvSpPr>
        <p:spPr>
          <a:xfrm>
            <a:off x="1674066" y="1801813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3FADD62-056F-4718-8CD8-B579050FE4DD}"/>
              </a:ext>
            </a:extLst>
          </p:cNvPr>
          <p:cNvSpPr/>
          <p:nvPr/>
        </p:nvSpPr>
        <p:spPr>
          <a:xfrm>
            <a:off x="1307352" y="2106613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D7AC410-133C-4DAB-8861-39CA87D62EAC}"/>
              </a:ext>
            </a:extLst>
          </p:cNvPr>
          <p:cNvSpPr/>
          <p:nvPr/>
        </p:nvSpPr>
        <p:spPr>
          <a:xfrm>
            <a:off x="4010866" y="2119313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80B7ECC-6D8E-4B4A-B697-9760158D5CB9}"/>
              </a:ext>
            </a:extLst>
          </p:cNvPr>
          <p:cNvSpPr/>
          <p:nvPr/>
        </p:nvSpPr>
        <p:spPr>
          <a:xfrm>
            <a:off x="2610691" y="2092324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369DFF5-D744-4674-9BE8-0FD31D93EA9C}"/>
              </a:ext>
            </a:extLst>
          </p:cNvPr>
          <p:cNvSpPr/>
          <p:nvPr/>
        </p:nvSpPr>
        <p:spPr>
          <a:xfrm>
            <a:off x="4035051" y="4449764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AC4C3C9-7B8A-4EE0-94E7-CC6E6AEA0F95}"/>
              </a:ext>
            </a:extLst>
          </p:cNvPr>
          <p:cNvSpPr/>
          <p:nvPr/>
        </p:nvSpPr>
        <p:spPr>
          <a:xfrm>
            <a:off x="5703141" y="2119313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1C2916-4838-4433-AE38-37572AD2AF35}"/>
              </a:ext>
            </a:extLst>
          </p:cNvPr>
          <p:cNvSpPr/>
          <p:nvPr/>
        </p:nvSpPr>
        <p:spPr>
          <a:xfrm>
            <a:off x="4498322" y="4643530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800" dirty="0"/>
              <a:t>7</a:t>
            </a:r>
            <a:endParaRPr lang="ko-KR" altLang="en-US" sz="800" dirty="0"/>
          </a:p>
        </p:txBody>
      </p:sp>
      <p:graphicFrame>
        <p:nvGraphicFramePr>
          <p:cNvPr id="13" name="Group 858">
            <a:extLst>
              <a:ext uri="{FF2B5EF4-FFF2-40B4-BE49-F238E27FC236}">
                <a16:creationId xmlns:a16="http://schemas.microsoft.com/office/drawing/2014/main" id="{02902686-91CA-4B80-A8E8-B062821DE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380310"/>
              </p:ext>
            </p:extLst>
          </p:nvPr>
        </p:nvGraphicFramePr>
        <p:xfrm>
          <a:off x="7023941" y="1508125"/>
          <a:ext cx="3529012" cy="3841749"/>
        </p:xfrm>
        <a:graphic>
          <a:graphicData uri="http://schemas.openxmlformats.org/drawingml/2006/table">
            <a:tbl>
              <a:tblPr/>
              <a:tblGrid>
                <a:gridCol w="23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9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813">
                <a:tc gridSpan="2"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Area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S Gothic" panose="020B0609070205080204" pitchFamily="49" charset="-128"/>
                        <a:ea typeface="가는각진제목체" pitchFamily="18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093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1</a:t>
                      </a:r>
                    </a:p>
                  </a:txBody>
                  <a:tcPr marL="0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ページ名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ページ名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378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2</a:t>
                      </a:r>
                    </a:p>
                  </a:txBody>
                  <a:tcPr marL="0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id</a:t>
                      </a: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Id</a:t>
                      </a: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093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3</a:t>
                      </a:r>
                    </a:p>
                  </a:txBody>
                  <a:tcPr marL="0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ユーザー名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ユーザー名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093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4</a:t>
                      </a:r>
                    </a:p>
                  </a:txBody>
                  <a:tcPr marL="0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権限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権限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09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5</a:t>
                      </a:r>
                    </a:p>
                  </a:txBody>
                  <a:tcPr marL="0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ボタン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クリックする際、会員削除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09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6</a:t>
                      </a:r>
                    </a:p>
                  </a:txBody>
                  <a:tcPr marL="0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ページ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移動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クリックする際、ページを移動させる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09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7</a:t>
                      </a:r>
                    </a:p>
                  </a:txBody>
                  <a:tcPr marL="0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管理者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登録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クリックする際、管理者登録ページへ移動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545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B002E-EEE3-4FC2-B8D8-314799B2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Admin</a:t>
            </a:r>
            <a:r>
              <a:rPr lang="ja-JP" altLang="en-US" dirty="0">
                <a:latin typeface="+mj-ea"/>
              </a:rPr>
              <a:t>画面設計書</a:t>
            </a:r>
            <a:endParaRPr lang="ko-KR" altLang="en-US" dirty="0">
              <a:latin typeface="+mj-ea"/>
            </a:endParaRPr>
          </a:p>
        </p:txBody>
      </p:sp>
      <p:pic>
        <p:nvPicPr>
          <p:cNvPr id="13" name="그림 2">
            <a:extLst>
              <a:ext uri="{FF2B5EF4-FFF2-40B4-BE49-F238E27FC236}">
                <a16:creationId xmlns:a16="http://schemas.microsoft.com/office/drawing/2014/main" id="{28493542-3746-4879-A279-8BEC93D6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01" y="1819742"/>
            <a:ext cx="58483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FB76D6AE-32AF-43BC-B32C-9E5992CC0BE7}"/>
              </a:ext>
            </a:extLst>
          </p:cNvPr>
          <p:cNvSpPr/>
          <p:nvPr/>
        </p:nvSpPr>
        <p:spPr>
          <a:xfrm>
            <a:off x="2889062" y="1967378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2DA5E98-F34E-40F9-86B9-DD672715E2B1}"/>
              </a:ext>
            </a:extLst>
          </p:cNvPr>
          <p:cNvSpPr/>
          <p:nvPr/>
        </p:nvSpPr>
        <p:spPr>
          <a:xfrm>
            <a:off x="3589151" y="2907178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B7330AE-7FD4-472A-ADA6-52D58B47ECE2}"/>
              </a:ext>
            </a:extLst>
          </p:cNvPr>
          <p:cNvSpPr/>
          <p:nvPr/>
        </p:nvSpPr>
        <p:spPr>
          <a:xfrm>
            <a:off x="3228787" y="3340567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330C9C0-2E68-4C9F-ABBD-BC3C50FB7214}"/>
              </a:ext>
            </a:extLst>
          </p:cNvPr>
          <p:cNvSpPr/>
          <p:nvPr/>
        </p:nvSpPr>
        <p:spPr>
          <a:xfrm>
            <a:off x="6578412" y="2908767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818E1A4-237B-4DFB-8553-3D80DA7B9FCF}"/>
              </a:ext>
            </a:extLst>
          </p:cNvPr>
          <p:cNvSpPr/>
          <p:nvPr/>
        </p:nvSpPr>
        <p:spPr>
          <a:xfrm>
            <a:off x="3084326" y="4167653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5749B50-60AD-4041-A2C0-743B41426D2E}"/>
              </a:ext>
            </a:extLst>
          </p:cNvPr>
          <p:cNvSpPr/>
          <p:nvPr/>
        </p:nvSpPr>
        <p:spPr>
          <a:xfrm>
            <a:off x="2887476" y="3770778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1537D65-D168-4C5F-B596-56AD3C7EAF9F}"/>
              </a:ext>
            </a:extLst>
          </p:cNvPr>
          <p:cNvSpPr/>
          <p:nvPr/>
        </p:nvSpPr>
        <p:spPr>
          <a:xfrm>
            <a:off x="3228787" y="4612153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7</a:t>
            </a:r>
            <a:endParaRPr lang="ko-KR" altLang="en-US" sz="1000" dirty="0"/>
          </a:p>
        </p:txBody>
      </p:sp>
      <p:graphicFrame>
        <p:nvGraphicFramePr>
          <p:cNvPr id="21" name="Group 858">
            <a:extLst>
              <a:ext uri="{FF2B5EF4-FFF2-40B4-BE49-F238E27FC236}">
                <a16:creationId xmlns:a16="http://schemas.microsoft.com/office/drawing/2014/main" id="{6E31627A-C274-4D74-BF1A-9EEB77D56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60936"/>
              </p:ext>
            </p:extLst>
          </p:nvPr>
        </p:nvGraphicFramePr>
        <p:xfrm>
          <a:off x="7319776" y="1526054"/>
          <a:ext cx="3529012" cy="3841749"/>
        </p:xfrm>
        <a:graphic>
          <a:graphicData uri="http://schemas.openxmlformats.org/drawingml/2006/table">
            <a:tbl>
              <a:tblPr/>
              <a:tblGrid>
                <a:gridCol w="23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813">
                <a:tc gridSpan="2"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Area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S Gothic" panose="020B0609070205080204" pitchFamily="49" charset="-128"/>
                        <a:ea typeface="가는각진제목체" pitchFamily="18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093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1</a:t>
                      </a:r>
                    </a:p>
                  </a:txBody>
                  <a:tcPr marL="0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ページ名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ページ名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378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2</a:t>
                      </a:r>
                    </a:p>
                  </a:txBody>
                  <a:tcPr marL="0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id</a:t>
                      </a: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Id</a:t>
                      </a: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093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3</a:t>
                      </a:r>
                    </a:p>
                  </a:txBody>
                  <a:tcPr marL="0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check</a:t>
                      </a: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クリックする際、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id</a:t>
                      </a: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重複を確認する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093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4</a:t>
                      </a:r>
                    </a:p>
                  </a:txBody>
                  <a:tcPr marL="0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パスワード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パスワード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09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5</a:t>
                      </a:r>
                    </a:p>
                  </a:txBody>
                  <a:tcPr marL="0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パスワード確認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パスワード確認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09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6</a:t>
                      </a:r>
                    </a:p>
                  </a:txBody>
                  <a:tcPr marL="0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ユーザー名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ユーザー名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09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7</a:t>
                      </a:r>
                    </a:p>
                  </a:txBody>
                  <a:tcPr marL="0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入力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,</a:t>
                      </a: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キャンセル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クリックする際、入力、キャンセル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52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A1DED-F2DE-43EA-8EDB-B5531743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074BD-098B-42BC-8F02-BEF608518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概要</a:t>
            </a:r>
            <a:endParaRPr lang="en-US" altLang="ko-KR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機能定義書</a:t>
            </a:r>
            <a:endParaRPr lang="en-US" altLang="ko-KR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Front</a:t>
            </a:r>
            <a:r>
              <a:rPr lang="ja-JP" altLang="en-US" dirty="0">
                <a:latin typeface="+mn-ea"/>
              </a:rPr>
              <a:t>画面設計書</a:t>
            </a:r>
            <a:endParaRPr lang="en-US" altLang="ko-KR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Admin</a:t>
            </a:r>
            <a:r>
              <a:rPr lang="ja-JP" altLang="en-US" dirty="0">
                <a:latin typeface="+mn-ea"/>
              </a:rPr>
              <a:t>画面設計書</a:t>
            </a:r>
            <a:endParaRPr lang="en-US" altLang="ko-KR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ERD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URI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648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B002E-EEE3-4FC2-B8D8-314799B2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Admin</a:t>
            </a:r>
            <a:r>
              <a:rPr lang="ja-JP" altLang="en-US" dirty="0">
                <a:latin typeface="+mj-ea"/>
              </a:rPr>
              <a:t>画面設計書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17">
            <a:extLst>
              <a:ext uri="{FF2B5EF4-FFF2-40B4-BE49-F238E27FC236}">
                <a16:creationId xmlns:a16="http://schemas.microsoft.com/office/drawing/2014/main" id="{FD299EAC-F7DE-4675-AFB0-EA18876D2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022" y="1766515"/>
            <a:ext cx="5951538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693662D-1411-487D-8AFD-F289FBC47FBA}"/>
              </a:ext>
            </a:extLst>
          </p:cNvPr>
          <p:cNvSpPr/>
          <p:nvPr/>
        </p:nvSpPr>
        <p:spPr>
          <a:xfrm>
            <a:off x="1789859" y="1766514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3EC7EE9-681A-4EAA-97FD-3DB6AB28D66F}"/>
              </a:ext>
            </a:extLst>
          </p:cNvPr>
          <p:cNvSpPr/>
          <p:nvPr/>
        </p:nvSpPr>
        <p:spPr>
          <a:xfrm>
            <a:off x="1608885" y="2187201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C45F634-3EEB-4C39-BACA-0264B68AA1F6}"/>
              </a:ext>
            </a:extLst>
          </p:cNvPr>
          <p:cNvSpPr/>
          <p:nvPr/>
        </p:nvSpPr>
        <p:spPr>
          <a:xfrm>
            <a:off x="4261596" y="2187201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CFF2215-F583-473D-8057-94DD2DE03343}"/>
              </a:ext>
            </a:extLst>
          </p:cNvPr>
          <p:cNvSpPr/>
          <p:nvPr/>
        </p:nvSpPr>
        <p:spPr>
          <a:xfrm>
            <a:off x="2653460" y="2187201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0E6078F-160B-4EEB-81B6-C632956CB2DA}"/>
              </a:ext>
            </a:extLst>
          </p:cNvPr>
          <p:cNvSpPr/>
          <p:nvPr/>
        </p:nvSpPr>
        <p:spPr>
          <a:xfrm>
            <a:off x="4412410" y="4492251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81F5D67-2B09-4EBE-AC0E-30065540F7AF}"/>
              </a:ext>
            </a:extLst>
          </p:cNvPr>
          <p:cNvSpPr/>
          <p:nvPr/>
        </p:nvSpPr>
        <p:spPr>
          <a:xfrm>
            <a:off x="6009435" y="2164976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5</a:t>
            </a:r>
            <a:endParaRPr lang="ko-KR" altLang="en-US" sz="1000" dirty="0"/>
          </a:p>
        </p:txBody>
      </p:sp>
      <p:graphicFrame>
        <p:nvGraphicFramePr>
          <p:cNvPr id="12" name="Group 858">
            <a:extLst>
              <a:ext uri="{FF2B5EF4-FFF2-40B4-BE49-F238E27FC236}">
                <a16:creationId xmlns:a16="http://schemas.microsoft.com/office/drawing/2014/main" id="{D454B98A-FE93-44D5-95B0-16C9B2598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82204"/>
              </p:ext>
            </p:extLst>
          </p:nvPr>
        </p:nvGraphicFramePr>
        <p:xfrm>
          <a:off x="7377860" y="1601415"/>
          <a:ext cx="3529012" cy="3343276"/>
        </p:xfrm>
        <a:graphic>
          <a:graphicData uri="http://schemas.openxmlformats.org/drawingml/2006/table">
            <a:tbl>
              <a:tblPr/>
              <a:tblGrid>
                <a:gridCol w="23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9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 gridSpan="2"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Area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S Gothic" panose="020B0609070205080204" pitchFamily="49" charset="-128"/>
                        <a:ea typeface="가는각진제목체" pitchFamily="18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ページ名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ページ名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111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番号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番号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タイトル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タイトル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タイトルをクリックする際、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ビューページへ移動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88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作成日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作成日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5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作成者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作成者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6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ページ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移動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クリックする際、ページを移動させる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802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8227A-7CBE-4F9F-AB65-74CB494A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C24F079-803A-4FCF-9D48-66A7CB2C8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462" y="1044575"/>
            <a:ext cx="8509075" cy="4927600"/>
          </a:xfrm>
        </p:spPr>
      </p:pic>
    </p:spTree>
    <p:extLst>
      <p:ext uri="{BB962C8B-B14F-4D97-AF65-F5344CB8AC3E}">
        <p14:creationId xmlns:p14="http://schemas.microsoft.com/office/powerpoint/2010/main" val="3864312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3A756-5DFF-46EA-8404-5DDF7E6A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Front URL</a:t>
            </a:r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91A1F986-5937-4DEC-BA81-16847944C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269" y="1348986"/>
            <a:ext cx="7891462" cy="451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32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3A756-5DFF-46EA-8404-5DDF7E6A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Admin URL</a:t>
            </a:r>
            <a:endParaRPr lang="ko-KR" altLang="en-US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E4A4A54B-F18E-483C-9333-BC30CBA8F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16" y="1190625"/>
            <a:ext cx="8546048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5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6E157-0C4E-4C20-8D29-7609FF7B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572ED-A224-4A59-95BB-4A97710CE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dirty="0"/>
              <a:t>Spring</a:t>
            </a:r>
            <a:r>
              <a:rPr lang="ja-JP" altLang="en-US" dirty="0"/>
              <a:t>を利用掲示板サービスを提供するページを製作する。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dirty="0"/>
              <a:t>ページは</a:t>
            </a:r>
            <a:r>
              <a:rPr lang="en-US" altLang="ja-JP" dirty="0" err="1"/>
              <a:t>jsp</a:t>
            </a:r>
            <a:r>
              <a:rPr lang="ja-JP" altLang="en-US" dirty="0"/>
              <a:t>を活用してデザインし、ページの機能は</a:t>
            </a:r>
            <a:r>
              <a:rPr lang="en-US" altLang="ja-JP" dirty="0"/>
              <a:t>Java</a:t>
            </a:r>
            <a:r>
              <a:rPr lang="ja-JP" altLang="en-US" dirty="0"/>
              <a:t>と</a:t>
            </a:r>
            <a:r>
              <a:rPr lang="en-US" altLang="ja-JP" dirty="0"/>
              <a:t>JavaScript</a:t>
            </a:r>
            <a:r>
              <a:rPr lang="ja-JP" altLang="en-US" dirty="0"/>
              <a:t>で具現する。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dirty="0"/>
              <a:t>Oracle</a:t>
            </a:r>
            <a:r>
              <a:rPr lang="ja-JP" altLang="en-US" dirty="0"/>
              <a:t>を活用してデータベースを作成し、そのデータベースにデータを保存する。</a:t>
            </a:r>
            <a:endParaRPr lang="en-US" altLang="ja-JP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dirty="0"/>
              <a:t>利用者は</a:t>
            </a:r>
            <a:r>
              <a:rPr lang="en-US" altLang="ja-JP" dirty="0"/>
              <a:t>front</a:t>
            </a:r>
            <a:r>
              <a:rPr lang="ja-JP" altLang="en-US" dirty="0"/>
              <a:t>でサービスの利用し、全てのデータは</a:t>
            </a:r>
            <a:r>
              <a:rPr lang="en-US" altLang="ja-JP" dirty="0"/>
              <a:t>admin</a:t>
            </a:r>
            <a:r>
              <a:rPr lang="ja-JP" altLang="en-US" dirty="0"/>
              <a:t>ページで管理する。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120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0EF03-7510-4B5B-9B03-89DF4511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r>
              <a:rPr lang="en-US" altLang="ko-KR" dirty="0"/>
              <a:t>-</a:t>
            </a:r>
            <a:r>
              <a:rPr lang="ja-JP" altLang="en-US" dirty="0"/>
              <a:t>システム構成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4920B08-49F5-4D76-987C-82D2FDB439F8}"/>
              </a:ext>
            </a:extLst>
          </p:cNvPr>
          <p:cNvSpPr/>
          <p:nvPr/>
        </p:nvSpPr>
        <p:spPr>
          <a:xfrm>
            <a:off x="1246094" y="1353671"/>
            <a:ext cx="1093694" cy="151503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FB7538-0786-4F0B-AE21-19A0C64495FF}"/>
              </a:ext>
            </a:extLst>
          </p:cNvPr>
          <p:cNvSpPr/>
          <p:nvPr/>
        </p:nvSpPr>
        <p:spPr>
          <a:xfrm>
            <a:off x="3182470" y="1353671"/>
            <a:ext cx="1264023" cy="1515035"/>
          </a:xfrm>
          <a:prstGeom prst="round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4E02AC2-870C-4C57-B7B6-E55E2A6523F8}"/>
              </a:ext>
            </a:extLst>
          </p:cNvPr>
          <p:cNvSpPr/>
          <p:nvPr/>
        </p:nvSpPr>
        <p:spPr>
          <a:xfrm>
            <a:off x="5289175" y="1313329"/>
            <a:ext cx="1183341" cy="1515035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FFFF00"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FFFF00">
                  <a:tint val="66000"/>
                  <a:satMod val="160000"/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688A7F9-A55B-4C93-8D36-347CB69F6EC2}"/>
              </a:ext>
            </a:extLst>
          </p:cNvPr>
          <p:cNvSpPr/>
          <p:nvPr/>
        </p:nvSpPr>
        <p:spPr>
          <a:xfrm>
            <a:off x="7315198" y="1313328"/>
            <a:ext cx="1183341" cy="1515035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Mapper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88BDF1-43D9-4AF2-8E7D-0844BE9902F6}"/>
              </a:ext>
            </a:extLst>
          </p:cNvPr>
          <p:cNvSpPr/>
          <p:nvPr/>
        </p:nvSpPr>
        <p:spPr>
          <a:xfrm>
            <a:off x="9556375" y="1313328"/>
            <a:ext cx="1057836" cy="143435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Mybatis</a:t>
            </a:r>
            <a:endParaRPr lang="ko-KR" altLang="en-US" dirty="0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482B28DE-CABB-47CD-8D79-C9E5E4103316}"/>
              </a:ext>
            </a:extLst>
          </p:cNvPr>
          <p:cNvSpPr/>
          <p:nvPr/>
        </p:nvSpPr>
        <p:spPr>
          <a:xfrm>
            <a:off x="3397624" y="4446494"/>
            <a:ext cx="1048869" cy="977153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76C0F6-FE24-4C7E-80CE-88E72C36F90D}"/>
              </a:ext>
            </a:extLst>
          </p:cNvPr>
          <p:cNvSpPr/>
          <p:nvPr/>
        </p:nvSpPr>
        <p:spPr>
          <a:xfrm>
            <a:off x="1246095" y="3989295"/>
            <a:ext cx="1093694" cy="1434352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JSP</a:t>
            </a:r>
          </a:p>
          <a:p>
            <a:pPr algn="ctr"/>
            <a:r>
              <a:rPr lang="en-US" altLang="ko-KR" sz="1500" dirty="0"/>
              <a:t>CSS</a:t>
            </a:r>
          </a:p>
          <a:p>
            <a:pPr algn="ctr"/>
            <a:r>
              <a:rPr lang="en-US" altLang="ko-KR" sz="1500" dirty="0"/>
              <a:t>JavaScript</a:t>
            </a:r>
            <a:endParaRPr lang="ko-KR" altLang="en-US" sz="1500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45FDFC7-891E-4300-A8B6-F2023BA2BBEB}"/>
              </a:ext>
            </a:extLst>
          </p:cNvPr>
          <p:cNvSpPr/>
          <p:nvPr/>
        </p:nvSpPr>
        <p:spPr>
          <a:xfrm>
            <a:off x="2514597" y="1970451"/>
            <a:ext cx="510988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5199C6-5DA7-4C3A-B1DC-A2EE809F38D6}"/>
              </a:ext>
            </a:extLst>
          </p:cNvPr>
          <p:cNvSpPr txBox="1"/>
          <p:nvPr/>
        </p:nvSpPr>
        <p:spPr>
          <a:xfrm>
            <a:off x="2299446" y="1477395"/>
            <a:ext cx="9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EB501CE-D215-48F9-B877-19A8C560A1D6}"/>
              </a:ext>
            </a:extLst>
          </p:cNvPr>
          <p:cNvSpPr/>
          <p:nvPr/>
        </p:nvSpPr>
        <p:spPr>
          <a:xfrm>
            <a:off x="3567953" y="3083859"/>
            <a:ext cx="609600" cy="977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CE997A6-D92B-4E23-AA9B-1678B268C026}"/>
              </a:ext>
            </a:extLst>
          </p:cNvPr>
          <p:cNvSpPr/>
          <p:nvPr/>
        </p:nvSpPr>
        <p:spPr>
          <a:xfrm rot="10800000">
            <a:off x="2505635" y="4320988"/>
            <a:ext cx="676835" cy="636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64D23D-7EDA-4375-90C4-05F31C9D128A}"/>
              </a:ext>
            </a:extLst>
          </p:cNvPr>
          <p:cNvSpPr txBox="1"/>
          <p:nvPr/>
        </p:nvSpPr>
        <p:spPr>
          <a:xfrm>
            <a:off x="2505634" y="3810000"/>
            <a:ext cx="676836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16F0A278-056B-4DB8-8922-5756CE275A03}"/>
              </a:ext>
            </a:extLst>
          </p:cNvPr>
          <p:cNvSpPr/>
          <p:nvPr/>
        </p:nvSpPr>
        <p:spPr>
          <a:xfrm rot="10800000">
            <a:off x="1443318" y="3083859"/>
            <a:ext cx="609600" cy="726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1569B9-154E-4DAB-A0BC-D5E2D1953787}"/>
              </a:ext>
            </a:extLst>
          </p:cNvPr>
          <p:cNvSpPr txBox="1"/>
          <p:nvPr/>
        </p:nvSpPr>
        <p:spPr>
          <a:xfrm>
            <a:off x="550433" y="3345650"/>
            <a:ext cx="10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Response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AC79E43-54FD-4BB5-B47F-95B55D1DCA78}"/>
              </a:ext>
            </a:extLst>
          </p:cNvPr>
          <p:cNvSpPr/>
          <p:nvPr/>
        </p:nvSpPr>
        <p:spPr>
          <a:xfrm rot="10800000">
            <a:off x="4578724" y="1895265"/>
            <a:ext cx="564776" cy="552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1A07D7A-07CF-4823-A527-F5305FC5F8F3}"/>
              </a:ext>
            </a:extLst>
          </p:cNvPr>
          <p:cNvSpPr/>
          <p:nvPr/>
        </p:nvSpPr>
        <p:spPr>
          <a:xfrm rot="10800000">
            <a:off x="6618191" y="1883803"/>
            <a:ext cx="564776" cy="552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1CE10FB0-999A-4770-A92F-C498F51D480C}"/>
              </a:ext>
            </a:extLst>
          </p:cNvPr>
          <p:cNvSpPr/>
          <p:nvPr/>
        </p:nvSpPr>
        <p:spPr>
          <a:xfrm rot="10800000">
            <a:off x="8637492" y="1883804"/>
            <a:ext cx="564776" cy="552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240CA1-07FB-4D17-AA13-B237BB13386B}"/>
              </a:ext>
            </a:extLst>
          </p:cNvPr>
          <p:cNvSpPr txBox="1"/>
          <p:nvPr/>
        </p:nvSpPr>
        <p:spPr>
          <a:xfrm>
            <a:off x="6519018" y="1015729"/>
            <a:ext cx="978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Mapper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注入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559FDB-06C9-4D32-8EF6-1A996B58461C}"/>
              </a:ext>
            </a:extLst>
          </p:cNvPr>
          <p:cNvSpPr txBox="1"/>
          <p:nvPr/>
        </p:nvSpPr>
        <p:spPr>
          <a:xfrm>
            <a:off x="4583204" y="1072202"/>
            <a:ext cx="874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注入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D0B21-EE19-4EFA-B421-7720FE4E25D7}"/>
              </a:ext>
            </a:extLst>
          </p:cNvPr>
          <p:cNvSpPr txBox="1"/>
          <p:nvPr/>
        </p:nvSpPr>
        <p:spPr>
          <a:xfrm>
            <a:off x="8498539" y="990162"/>
            <a:ext cx="1057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Session Template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注入</a:t>
            </a:r>
            <a:endParaRPr lang="ko-KR" altLang="en-US" dirty="0"/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id="{B937543B-C79C-4986-A170-294D0FB73B3B}"/>
              </a:ext>
            </a:extLst>
          </p:cNvPr>
          <p:cNvSpPr/>
          <p:nvPr/>
        </p:nvSpPr>
        <p:spPr>
          <a:xfrm>
            <a:off x="8435786" y="3714982"/>
            <a:ext cx="1183341" cy="1317811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172307-6E25-4819-9666-F1079ACC77DF}"/>
              </a:ext>
            </a:extLst>
          </p:cNvPr>
          <p:cNvSpPr txBox="1"/>
          <p:nvPr/>
        </p:nvSpPr>
        <p:spPr>
          <a:xfrm>
            <a:off x="8435784" y="5068651"/>
            <a:ext cx="164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73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D04A4-B017-4BED-AFD3-340AC28D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r>
              <a:rPr lang="en-US" altLang="ko-KR" dirty="0"/>
              <a:t>-</a:t>
            </a:r>
            <a:r>
              <a:rPr lang="ja-JP" altLang="en-US" dirty="0"/>
              <a:t>開発環境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D6BC5-78B4-4C67-AD6D-85A6DAB8DFBE}"/>
              </a:ext>
            </a:extLst>
          </p:cNvPr>
          <p:cNvSpPr txBox="1"/>
          <p:nvPr/>
        </p:nvSpPr>
        <p:spPr>
          <a:xfrm>
            <a:off x="1985011" y="1559859"/>
            <a:ext cx="112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使用言語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C6B14-0AD0-42D5-AE65-40F340C23860}"/>
              </a:ext>
            </a:extLst>
          </p:cNvPr>
          <p:cNvSpPr txBox="1"/>
          <p:nvPr/>
        </p:nvSpPr>
        <p:spPr>
          <a:xfrm>
            <a:off x="3893412" y="1559859"/>
            <a:ext cx="112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サーバー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441CC5-6D55-494E-B14C-E5725F080E35}"/>
              </a:ext>
            </a:extLst>
          </p:cNvPr>
          <p:cNvSpPr txBox="1"/>
          <p:nvPr/>
        </p:nvSpPr>
        <p:spPr>
          <a:xfrm>
            <a:off x="6163451" y="1559859"/>
            <a:ext cx="13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開発ツール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2D2F0C-490B-41FF-80D7-E084FF004113}"/>
              </a:ext>
            </a:extLst>
          </p:cNvPr>
          <p:cNvSpPr txBox="1"/>
          <p:nvPr/>
        </p:nvSpPr>
        <p:spPr>
          <a:xfrm>
            <a:off x="8619340" y="1559859"/>
            <a:ext cx="158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データベース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889A6F-9444-42C5-9C59-97B2C74966E4}"/>
              </a:ext>
            </a:extLst>
          </p:cNvPr>
          <p:cNvCxnSpPr/>
          <p:nvPr/>
        </p:nvCxnSpPr>
        <p:spPr>
          <a:xfrm>
            <a:off x="3384176" y="1371601"/>
            <a:ext cx="0" cy="417755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8F3221F-5998-4978-9108-5B091A888AEA}"/>
              </a:ext>
            </a:extLst>
          </p:cNvPr>
          <p:cNvCxnSpPr/>
          <p:nvPr/>
        </p:nvCxnSpPr>
        <p:spPr>
          <a:xfrm>
            <a:off x="5598459" y="1371601"/>
            <a:ext cx="0" cy="417755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F1D3965-21F0-4A80-B6E5-48F3A0C3F21C}"/>
              </a:ext>
            </a:extLst>
          </p:cNvPr>
          <p:cNvCxnSpPr/>
          <p:nvPr/>
        </p:nvCxnSpPr>
        <p:spPr>
          <a:xfrm>
            <a:off x="8278904" y="1371601"/>
            <a:ext cx="0" cy="417755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그림 10" descr="텍스트, 방, 도박장, 장면이(가) 표시된 사진&#10;&#10;자동 생성된 설명">
            <a:extLst>
              <a:ext uri="{FF2B5EF4-FFF2-40B4-BE49-F238E27FC236}">
                <a16:creationId xmlns:a16="http://schemas.microsoft.com/office/drawing/2014/main" id="{C09B1421-6698-48A4-9EFB-60445F3E6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434" y="3270706"/>
            <a:ext cx="1855685" cy="9695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884718-B539-43BC-8FAD-3E41512B6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00" y="1960444"/>
            <a:ext cx="1817627" cy="908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3E75CD-B27B-4AC7-8CDB-AD3038E6AE1F}"/>
              </a:ext>
            </a:extLst>
          </p:cNvPr>
          <p:cNvSpPr txBox="1"/>
          <p:nvPr/>
        </p:nvSpPr>
        <p:spPr>
          <a:xfrm>
            <a:off x="1573915" y="2813887"/>
            <a:ext cx="182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Java</a:t>
            </a:r>
            <a:r>
              <a:rPr lang="ja-JP" altLang="en-US" dirty="0"/>
              <a:t> </a:t>
            </a:r>
            <a:r>
              <a:rPr lang="en-US" altLang="ja-JP" dirty="0"/>
              <a:t>version“11"</a:t>
            </a:r>
            <a:endParaRPr lang="ko-KR" altLang="en-US" dirty="0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5D7F6E2A-9F96-4D4E-8064-E3AD07EDB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71" y="3423764"/>
            <a:ext cx="1531495" cy="10675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5AB410-342B-415B-AA31-1A6AC6416CC9}"/>
              </a:ext>
            </a:extLst>
          </p:cNvPr>
          <p:cNvSpPr txBox="1"/>
          <p:nvPr/>
        </p:nvSpPr>
        <p:spPr>
          <a:xfrm>
            <a:off x="3546848" y="4459710"/>
            <a:ext cx="198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Apache Tomcat 9.0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F826162-6DD5-4D13-B2DE-7CE3164BE9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008" y="2196508"/>
            <a:ext cx="2514334" cy="140802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9E21231-C75E-4F41-A52B-8E147681F0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895" y="1915702"/>
            <a:ext cx="1659219" cy="16592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2B3C4C7-A1E0-4B23-A9D2-E0FD3F09763D}"/>
              </a:ext>
            </a:extLst>
          </p:cNvPr>
          <p:cNvSpPr txBox="1"/>
          <p:nvPr/>
        </p:nvSpPr>
        <p:spPr>
          <a:xfrm>
            <a:off x="6279250" y="3386171"/>
            <a:ext cx="182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STS</a:t>
            </a:r>
            <a:r>
              <a:rPr lang="ko-KR" altLang="en-US" dirty="0"/>
              <a:t> </a:t>
            </a:r>
            <a:r>
              <a:rPr lang="en-US" altLang="ko-KR" dirty="0"/>
              <a:t>4.7.1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CC0FEC8-0F1F-41F8-B54F-0461CE1CBA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542" y="2031178"/>
            <a:ext cx="2198670" cy="123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3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5EB38-B8C5-4E11-B9BD-B082ECF2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Front</a:t>
            </a:r>
            <a:r>
              <a:rPr lang="ko-KR" altLang="en-US" dirty="0">
                <a:latin typeface="+mn-ea"/>
                <a:ea typeface="+mn-ea"/>
              </a:rPr>
              <a:t>機能定義書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4E05A9B-8C41-490E-BF38-69704817E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121974"/>
              </p:ext>
            </p:extLst>
          </p:nvPr>
        </p:nvGraphicFramePr>
        <p:xfrm>
          <a:off x="1108335" y="1084580"/>
          <a:ext cx="9975329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047">
                  <a:extLst>
                    <a:ext uri="{9D8B030D-6E8A-4147-A177-3AD203B41FA5}">
                      <a16:colId xmlns:a16="http://schemas.microsoft.com/office/drawing/2014/main" val="618948420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2529981959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1839552892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3014240520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52188878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1069950714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44826867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Menu&amp;Group</a:t>
                      </a:r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Function</a:t>
                      </a:r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1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1St depth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2nd Depth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3rd Depth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4rd Depth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機能名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細部機能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機能説明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235209"/>
                  </a:ext>
                </a:extLst>
              </a:tr>
              <a:tr h="187861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Menu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Home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Home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メインページへ移動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3915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About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About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紹介ページへ移動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7181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View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お知らせを見る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お知らせを見る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7944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Board</a:t>
                      </a:r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View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掲示文を見る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ログインをすればコメントを書くことができる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掲示文を見る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6449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modify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掲示文の修正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掲示文の修正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3416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del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掲示文の削除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掲示文の削除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7835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create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掲示文を書く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500" dirty="0"/>
                        <a:t>掲示文を書く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84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97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5EB38-B8C5-4E11-B9BD-B082ECF2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Front</a:t>
            </a:r>
            <a:r>
              <a:rPr lang="ko-KR" altLang="en-US" dirty="0">
                <a:latin typeface="+mn-ea"/>
                <a:ea typeface="+mn-ea"/>
              </a:rPr>
              <a:t>機能定義書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4E05A9B-8C41-490E-BF38-69704817E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57193"/>
              </p:ext>
            </p:extLst>
          </p:nvPr>
        </p:nvGraphicFramePr>
        <p:xfrm>
          <a:off x="1138815" y="1635760"/>
          <a:ext cx="9975329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047">
                  <a:extLst>
                    <a:ext uri="{9D8B030D-6E8A-4147-A177-3AD203B41FA5}">
                      <a16:colId xmlns:a16="http://schemas.microsoft.com/office/drawing/2014/main" val="618948420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2529981959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1839552892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3014240520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52188878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1069950714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44826867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Menu&amp;Group</a:t>
                      </a:r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Function</a:t>
                      </a:r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1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1St depth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2nd Depth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3rd Depth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4rd Depth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機能名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細部機能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機能説明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23520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Menu</a:t>
                      </a:r>
                      <a:endParaRPr lang="ko-KR" altLang="en-US" sz="15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Contact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create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メッセージを書く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メッセージを書く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543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list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view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メッセージを見る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本人が登録したメッセージと一緒に返信を見せる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メッセージを見る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055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login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create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会員登録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会員登録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4183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ログイン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ログインの後、ログアウトに代わる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ログイン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93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4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98AFB-7093-41D4-A662-CC443E7E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Admin</a:t>
            </a:r>
            <a:r>
              <a:rPr lang="ja-JP" altLang="en-US" dirty="0">
                <a:latin typeface="+mj-ea"/>
              </a:rPr>
              <a:t>機能定義書</a:t>
            </a:r>
            <a:endParaRPr lang="ko-KR" altLang="en-US" dirty="0">
              <a:latin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186FBA3-3188-461B-B4A4-6DC878C1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8528"/>
              </p:ext>
            </p:extLst>
          </p:nvPr>
        </p:nvGraphicFramePr>
        <p:xfrm>
          <a:off x="1096963" y="1092200"/>
          <a:ext cx="9975329" cy="40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047">
                  <a:extLst>
                    <a:ext uri="{9D8B030D-6E8A-4147-A177-3AD203B41FA5}">
                      <a16:colId xmlns:a16="http://schemas.microsoft.com/office/drawing/2014/main" val="556032444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1759597184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42760271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2738117866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2149380864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51561659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359776667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Menu&amp;Group</a:t>
                      </a:r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Function</a:t>
                      </a:r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63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1St depth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2nd Depth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3rd Depth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4rd Depth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機能名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細部機能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機能説明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398059"/>
                  </a:ext>
                </a:extLst>
              </a:tr>
              <a:tr h="370840">
                <a:tc rowSpan="8">
                  <a:txBody>
                    <a:bodyPr/>
                    <a:lstStyle/>
                    <a:p>
                      <a:pPr latinLnBrk="1"/>
                      <a:endParaRPr lang="en-US" altLang="ko-KR" sz="1500" dirty="0"/>
                    </a:p>
                    <a:p>
                      <a:pPr latinLnBrk="1"/>
                      <a:endParaRPr lang="en-US" altLang="ko-KR" sz="1500" dirty="0"/>
                    </a:p>
                    <a:p>
                      <a:pPr latinLnBrk="1"/>
                      <a:endParaRPr lang="en-US" altLang="ko-KR" sz="1500" dirty="0"/>
                    </a:p>
                    <a:p>
                      <a:pPr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Menu</a:t>
                      </a:r>
                      <a:endParaRPr lang="ko-KR" altLang="en-US" sz="15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Notice</a:t>
                      </a:r>
                      <a:endParaRPr lang="ko-KR" altLang="en-US" sz="15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View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お知らせを見る</a:t>
                      </a:r>
                      <a:endParaRPr lang="en-US" altLang="ko-K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お知らせを見る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5950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modfiy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お知らせの修正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お知らせの修正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5795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del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お知らせの削除</a:t>
                      </a:r>
                      <a:endParaRPr lang="en-US" altLang="ja-JP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お知らせの削除</a:t>
                      </a:r>
                      <a:endParaRPr lang="en-US" altLang="ja-JP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9808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create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お知らせを書く</a:t>
                      </a:r>
                      <a:endParaRPr lang="en-US" altLang="ko-K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お知らせを書く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9036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Board</a:t>
                      </a:r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View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掲示文</a:t>
                      </a:r>
                      <a:r>
                        <a:rPr lang="ko-KR" altLang="en-US" sz="1500" dirty="0"/>
                        <a:t> </a:t>
                      </a:r>
                      <a:r>
                        <a:rPr lang="ja-JP" altLang="en-US" sz="1500" dirty="0"/>
                        <a:t>を見る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掲示文</a:t>
                      </a:r>
                      <a:r>
                        <a:rPr lang="ko-KR" altLang="en-US" sz="1500" dirty="0"/>
                        <a:t> </a:t>
                      </a:r>
                      <a:r>
                        <a:rPr lang="ja-JP" altLang="en-US" sz="1500" dirty="0"/>
                        <a:t>を見る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9327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modify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掲示文の修正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掲示文の修正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100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del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掲示文の削除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掲示文の削除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384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create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掲示文を書く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掲示文を書く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387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52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98AFB-7093-41D4-A662-CC443E7E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Admin</a:t>
            </a:r>
            <a:r>
              <a:rPr lang="ja-JP" altLang="en-US" dirty="0">
                <a:latin typeface="+mj-ea"/>
              </a:rPr>
              <a:t>機能定義書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186FBA3-3188-461B-B4A4-6DC878C1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195565"/>
              </p:ext>
            </p:extLst>
          </p:nvPr>
        </p:nvGraphicFramePr>
        <p:xfrm>
          <a:off x="1138815" y="1724660"/>
          <a:ext cx="9975329" cy="318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047">
                  <a:extLst>
                    <a:ext uri="{9D8B030D-6E8A-4147-A177-3AD203B41FA5}">
                      <a16:colId xmlns:a16="http://schemas.microsoft.com/office/drawing/2014/main" val="556032444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1759597184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42760271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2738117866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2149380864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51561659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359776667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Menu&amp;Group</a:t>
                      </a:r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Function</a:t>
                      </a:r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63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1St depth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2nd Depth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3rd Depth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4rd Depth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機能名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細部機能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機能説明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398059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Member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Create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管理者登録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500" dirty="0"/>
                        <a:t>管理者登録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5950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delete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会員削除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500" dirty="0"/>
                        <a:t>会員削除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5795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Message</a:t>
                      </a:r>
                      <a:endParaRPr lang="ko-KR" altLang="en-US" sz="15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View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メッセージを見る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返信が無い場合は返信を書ける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メッセージを見る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9808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Answer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create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返信を書く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返信を書く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9036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Logout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ログアウト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500" dirty="0"/>
                        <a:t>ログアウト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387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979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1250</TotalTime>
  <Words>945</Words>
  <Application>Microsoft Office PowerPoint</Application>
  <PresentationFormat>와이드스크린</PresentationFormat>
  <Paragraphs>495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MS Gothic</vt:lpstr>
      <vt:lpstr>MS PGothic</vt:lpstr>
      <vt:lpstr>Noto Sans</vt:lpstr>
      <vt:lpstr>맑은 고딕</vt:lpstr>
      <vt:lpstr>Arial</vt:lpstr>
      <vt:lpstr>Calibri</vt:lpstr>
      <vt:lpstr>Calibri Light</vt:lpstr>
      <vt:lpstr>Wingdings</vt:lpstr>
      <vt:lpstr>추억</vt:lpstr>
      <vt:lpstr>ポートフォリオ</vt:lpstr>
      <vt:lpstr>目次</vt:lpstr>
      <vt:lpstr>概要</vt:lpstr>
      <vt:lpstr>概要-システム構成</vt:lpstr>
      <vt:lpstr>概要-開発環境</vt:lpstr>
      <vt:lpstr>Front機能定義書</vt:lpstr>
      <vt:lpstr>Front機能定義書</vt:lpstr>
      <vt:lpstr>Admin機能定義書</vt:lpstr>
      <vt:lpstr>Admin機能定義書</vt:lpstr>
      <vt:lpstr>Front 画面設計書</vt:lpstr>
      <vt:lpstr>Front 画面設計書</vt:lpstr>
      <vt:lpstr>Front 画面設計書</vt:lpstr>
      <vt:lpstr>Front画面設計書</vt:lpstr>
      <vt:lpstr>Front画面設計書</vt:lpstr>
      <vt:lpstr>Front画面設計書</vt:lpstr>
      <vt:lpstr>Admin画面設計書</vt:lpstr>
      <vt:lpstr>Admin画面設計書</vt:lpstr>
      <vt:lpstr>Admin画面設計書</vt:lpstr>
      <vt:lpstr>Admin画面設計書</vt:lpstr>
      <vt:lpstr>Admin画面設計書</vt:lpstr>
      <vt:lpstr>ERD</vt:lpstr>
      <vt:lpstr>Front URL</vt:lpstr>
      <vt:lpstr>Admin 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포토폴리오</dc:title>
  <dc:creator>jeongchanwoo</dc:creator>
  <cp:lastModifiedBy>jeongchanwoo</cp:lastModifiedBy>
  <cp:revision>53</cp:revision>
  <dcterms:created xsi:type="dcterms:W3CDTF">2020-12-14T03:18:29Z</dcterms:created>
  <dcterms:modified xsi:type="dcterms:W3CDTF">2020-12-15T11:11:26Z</dcterms:modified>
</cp:coreProperties>
</file>