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9" r:id="rId3"/>
    <p:sldId id="260" r:id="rId4"/>
    <p:sldId id="263" r:id="rId5"/>
    <p:sldId id="262" r:id="rId6"/>
    <p:sldId id="264" r:id="rId7"/>
    <p:sldId id="265" r:id="rId8"/>
    <p:sldId id="266" r:id="rId9"/>
    <p:sldId id="267" r:id="rId10"/>
    <p:sldId id="257" r:id="rId11"/>
    <p:sldId id="261"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pl-PL" smtClean="0"/>
              <a:t>Kliknij, aby edytować styl</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smtClean="0"/>
              <a:t>Kliknij, aby edytować styl wzorca podtytułu</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BD07DE81-E8D6-4888-81CC-2BC3DB24E802}" type="datetimeFigureOut">
              <a:rPr lang="pl-PL" smtClean="0"/>
              <a:t>2014-05-20</a:t>
            </a:fld>
            <a:endParaRPr lang="pl-PL"/>
          </a:p>
        </p:txBody>
      </p:sp>
      <p:sp>
        <p:nvSpPr>
          <p:cNvPr id="5" name="Footer Placeholder 4"/>
          <p:cNvSpPr>
            <a:spLocks noGrp="1"/>
          </p:cNvSpPr>
          <p:nvPr>
            <p:ph type="ftr" sz="quarter" idx="11"/>
          </p:nvPr>
        </p:nvSpPr>
        <p:spPr>
          <a:xfrm>
            <a:off x="1900237" y="5410202"/>
            <a:ext cx="3843665" cy="365125"/>
          </a:xfrm>
        </p:spPr>
        <p:txBody>
          <a:bodyPr/>
          <a:lstStyle/>
          <a:p>
            <a:endParaRPr lang="pl-PL"/>
          </a:p>
        </p:txBody>
      </p:sp>
      <p:sp>
        <p:nvSpPr>
          <p:cNvPr id="6" name="Slide Number Placeholder 5"/>
          <p:cNvSpPr>
            <a:spLocks noGrp="1"/>
          </p:cNvSpPr>
          <p:nvPr>
            <p:ph type="sldNum" sz="quarter" idx="12"/>
          </p:nvPr>
        </p:nvSpPr>
        <p:spPr>
          <a:xfrm>
            <a:off x="7915603" y="5410200"/>
            <a:ext cx="578317" cy="365125"/>
          </a:xfrm>
        </p:spPr>
        <p:txBody>
          <a:bodyPr/>
          <a:lstStyle/>
          <a:p>
            <a:fld id="{479DBE3F-80AD-4E65-92C1-977E61D3B451}" type="slidenum">
              <a:rPr lang="pl-PL" smtClean="0"/>
              <a:t>‹#›</a:t>
            </a:fld>
            <a:endParaRPr lang="pl-PL"/>
          </a:p>
        </p:txBody>
      </p:sp>
    </p:spTree>
    <p:extLst>
      <p:ext uri="{BB962C8B-B14F-4D97-AF65-F5344CB8AC3E}">
        <p14:creationId xmlns:p14="http://schemas.microsoft.com/office/powerpoint/2010/main" val="2026987983"/>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pl-PL" smtClean="0"/>
              <a:t>Kliknij, aby edytować styl</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l-PL" smtClean="0"/>
              <a:t>Kliknij ikonę, aby dodać obraz</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Date Placeholder 4"/>
          <p:cNvSpPr>
            <a:spLocks noGrp="1"/>
          </p:cNvSpPr>
          <p:nvPr>
            <p:ph type="dt" sz="half" idx="10"/>
          </p:nvPr>
        </p:nvSpPr>
        <p:spPr/>
        <p:txBody>
          <a:bodyPr/>
          <a:lstStyle/>
          <a:p>
            <a:fld id="{BD07DE81-E8D6-4888-81CC-2BC3DB24E802}" type="datetimeFigureOut">
              <a:rPr lang="pl-PL" smtClean="0"/>
              <a:t>2014-05-20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479DBE3F-80AD-4E65-92C1-977E61D3B451}" type="slidenum">
              <a:rPr lang="pl-PL" smtClean="0"/>
              <a:t>‹#›</a:t>
            </a:fld>
            <a:endParaRPr lang="pl-PL"/>
          </a:p>
        </p:txBody>
      </p:sp>
    </p:spTree>
    <p:extLst>
      <p:ext uri="{BB962C8B-B14F-4D97-AF65-F5344CB8AC3E}">
        <p14:creationId xmlns:p14="http://schemas.microsoft.com/office/powerpoint/2010/main" val="3123891889"/>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pl-PL" smtClean="0"/>
              <a:t>Kliknij, aby edytować styl</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Date Placeholder 4"/>
          <p:cNvSpPr>
            <a:spLocks noGrp="1"/>
          </p:cNvSpPr>
          <p:nvPr>
            <p:ph type="dt" sz="half" idx="10"/>
          </p:nvPr>
        </p:nvSpPr>
        <p:spPr/>
        <p:txBody>
          <a:bodyPr/>
          <a:lstStyle/>
          <a:p>
            <a:fld id="{BD07DE81-E8D6-4888-81CC-2BC3DB24E802}" type="datetimeFigureOut">
              <a:rPr lang="pl-PL" smtClean="0"/>
              <a:t>2014-05-20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479DBE3F-80AD-4E65-92C1-977E61D3B451}" type="slidenum">
              <a:rPr lang="pl-PL" smtClean="0"/>
              <a:t>‹#›</a:t>
            </a:fld>
            <a:endParaRPr lang="pl-PL"/>
          </a:p>
        </p:txBody>
      </p:sp>
    </p:spTree>
    <p:extLst>
      <p:ext uri="{BB962C8B-B14F-4D97-AF65-F5344CB8AC3E}">
        <p14:creationId xmlns:p14="http://schemas.microsoft.com/office/powerpoint/2010/main" val="3333984559"/>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pl-PL" smtClean="0"/>
              <a:t>Kliknij, aby edytować styl</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Date Placeholder 4"/>
          <p:cNvSpPr>
            <a:spLocks noGrp="1"/>
          </p:cNvSpPr>
          <p:nvPr>
            <p:ph type="dt" sz="half" idx="10"/>
          </p:nvPr>
        </p:nvSpPr>
        <p:spPr/>
        <p:txBody>
          <a:bodyPr/>
          <a:lstStyle/>
          <a:p>
            <a:fld id="{BD07DE81-E8D6-4888-81CC-2BC3DB24E802}" type="datetimeFigureOut">
              <a:rPr lang="pl-PL" smtClean="0"/>
              <a:t>2014-05-20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479DBE3F-80AD-4E65-92C1-977E61D3B451}" type="slidenum">
              <a:rPr lang="pl-PL" smtClean="0"/>
              <a:t>‹#›</a:t>
            </a:fld>
            <a:endParaRPr lang="pl-PL"/>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1651627585"/>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pl-PL" smtClean="0"/>
              <a:t>Kliknij, aby edytować styl</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Date Placeholder 4"/>
          <p:cNvSpPr>
            <a:spLocks noGrp="1"/>
          </p:cNvSpPr>
          <p:nvPr>
            <p:ph type="dt" sz="half" idx="10"/>
          </p:nvPr>
        </p:nvSpPr>
        <p:spPr/>
        <p:txBody>
          <a:bodyPr/>
          <a:lstStyle/>
          <a:p>
            <a:fld id="{BD07DE81-E8D6-4888-81CC-2BC3DB24E802}" type="datetimeFigureOut">
              <a:rPr lang="pl-PL" smtClean="0"/>
              <a:t>2014-05-20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479DBE3F-80AD-4E65-92C1-977E61D3B451}" type="slidenum">
              <a:rPr lang="pl-PL" smtClean="0"/>
              <a:t>‹#›</a:t>
            </a:fld>
            <a:endParaRPr lang="pl-PL"/>
          </a:p>
        </p:txBody>
      </p:sp>
    </p:spTree>
    <p:extLst>
      <p:ext uri="{BB962C8B-B14F-4D97-AF65-F5344CB8AC3E}">
        <p14:creationId xmlns:p14="http://schemas.microsoft.com/office/powerpoint/2010/main" val="1297793947"/>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pl-PL" smtClean="0"/>
              <a:t>Kliknij, aby edytować styl</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3" name="Date Placeholder 2"/>
          <p:cNvSpPr>
            <a:spLocks noGrp="1"/>
          </p:cNvSpPr>
          <p:nvPr>
            <p:ph type="dt" sz="half" idx="10"/>
          </p:nvPr>
        </p:nvSpPr>
        <p:spPr/>
        <p:txBody>
          <a:bodyPr/>
          <a:lstStyle/>
          <a:p>
            <a:fld id="{BD07DE81-E8D6-4888-81CC-2BC3DB24E802}" type="datetimeFigureOut">
              <a:rPr lang="pl-PL" smtClean="0"/>
              <a:t>2014-05-20</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479DBE3F-80AD-4E65-92C1-977E61D3B451}" type="slidenum">
              <a:rPr lang="pl-PL" smtClean="0"/>
              <a:t>‹#›</a:t>
            </a:fld>
            <a:endParaRPr lang="pl-PL"/>
          </a:p>
        </p:txBody>
      </p:sp>
    </p:spTree>
    <p:extLst>
      <p:ext uri="{BB962C8B-B14F-4D97-AF65-F5344CB8AC3E}">
        <p14:creationId xmlns:p14="http://schemas.microsoft.com/office/powerpoint/2010/main" val="3962906312"/>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pl-PL" smtClean="0"/>
              <a:t>Kliknij, aby edytować styl</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pl-PL" smtClean="0"/>
              <a:t>Kliknij ikonę, aby dodać obraz</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pl-PL" smtClean="0"/>
              <a:t>Kliknij ikonę, aby dodać obraz</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pl-PL" smtClean="0"/>
              <a:t>Kliknij ikonę, aby dodać obraz</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3" name="Date Placeholder 2"/>
          <p:cNvSpPr>
            <a:spLocks noGrp="1"/>
          </p:cNvSpPr>
          <p:nvPr>
            <p:ph type="dt" sz="half" idx="10"/>
          </p:nvPr>
        </p:nvSpPr>
        <p:spPr/>
        <p:txBody>
          <a:bodyPr/>
          <a:lstStyle/>
          <a:p>
            <a:fld id="{BD07DE81-E8D6-4888-81CC-2BC3DB24E802}" type="datetimeFigureOut">
              <a:rPr lang="pl-PL" smtClean="0"/>
              <a:t>2014-05-20</a:t>
            </a:fld>
            <a:endParaRPr lang="pl-PL"/>
          </a:p>
        </p:txBody>
      </p:sp>
      <p:sp>
        <p:nvSpPr>
          <p:cNvPr id="4" name="Footer Placeholder 3"/>
          <p:cNvSpPr>
            <a:spLocks noGrp="1"/>
          </p:cNvSpPr>
          <p:nvPr>
            <p:ph type="ftr" sz="quarter" idx="11"/>
          </p:nvPr>
        </p:nvSpPr>
        <p:spPr/>
        <p:txBody>
          <a:bodyPr/>
          <a:lstStyle>
            <a:lvl1pPr>
              <a:defRPr cap="all" baseline="0"/>
            </a:lvl1pPr>
          </a:lstStyle>
          <a:p>
            <a:endParaRPr lang="pl-PL"/>
          </a:p>
        </p:txBody>
      </p:sp>
      <p:sp>
        <p:nvSpPr>
          <p:cNvPr id="5" name="Slide Number Placeholder 4"/>
          <p:cNvSpPr>
            <a:spLocks noGrp="1"/>
          </p:cNvSpPr>
          <p:nvPr>
            <p:ph type="sldNum" sz="quarter" idx="12"/>
          </p:nvPr>
        </p:nvSpPr>
        <p:spPr/>
        <p:txBody>
          <a:bodyPr/>
          <a:lstStyle/>
          <a:p>
            <a:fld id="{479DBE3F-80AD-4E65-92C1-977E61D3B451}" type="slidenum">
              <a:rPr lang="pl-PL" smtClean="0"/>
              <a:t>‹#›</a:t>
            </a:fld>
            <a:endParaRPr lang="pl-PL"/>
          </a:p>
        </p:txBody>
      </p:sp>
    </p:spTree>
    <p:extLst>
      <p:ext uri="{BB962C8B-B14F-4D97-AF65-F5344CB8AC3E}">
        <p14:creationId xmlns:p14="http://schemas.microsoft.com/office/powerpoint/2010/main" val="2468920005"/>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BD07DE81-E8D6-4888-81CC-2BC3DB24E802}" type="datetimeFigureOut">
              <a:rPr lang="pl-PL" smtClean="0"/>
              <a:t>2014-05-20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479DBE3F-80AD-4E65-92C1-977E61D3B451}" type="slidenum">
              <a:rPr lang="pl-PL" smtClean="0"/>
              <a:t>‹#›</a:t>
            </a:fld>
            <a:endParaRPr lang="pl-PL"/>
          </a:p>
        </p:txBody>
      </p:sp>
    </p:spTree>
    <p:extLst>
      <p:ext uri="{BB962C8B-B14F-4D97-AF65-F5344CB8AC3E}">
        <p14:creationId xmlns:p14="http://schemas.microsoft.com/office/powerpoint/2010/main" val="84331613"/>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pl-PL" smtClean="0"/>
              <a:t>Kliknij, aby edytować styl</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BD07DE81-E8D6-4888-81CC-2BC3DB24E802}" type="datetimeFigureOut">
              <a:rPr lang="pl-PL" smtClean="0"/>
              <a:t>2014-05-20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479DBE3F-80AD-4E65-92C1-977E61D3B451}" type="slidenum">
              <a:rPr lang="pl-PL" smtClean="0"/>
              <a:t>‹#›</a:t>
            </a:fld>
            <a:endParaRPr lang="pl-PL"/>
          </a:p>
        </p:txBody>
      </p:sp>
    </p:spTree>
    <p:extLst>
      <p:ext uri="{BB962C8B-B14F-4D97-AF65-F5344CB8AC3E}">
        <p14:creationId xmlns:p14="http://schemas.microsoft.com/office/powerpoint/2010/main" val="1627006653"/>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pl-PL" smtClean="0"/>
              <a:t>Kliknij, aby edytować styl</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BD07DE81-E8D6-4888-81CC-2BC3DB24E802}" type="datetimeFigureOut">
              <a:rPr lang="pl-PL" smtClean="0"/>
              <a:t>2014-05-20</a:t>
            </a:fld>
            <a:endParaRPr lang="pl-PL"/>
          </a:p>
        </p:txBody>
      </p:sp>
      <p:sp>
        <p:nvSpPr>
          <p:cNvPr id="50" name="Footer Placeholder 4"/>
          <p:cNvSpPr>
            <a:spLocks noGrp="1"/>
          </p:cNvSpPr>
          <p:nvPr>
            <p:ph type="ftr" sz="quarter" idx="11"/>
          </p:nvPr>
        </p:nvSpPr>
        <p:spPr>
          <a:xfrm>
            <a:off x="856059" y="5883276"/>
            <a:ext cx="4679482" cy="365125"/>
          </a:xfrm>
        </p:spPr>
        <p:txBody>
          <a:bodyPr/>
          <a:lstStyle/>
          <a:p>
            <a:endParaRPr lang="pl-PL"/>
          </a:p>
        </p:txBody>
      </p:sp>
      <p:sp>
        <p:nvSpPr>
          <p:cNvPr id="51" name="Slide Number Placeholder 5"/>
          <p:cNvSpPr>
            <a:spLocks noGrp="1"/>
          </p:cNvSpPr>
          <p:nvPr>
            <p:ph type="sldNum" sz="quarter" idx="12"/>
          </p:nvPr>
        </p:nvSpPr>
        <p:spPr>
          <a:xfrm>
            <a:off x="7707241" y="5883275"/>
            <a:ext cx="578317" cy="365125"/>
          </a:xfrm>
        </p:spPr>
        <p:txBody>
          <a:bodyPr/>
          <a:lstStyle/>
          <a:p>
            <a:fld id="{479DBE3F-80AD-4E65-92C1-977E61D3B451}" type="slidenum">
              <a:rPr lang="pl-PL" smtClean="0"/>
              <a:t>‹#›</a:t>
            </a:fld>
            <a:endParaRPr lang="pl-PL"/>
          </a:p>
        </p:txBody>
      </p:sp>
    </p:spTree>
    <p:extLst>
      <p:ext uri="{BB962C8B-B14F-4D97-AF65-F5344CB8AC3E}">
        <p14:creationId xmlns:p14="http://schemas.microsoft.com/office/powerpoint/2010/main" val="152229484"/>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pl-PL" smtClean="0"/>
              <a:t>Kliknij, aby edytować styl</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smtClean="0"/>
              <a:t>Kliknij, aby edytować style wzorca tekstu</a:t>
            </a:r>
          </a:p>
        </p:txBody>
      </p:sp>
      <p:sp>
        <p:nvSpPr>
          <p:cNvPr id="4" name="Date Placeholder 3"/>
          <p:cNvSpPr>
            <a:spLocks noGrp="1"/>
          </p:cNvSpPr>
          <p:nvPr>
            <p:ph type="dt" sz="half" idx="10"/>
          </p:nvPr>
        </p:nvSpPr>
        <p:spPr/>
        <p:txBody>
          <a:bodyPr/>
          <a:lstStyle/>
          <a:p>
            <a:fld id="{BD07DE81-E8D6-4888-81CC-2BC3DB24E802}" type="datetimeFigureOut">
              <a:rPr lang="pl-PL" smtClean="0"/>
              <a:t>2014-05-20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479DBE3F-80AD-4E65-92C1-977E61D3B451}" type="slidenum">
              <a:rPr lang="pl-PL" smtClean="0"/>
              <a:t>‹#›</a:t>
            </a:fld>
            <a:endParaRPr lang="pl-PL"/>
          </a:p>
        </p:txBody>
      </p:sp>
    </p:spTree>
    <p:extLst>
      <p:ext uri="{BB962C8B-B14F-4D97-AF65-F5344CB8AC3E}">
        <p14:creationId xmlns:p14="http://schemas.microsoft.com/office/powerpoint/2010/main" val="2380736235"/>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Date Placeholder 4"/>
          <p:cNvSpPr>
            <a:spLocks noGrp="1"/>
          </p:cNvSpPr>
          <p:nvPr>
            <p:ph type="dt" sz="half" idx="10"/>
          </p:nvPr>
        </p:nvSpPr>
        <p:spPr/>
        <p:txBody>
          <a:bodyPr/>
          <a:lstStyle/>
          <a:p>
            <a:fld id="{BD07DE81-E8D6-4888-81CC-2BC3DB24E802}" type="datetimeFigureOut">
              <a:rPr lang="pl-PL" smtClean="0"/>
              <a:t>2014-05-20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479DBE3F-80AD-4E65-92C1-977E61D3B451}" type="slidenum">
              <a:rPr lang="pl-PL" smtClean="0"/>
              <a:t>‹#›</a:t>
            </a:fld>
            <a:endParaRPr lang="pl-PL"/>
          </a:p>
        </p:txBody>
      </p:sp>
    </p:spTree>
    <p:extLst>
      <p:ext uri="{BB962C8B-B14F-4D97-AF65-F5344CB8AC3E}">
        <p14:creationId xmlns:p14="http://schemas.microsoft.com/office/powerpoint/2010/main" val="3508621921"/>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pl-PL" smtClean="0"/>
              <a:t>Kliknij, aby edytować styl</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Content Placeholder 3"/>
          <p:cNvSpPr>
            <a:spLocks noGrp="1"/>
          </p:cNvSpPr>
          <p:nvPr>
            <p:ph sz="half" idx="2"/>
          </p:nvPr>
        </p:nvSpPr>
        <p:spPr>
          <a:xfrm>
            <a:off x="856058" y="3073398"/>
            <a:ext cx="3658793" cy="2717801"/>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Content Placeholder 5"/>
          <p:cNvSpPr>
            <a:spLocks noGrp="1"/>
          </p:cNvSpPr>
          <p:nvPr>
            <p:ph sz="quarter" idx="4"/>
          </p:nvPr>
        </p:nvSpPr>
        <p:spPr>
          <a:xfrm>
            <a:off x="4629150" y="3073398"/>
            <a:ext cx="3656408" cy="2717801"/>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7" name="Date Placeholder 6"/>
          <p:cNvSpPr>
            <a:spLocks noGrp="1"/>
          </p:cNvSpPr>
          <p:nvPr>
            <p:ph type="dt" sz="half" idx="10"/>
          </p:nvPr>
        </p:nvSpPr>
        <p:spPr/>
        <p:txBody>
          <a:bodyPr/>
          <a:lstStyle/>
          <a:p>
            <a:fld id="{BD07DE81-E8D6-4888-81CC-2BC3DB24E802}" type="datetimeFigureOut">
              <a:rPr lang="pl-PL" smtClean="0"/>
              <a:t>2014-05-20</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479DBE3F-80AD-4E65-92C1-977E61D3B451}" type="slidenum">
              <a:rPr lang="pl-PL" smtClean="0"/>
              <a:t>‹#›</a:t>
            </a:fld>
            <a:endParaRPr lang="pl-PL"/>
          </a:p>
        </p:txBody>
      </p:sp>
    </p:spTree>
    <p:extLst>
      <p:ext uri="{BB962C8B-B14F-4D97-AF65-F5344CB8AC3E}">
        <p14:creationId xmlns:p14="http://schemas.microsoft.com/office/powerpoint/2010/main" val="3761362270"/>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Date Placeholder 2"/>
          <p:cNvSpPr>
            <a:spLocks noGrp="1"/>
          </p:cNvSpPr>
          <p:nvPr>
            <p:ph type="dt" sz="half" idx="10"/>
          </p:nvPr>
        </p:nvSpPr>
        <p:spPr/>
        <p:txBody>
          <a:bodyPr/>
          <a:lstStyle/>
          <a:p>
            <a:fld id="{BD07DE81-E8D6-4888-81CC-2BC3DB24E802}" type="datetimeFigureOut">
              <a:rPr lang="pl-PL" smtClean="0"/>
              <a:t>2014-05-20</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479DBE3F-80AD-4E65-92C1-977E61D3B451}" type="slidenum">
              <a:rPr lang="pl-PL" smtClean="0"/>
              <a:t>‹#›</a:t>
            </a:fld>
            <a:endParaRPr lang="pl-PL"/>
          </a:p>
        </p:txBody>
      </p:sp>
    </p:spTree>
    <p:extLst>
      <p:ext uri="{BB962C8B-B14F-4D97-AF65-F5344CB8AC3E}">
        <p14:creationId xmlns:p14="http://schemas.microsoft.com/office/powerpoint/2010/main" val="4177866733"/>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07DE81-E8D6-4888-81CC-2BC3DB24E802}" type="datetimeFigureOut">
              <a:rPr lang="pl-PL" smtClean="0"/>
              <a:t>2014-05-20</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479DBE3F-80AD-4E65-92C1-977E61D3B451}" type="slidenum">
              <a:rPr lang="pl-PL" smtClean="0"/>
              <a:t>‹#›</a:t>
            </a:fld>
            <a:endParaRPr lang="pl-PL"/>
          </a:p>
        </p:txBody>
      </p:sp>
    </p:spTree>
    <p:extLst>
      <p:ext uri="{BB962C8B-B14F-4D97-AF65-F5344CB8AC3E}">
        <p14:creationId xmlns:p14="http://schemas.microsoft.com/office/powerpoint/2010/main" val="2978449057"/>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pl-PL" smtClean="0"/>
              <a:t>Kliknij, aby edytować styl</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Date Placeholder 4"/>
          <p:cNvSpPr>
            <a:spLocks noGrp="1"/>
          </p:cNvSpPr>
          <p:nvPr>
            <p:ph type="dt" sz="half" idx="10"/>
          </p:nvPr>
        </p:nvSpPr>
        <p:spPr/>
        <p:txBody>
          <a:bodyPr/>
          <a:lstStyle/>
          <a:p>
            <a:fld id="{BD07DE81-E8D6-4888-81CC-2BC3DB24E802}" type="datetimeFigureOut">
              <a:rPr lang="pl-PL" smtClean="0"/>
              <a:t>2014-05-20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479DBE3F-80AD-4E65-92C1-977E61D3B451}" type="slidenum">
              <a:rPr lang="pl-PL" smtClean="0"/>
              <a:t>‹#›</a:t>
            </a:fld>
            <a:endParaRPr lang="pl-PL"/>
          </a:p>
        </p:txBody>
      </p:sp>
    </p:spTree>
    <p:extLst>
      <p:ext uri="{BB962C8B-B14F-4D97-AF65-F5344CB8AC3E}">
        <p14:creationId xmlns:p14="http://schemas.microsoft.com/office/powerpoint/2010/main" val="4103060729"/>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pl-PL" smtClean="0"/>
              <a:t>Kliknij, aby edytować styl</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pl-PL" smtClean="0"/>
              <a:t>Kliknij ikonę, aby dodać obraz</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Date Placeholder 4"/>
          <p:cNvSpPr>
            <a:spLocks noGrp="1"/>
          </p:cNvSpPr>
          <p:nvPr>
            <p:ph type="dt" sz="half" idx="10"/>
          </p:nvPr>
        </p:nvSpPr>
        <p:spPr/>
        <p:txBody>
          <a:bodyPr/>
          <a:lstStyle/>
          <a:p>
            <a:fld id="{BD07DE81-E8D6-4888-81CC-2BC3DB24E802}" type="datetimeFigureOut">
              <a:rPr lang="pl-PL" smtClean="0"/>
              <a:t>2014-05-20</a:t>
            </a:fld>
            <a:endParaRPr lang="pl-PL"/>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9DBE3F-80AD-4E65-92C1-977E61D3B451}" type="slidenum">
              <a:rPr lang="pl-PL" smtClean="0"/>
              <a:t>‹#›</a:t>
            </a:fld>
            <a:endParaRPr lang="pl-PL"/>
          </a:p>
        </p:txBody>
      </p:sp>
    </p:spTree>
    <p:extLst>
      <p:ext uri="{BB962C8B-B14F-4D97-AF65-F5344CB8AC3E}">
        <p14:creationId xmlns:p14="http://schemas.microsoft.com/office/powerpoint/2010/main" val="675955168"/>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07DE81-E8D6-4888-81CC-2BC3DB24E802}" type="datetimeFigureOut">
              <a:rPr lang="pl-PL" smtClean="0"/>
              <a:t>2014-05-20</a:t>
            </a:fld>
            <a:endParaRPr lang="pl-PL"/>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9DBE3F-80AD-4E65-92C1-977E61D3B451}" type="slidenum">
              <a:rPr lang="pl-PL" smtClean="0"/>
              <a:t>‹#›</a:t>
            </a:fld>
            <a:endParaRPr lang="pl-PL"/>
          </a:p>
        </p:txBody>
      </p:sp>
    </p:spTree>
    <p:extLst>
      <p:ext uri="{BB962C8B-B14F-4D97-AF65-F5344CB8AC3E}">
        <p14:creationId xmlns:p14="http://schemas.microsoft.com/office/powerpoint/2010/main" val="1775472886"/>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6"/>
          <p:cNvSpPr>
            <a:spLocks noGrp="1"/>
          </p:cNvSpPr>
          <p:nvPr>
            <p:ph type="ctrTitle"/>
          </p:nvPr>
        </p:nvSpPr>
        <p:spPr/>
        <p:txBody>
          <a:bodyPr/>
          <a:lstStyle/>
          <a:p>
            <a:r>
              <a:rPr lang="pl-PL" dirty="0" smtClean="0"/>
              <a:t>Podstawowe pojęcia</a:t>
            </a:r>
            <a:endParaRPr lang="pl-PL" dirty="0"/>
          </a:p>
        </p:txBody>
      </p:sp>
      <p:sp>
        <p:nvSpPr>
          <p:cNvPr id="10" name="Podtytuł 9"/>
          <p:cNvSpPr>
            <a:spLocks noGrp="1"/>
          </p:cNvSpPr>
          <p:nvPr>
            <p:ph type="subTitle" idx="1"/>
          </p:nvPr>
        </p:nvSpPr>
        <p:spPr/>
        <p:txBody>
          <a:bodyPr/>
          <a:lstStyle/>
          <a:p>
            <a:r>
              <a:rPr lang="pl-PL" dirty="0" smtClean="0"/>
              <a:t>Języki i automaty</a:t>
            </a:r>
            <a:endParaRPr lang="pl-PL" dirty="0"/>
          </a:p>
        </p:txBody>
      </p:sp>
    </p:spTree>
    <p:extLst>
      <p:ext uri="{BB962C8B-B14F-4D97-AF65-F5344CB8AC3E}">
        <p14:creationId xmlns:p14="http://schemas.microsoft.com/office/powerpoint/2010/main" val="3162982176"/>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Język</a:t>
            </a:r>
            <a:endParaRPr lang="pl-PL" dirty="0"/>
          </a:p>
        </p:txBody>
      </p:sp>
      <p:sp>
        <p:nvSpPr>
          <p:cNvPr id="3" name="Symbol zastępczy zawartości 2"/>
          <p:cNvSpPr>
            <a:spLocks noGrp="1"/>
          </p:cNvSpPr>
          <p:nvPr>
            <p:ph idx="1"/>
          </p:nvPr>
        </p:nvSpPr>
        <p:spPr>
          <a:xfrm>
            <a:off x="856060" y="2249487"/>
            <a:ext cx="7429499" cy="570986"/>
          </a:xfrm>
          <a:solidFill>
            <a:schemeClr val="bg2">
              <a:lumMod val="50000"/>
              <a:lumOff val="50000"/>
            </a:schemeClr>
          </a:solidFill>
        </p:spPr>
        <p:txBody>
          <a:bodyPr/>
          <a:lstStyle/>
          <a:p>
            <a:pPr marL="0" indent="0">
              <a:buNone/>
            </a:pPr>
            <a:r>
              <a:rPr lang="pl-PL" sz="2000" b="1" dirty="0" smtClean="0">
                <a:solidFill>
                  <a:schemeClr val="bg2"/>
                </a:solidFill>
                <a:latin typeface="Cambria Math" panose="02040503050406030204" pitchFamily="18" charset="0"/>
                <a:ea typeface="Cambria Math" panose="02040503050406030204" pitchFamily="18" charset="0"/>
              </a:rPr>
              <a:t>Język</a:t>
            </a:r>
            <a:r>
              <a:rPr lang="pl-PL" sz="2000" dirty="0" smtClean="0">
                <a:latin typeface="Cambria Math" panose="02040503050406030204" pitchFamily="18" charset="0"/>
                <a:ea typeface="Cambria Math" panose="02040503050406030204" pitchFamily="18" charset="0"/>
              </a:rPr>
              <a:t> (nad alfabetem </a:t>
            </a:r>
            <a:r>
              <a:rPr lang="pl-PL" sz="2000" dirty="0" smtClean="0">
                <a:latin typeface="Cambria Math" panose="02040503050406030204" pitchFamily="18" charset="0"/>
                <a:ea typeface="Cambria Math" panose="02040503050406030204" pitchFamily="18" charset="0"/>
                <a:sym typeface="Symbol" panose="05050102010706020507" pitchFamily="18" charset="2"/>
              </a:rPr>
              <a:t>) to zbiór słów (nad alfabetem ).</a:t>
            </a:r>
          </a:p>
        </p:txBody>
      </p:sp>
      <p:pic>
        <p:nvPicPr>
          <p:cNvPr id="1029" name="Picture 5" descr="$\Sig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175" y="15875"/>
            <a:ext cx="17145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g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7975" y="15875"/>
            <a:ext cx="171450" cy="152400"/>
          </a:xfrm>
          <a:prstGeom prst="rect">
            <a:avLst/>
          </a:prstGeom>
          <a:noFill/>
          <a:extLst>
            <a:ext uri="{909E8E84-426E-40DD-AFC4-6F175D3DCCD1}">
              <a14:hiddenFill xmlns:a14="http://schemas.microsoft.com/office/drawing/2010/main">
                <a:solidFill>
                  <a:srgbClr val="FFFFFF"/>
                </a:solidFill>
              </a14:hiddenFill>
            </a:ext>
          </a:extLst>
        </p:spPr>
      </p:pic>
      <p:sp>
        <p:nvSpPr>
          <p:cNvPr id="13" name="Symbol zastępczy zawartości 2"/>
          <p:cNvSpPr txBox="1">
            <a:spLocks/>
          </p:cNvSpPr>
          <p:nvPr/>
        </p:nvSpPr>
        <p:spPr>
          <a:xfrm>
            <a:off x="856060" y="2972872"/>
            <a:ext cx="7429499" cy="3208987"/>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pl-PL" dirty="0" smtClean="0"/>
              <a:t>Języki oznaczamy dużymi literami: </a:t>
            </a:r>
            <a:r>
              <a:rPr lang="pl-PL" dirty="0" smtClean="0">
                <a:solidFill>
                  <a:srgbClr val="FFFF00"/>
                </a:solidFill>
                <a:latin typeface="Cambria Math" panose="02040503050406030204" pitchFamily="18" charset="0"/>
                <a:ea typeface="Cambria Math" panose="02040503050406030204" pitchFamily="18" charset="0"/>
              </a:rPr>
              <a:t>A, B, C</a:t>
            </a:r>
          </a:p>
          <a:p>
            <a:pPr marL="0" indent="0">
              <a:buNone/>
            </a:pPr>
            <a:r>
              <a:rPr lang="pl-PL" dirty="0" smtClean="0">
                <a:solidFill>
                  <a:srgbClr val="FFFF00"/>
                </a:solidFill>
                <a:latin typeface="Book Antiqua" panose="02040602050305030304" pitchFamily="18" charset="0"/>
                <a:sym typeface="Symbol" panose="05050102010706020507" pitchFamily="18" charset="2"/>
              </a:rPr>
              <a:t></a:t>
            </a:r>
            <a:r>
              <a:rPr lang="pl-PL" baseline="30000" dirty="0" smtClean="0">
                <a:solidFill>
                  <a:srgbClr val="FFFF00"/>
                </a:solidFill>
                <a:latin typeface="Book Antiqua" panose="02040602050305030304" pitchFamily="18" charset="0"/>
                <a:sym typeface="Symbol" panose="05050102010706020507" pitchFamily="18" charset="2"/>
              </a:rPr>
              <a:t>*</a:t>
            </a:r>
            <a:r>
              <a:rPr lang="pl-PL" dirty="0" smtClean="0">
                <a:solidFill>
                  <a:srgbClr val="FFFF00"/>
                </a:solidFill>
                <a:latin typeface="Book Antiqua" panose="02040602050305030304" pitchFamily="18" charset="0"/>
                <a:sym typeface="Symbol" panose="05050102010706020507" pitchFamily="18" charset="2"/>
              </a:rPr>
              <a:t> </a:t>
            </a:r>
            <a:r>
              <a:rPr lang="pl-PL" dirty="0" smtClean="0">
                <a:latin typeface="+mj-lt"/>
                <a:sym typeface="Symbol" panose="05050102010706020507" pitchFamily="18" charset="2"/>
              </a:rPr>
              <a:t>- język złożony ze wszystkich możliwych słów nad alfabetem </a:t>
            </a:r>
            <a:r>
              <a:rPr lang="pl-PL" dirty="0" smtClean="0">
                <a:latin typeface="Book Antiqua" panose="02040602050305030304" pitchFamily="18" charset="0"/>
                <a:sym typeface="Symbol" panose="05050102010706020507" pitchFamily="18" charset="2"/>
              </a:rPr>
              <a:t></a:t>
            </a:r>
          </a:p>
          <a:p>
            <a:pPr marL="0" indent="0">
              <a:buNone/>
            </a:pPr>
            <a:r>
              <a:rPr lang="pl-PL" dirty="0" smtClean="0">
                <a:sym typeface="Symbol" panose="05050102010706020507" pitchFamily="18" charset="2"/>
              </a:rPr>
              <a:t>Przykłady języków:</a:t>
            </a:r>
          </a:p>
          <a:p>
            <a:pPr marL="0" indent="0">
              <a:buNone/>
            </a:pPr>
            <a:r>
              <a:rPr lang="pl-PL"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A = {a, ab, </a:t>
            </a:r>
            <a:r>
              <a:rPr lang="pl-PL" dirty="0" err="1"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aabb</a:t>
            </a:r>
            <a:r>
              <a:rPr lang="pl-PL"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 </a:t>
            </a:r>
            <a:r>
              <a:rPr lang="pl-PL" dirty="0" err="1"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aaabbb</a:t>
            </a:r>
            <a:r>
              <a:rPr lang="pl-PL"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a:t>
            </a:r>
          </a:p>
          <a:p>
            <a:pPr marL="0" indent="0">
              <a:buNone/>
            </a:pPr>
            <a:r>
              <a:rPr lang="pl-PL"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B = {</a:t>
            </a:r>
            <a:r>
              <a:rPr lang="pl-PL" dirty="0" err="1"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ala</a:t>
            </a:r>
            <a:r>
              <a:rPr lang="pl-PL"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 </a:t>
            </a:r>
            <a:r>
              <a:rPr lang="pl-PL" dirty="0" err="1"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ola</a:t>
            </a:r>
            <a:r>
              <a:rPr lang="pl-PL"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 ula}</a:t>
            </a:r>
          </a:p>
          <a:p>
            <a:pPr marL="0" indent="0">
              <a:buNone/>
            </a:pPr>
            <a:endParaRPr lang="pl-PL" dirty="0" smtClean="0"/>
          </a:p>
        </p:txBody>
      </p:sp>
    </p:spTree>
    <p:extLst>
      <p:ext uri="{BB962C8B-B14F-4D97-AF65-F5344CB8AC3E}">
        <p14:creationId xmlns:p14="http://schemas.microsoft.com/office/powerpoint/2010/main" val="3887988141"/>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1000"/>
                                        <p:tgtEl>
                                          <p:spTgt spid="13">
                                            <p:txEl>
                                              <p:pRg st="2" end="2"/>
                                            </p:txEl>
                                          </p:spTgt>
                                        </p:tgtEl>
                                      </p:cBhvr>
                                    </p:animEffect>
                                    <p:anim calcmode="lin" valueType="num">
                                      <p:cBhvr>
                                        <p:cTn id="2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1000"/>
                                        <p:tgtEl>
                                          <p:spTgt spid="13">
                                            <p:txEl>
                                              <p:pRg st="3" end="3"/>
                                            </p:txEl>
                                          </p:spTgt>
                                        </p:tgtEl>
                                      </p:cBhvr>
                                    </p:animEffect>
                                    <p:anim calcmode="lin" valueType="num">
                                      <p:cBhvr>
                                        <p:cTn id="29"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animEffect transition="in" filter="fade">
                                      <p:cBhvr>
                                        <p:cTn id="35" dur="1000"/>
                                        <p:tgtEl>
                                          <p:spTgt spid="13">
                                            <p:txEl>
                                              <p:pRg st="4" end="4"/>
                                            </p:txEl>
                                          </p:spTgt>
                                        </p:tgtEl>
                                      </p:cBhvr>
                                    </p:animEffect>
                                    <p:anim calcmode="lin" valueType="num">
                                      <p:cBhvr>
                                        <p:cTn id="36"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Operacje na językach</a:t>
            </a:r>
            <a:endParaRPr lang="pl-PL" dirty="0"/>
          </a:p>
        </p:txBody>
      </p:sp>
      <p:sp>
        <p:nvSpPr>
          <p:cNvPr id="3" name="Symbol zastępczy zawartości 2"/>
          <p:cNvSpPr>
            <a:spLocks noGrp="1"/>
          </p:cNvSpPr>
          <p:nvPr>
            <p:ph idx="1"/>
          </p:nvPr>
        </p:nvSpPr>
        <p:spPr>
          <a:xfrm>
            <a:off x="856060" y="2249486"/>
            <a:ext cx="7429499" cy="4061161"/>
          </a:xfrm>
        </p:spPr>
        <p:txBody>
          <a:bodyPr>
            <a:normAutofit/>
          </a:bodyPr>
          <a:lstStyle/>
          <a:p>
            <a:pPr marL="0" indent="0">
              <a:buNone/>
            </a:pPr>
            <a:r>
              <a:rPr lang="pl-PL" dirty="0"/>
              <a:t>Języki to zbiory słów, dlatego określone są na nich wszystkie podstawowe operacje na zbiorach.</a:t>
            </a:r>
            <a:endParaRPr lang="pl-PL" dirty="0" smtClean="0">
              <a:solidFill>
                <a:srgbClr val="FFFF00"/>
              </a:solidFill>
            </a:endParaRPr>
          </a:p>
          <a:p>
            <a:pPr marL="0" indent="0">
              <a:buNone/>
            </a:pPr>
            <a:r>
              <a:rPr lang="pl-PL" dirty="0" smtClean="0">
                <a:solidFill>
                  <a:srgbClr val="FFFF00"/>
                </a:solidFill>
              </a:rPr>
              <a:t>Zbiór</a:t>
            </a:r>
            <a:r>
              <a:rPr lang="pl-PL" dirty="0" smtClean="0"/>
              <a:t> </a:t>
            </a:r>
            <a:r>
              <a:rPr lang="pl-PL" dirty="0" smtClean="0">
                <a:solidFill>
                  <a:srgbClr val="FFFF00"/>
                </a:solidFill>
              </a:rPr>
              <a:t>pusty</a:t>
            </a:r>
            <a:r>
              <a:rPr lang="pl-PL" dirty="0" smtClean="0"/>
              <a:t>, który nie zawiera żadnego słowa oznaczamy symbolem </a:t>
            </a:r>
            <a:r>
              <a:rPr lang="pl-PL" dirty="0" smtClean="0">
                <a:solidFill>
                  <a:srgbClr val="FFFF00"/>
                </a:solidFill>
                <a:sym typeface="Symbol" panose="05050102010706020507" pitchFamily="18" charset="2"/>
              </a:rPr>
              <a:t></a:t>
            </a:r>
            <a:r>
              <a:rPr lang="pl-PL" dirty="0" smtClean="0">
                <a:sym typeface="Symbol" panose="05050102010706020507" pitchFamily="18" charset="2"/>
              </a:rPr>
              <a:t> lub </a:t>
            </a:r>
            <a:r>
              <a:rPr lang="pl-PL" dirty="0" smtClean="0">
                <a:solidFill>
                  <a:srgbClr val="FFFF00"/>
                </a:solidFill>
                <a:sym typeface="Symbol" panose="05050102010706020507" pitchFamily="18" charset="2"/>
              </a:rPr>
              <a:t>{}</a:t>
            </a:r>
            <a:r>
              <a:rPr lang="pl-PL" dirty="0" smtClean="0">
                <a:sym typeface="Symbol" panose="05050102010706020507" pitchFamily="18" charset="2"/>
              </a:rPr>
              <a:t>.</a:t>
            </a:r>
          </a:p>
          <a:p>
            <a:pPr marL="0" indent="0">
              <a:buNone/>
            </a:pPr>
            <a:r>
              <a:rPr lang="pl-PL" dirty="0" smtClean="0">
                <a:solidFill>
                  <a:srgbClr val="FFFF00"/>
                </a:solidFill>
                <a:sym typeface="Symbol" panose="05050102010706020507" pitchFamily="18" charset="2"/>
              </a:rPr>
              <a:t>Suma</a:t>
            </a:r>
            <a:r>
              <a:rPr lang="pl-PL" dirty="0" smtClean="0">
                <a:sym typeface="Symbol" panose="05050102010706020507" pitchFamily="18" charset="2"/>
              </a:rPr>
              <a:t> języków </a:t>
            </a:r>
            <a:r>
              <a:rPr lang="pl-PL" dirty="0" smtClean="0">
                <a:ea typeface="Cambria Math" panose="02040503050406030204" pitchFamily="18" charset="0"/>
                <a:sym typeface="Symbol" panose="05050102010706020507" pitchFamily="18" charset="2"/>
              </a:rPr>
              <a:t>A</a:t>
            </a:r>
            <a:r>
              <a:rPr lang="pl-PL" dirty="0" smtClean="0">
                <a:sym typeface="Symbol" panose="05050102010706020507" pitchFamily="18" charset="2"/>
              </a:rPr>
              <a:t> i </a:t>
            </a:r>
            <a:r>
              <a:rPr lang="pl-PL" dirty="0" smtClean="0">
                <a:ea typeface="Cambria Math" panose="02040503050406030204" pitchFamily="18" charset="0"/>
                <a:sym typeface="Symbol" panose="05050102010706020507" pitchFamily="18" charset="2"/>
              </a:rPr>
              <a:t>B</a:t>
            </a:r>
            <a:r>
              <a:rPr lang="pl-PL" dirty="0" smtClean="0">
                <a:sym typeface="Symbol" panose="05050102010706020507" pitchFamily="18" charset="2"/>
              </a:rPr>
              <a:t> - </a:t>
            </a:r>
            <a:r>
              <a:rPr lang="pl-PL" dirty="0"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a:t>A  B</a:t>
            </a:r>
          </a:p>
          <a:p>
            <a:pPr marL="0" indent="0">
              <a:buNone/>
            </a:pPr>
            <a:r>
              <a:rPr lang="pl-PL" dirty="0" smtClean="0">
                <a:solidFill>
                  <a:srgbClr val="FFFF00"/>
                </a:solidFill>
                <a:sym typeface="Symbol" panose="05050102010706020507" pitchFamily="18" charset="2"/>
              </a:rPr>
              <a:t>Przecięcie</a:t>
            </a:r>
            <a:r>
              <a:rPr lang="pl-PL" dirty="0" smtClean="0">
                <a:sym typeface="Symbol" panose="05050102010706020507" pitchFamily="18" charset="2"/>
              </a:rPr>
              <a:t> (część wspólna) języków </a:t>
            </a:r>
            <a:r>
              <a:rPr lang="pl-PL" dirty="0" smtClean="0">
                <a:ea typeface="Cambria Math" panose="02040503050406030204" pitchFamily="18" charset="0"/>
                <a:sym typeface="Symbol" panose="05050102010706020507" pitchFamily="18" charset="2"/>
              </a:rPr>
              <a:t>A</a:t>
            </a:r>
            <a:r>
              <a:rPr lang="pl-PL" dirty="0" smtClean="0">
                <a:sym typeface="Symbol" panose="05050102010706020507" pitchFamily="18" charset="2"/>
              </a:rPr>
              <a:t> i </a:t>
            </a:r>
            <a:r>
              <a:rPr lang="pl-PL" dirty="0" smtClean="0">
                <a:ea typeface="Cambria Math" panose="02040503050406030204" pitchFamily="18" charset="0"/>
                <a:sym typeface="Symbol" panose="05050102010706020507" pitchFamily="18" charset="2"/>
              </a:rPr>
              <a:t>B</a:t>
            </a:r>
            <a:r>
              <a:rPr lang="pl-PL" dirty="0" smtClean="0">
                <a:sym typeface="Symbol" panose="05050102010706020507" pitchFamily="18" charset="2"/>
              </a:rPr>
              <a:t> - </a:t>
            </a:r>
            <a:r>
              <a:rPr lang="pl-PL" dirty="0"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a:t>A  B</a:t>
            </a:r>
          </a:p>
          <a:p>
            <a:pPr marL="0" indent="0">
              <a:buNone/>
            </a:pPr>
            <a:r>
              <a:rPr lang="pl-PL" dirty="0" smtClean="0">
                <a:solidFill>
                  <a:srgbClr val="FFFF00"/>
                </a:solidFill>
                <a:sym typeface="Symbol" panose="05050102010706020507" pitchFamily="18" charset="2"/>
              </a:rPr>
              <a:t>Różnica języków</a:t>
            </a:r>
            <a:r>
              <a:rPr lang="pl-PL" dirty="0" smtClean="0">
                <a:sym typeface="Symbol" panose="05050102010706020507" pitchFamily="18" charset="2"/>
              </a:rPr>
              <a:t> </a:t>
            </a:r>
            <a:r>
              <a:rPr lang="pl-PL" dirty="0" smtClean="0">
                <a:ea typeface="Cambria Math" panose="02040503050406030204" pitchFamily="18" charset="0"/>
                <a:sym typeface="Symbol" panose="05050102010706020507" pitchFamily="18" charset="2"/>
              </a:rPr>
              <a:t>A</a:t>
            </a:r>
            <a:r>
              <a:rPr lang="pl-PL" dirty="0" smtClean="0">
                <a:sym typeface="Symbol" panose="05050102010706020507" pitchFamily="18" charset="2"/>
              </a:rPr>
              <a:t> i </a:t>
            </a:r>
            <a:r>
              <a:rPr lang="pl-PL" dirty="0" smtClean="0">
                <a:ea typeface="Cambria Math" panose="02040503050406030204" pitchFamily="18" charset="0"/>
                <a:sym typeface="Symbol" panose="05050102010706020507" pitchFamily="18" charset="2"/>
              </a:rPr>
              <a:t>B</a:t>
            </a:r>
            <a:r>
              <a:rPr lang="pl-PL" dirty="0" smtClean="0">
                <a:sym typeface="Symbol" panose="05050102010706020507" pitchFamily="18" charset="2"/>
              </a:rPr>
              <a:t> - </a:t>
            </a:r>
            <a:r>
              <a:rPr lang="pl-PL" dirty="0"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a:t>A \ B</a:t>
            </a:r>
          </a:p>
        </p:txBody>
      </p:sp>
    </p:spTree>
    <p:extLst>
      <p:ext uri="{BB962C8B-B14F-4D97-AF65-F5344CB8AC3E}">
        <p14:creationId xmlns:p14="http://schemas.microsoft.com/office/powerpoint/2010/main" val="721915589"/>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Operacje na językach</a:t>
            </a:r>
            <a:endParaRPr lang="pl-PL" dirty="0"/>
          </a:p>
        </p:txBody>
      </p:sp>
      <p:sp>
        <p:nvSpPr>
          <p:cNvPr id="3" name="Symbol zastępczy zawartości 2"/>
          <p:cNvSpPr>
            <a:spLocks noGrp="1"/>
          </p:cNvSpPr>
          <p:nvPr>
            <p:ph idx="1"/>
          </p:nvPr>
        </p:nvSpPr>
        <p:spPr>
          <a:xfrm>
            <a:off x="856060" y="2249486"/>
            <a:ext cx="7429499" cy="4061161"/>
          </a:xfrm>
        </p:spPr>
        <p:txBody>
          <a:bodyPr>
            <a:normAutofit/>
          </a:bodyPr>
          <a:lstStyle/>
          <a:p>
            <a:pPr marL="0" indent="0">
              <a:buNone/>
            </a:pPr>
            <a:r>
              <a:rPr lang="pl-PL" dirty="0" smtClean="0"/>
              <a:t>Przykład operacji na językach (przecięcie i różnica):</a:t>
            </a:r>
          </a:p>
          <a:p>
            <a:pPr marL="0" indent="0">
              <a:buNone/>
            </a:pPr>
            <a:r>
              <a:rPr lang="pl-PL" dirty="0" smtClean="0">
                <a:latin typeface="Cambria Math" panose="02040503050406030204" pitchFamily="18" charset="0"/>
                <a:ea typeface="Cambria Math" panose="02040503050406030204" pitchFamily="18" charset="0"/>
              </a:rPr>
              <a:t>({</a:t>
            </a:r>
            <a:r>
              <a:rPr lang="pl-PL" dirty="0" err="1" smtClean="0">
                <a:latin typeface="Cambria Math" panose="02040503050406030204" pitchFamily="18" charset="0"/>
                <a:ea typeface="Cambria Math" panose="02040503050406030204" pitchFamily="18" charset="0"/>
              </a:rPr>
              <a:t>ala</a:t>
            </a:r>
            <a:r>
              <a:rPr lang="pl-PL" dirty="0" smtClean="0">
                <a:latin typeface="Cambria Math" panose="02040503050406030204" pitchFamily="18" charset="0"/>
                <a:ea typeface="Cambria Math" panose="02040503050406030204" pitchFamily="18" charset="0"/>
              </a:rPr>
              <a:t>, </a:t>
            </a:r>
            <a:r>
              <a:rPr lang="pl-PL" dirty="0" err="1" smtClean="0">
                <a:solidFill>
                  <a:schemeClr val="accent1"/>
                </a:solidFill>
                <a:latin typeface="Cambria Math" panose="02040503050406030204" pitchFamily="18" charset="0"/>
                <a:ea typeface="Cambria Math" panose="02040503050406030204" pitchFamily="18" charset="0"/>
              </a:rPr>
              <a:t>ola</a:t>
            </a:r>
            <a:r>
              <a:rPr lang="pl-PL" dirty="0" smtClean="0">
                <a:latin typeface="Cambria Math" panose="02040503050406030204" pitchFamily="18" charset="0"/>
                <a:ea typeface="Cambria Math" panose="02040503050406030204" pitchFamily="18" charset="0"/>
              </a:rPr>
              <a:t>, </a:t>
            </a:r>
            <a:r>
              <a:rPr lang="pl-PL" dirty="0" smtClean="0">
                <a:solidFill>
                  <a:schemeClr val="accent1"/>
                </a:solidFill>
                <a:latin typeface="Cambria Math" panose="02040503050406030204" pitchFamily="18" charset="0"/>
                <a:ea typeface="Cambria Math" panose="02040503050406030204" pitchFamily="18" charset="0"/>
              </a:rPr>
              <a:t>ula</a:t>
            </a:r>
            <a:r>
              <a:rPr lang="pl-PL" dirty="0" smtClean="0">
                <a:latin typeface="Cambria Math" panose="02040503050406030204" pitchFamily="18" charset="0"/>
                <a:ea typeface="Cambria Math" panose="02040503050406030204" pitchFamily="18" charset="0"/>
              </a:rPr>
              <a:t>} </a:t>
            </a:r>
            <a:r>
              <a:rPr lang="pl-PL" dirty="0" smtClean="0">
                <a:solidFill>
                  <a:schemeClr val="accent1"/>
                </a:solidFill>
                <a:latin typeface="Cambria Math" panose="02040503050406030204" pitchFamily="18" charset="0"/>
                <a:ea typeface="Cambria Math" panose="02040503050406030204" pitchFamily="18" charset="0"/>
                <a:sym typeface="Symbol" panose="05050102010706020507" pitchFamily="18" charset="2"/>
              </a:rPr>
              <a:t></a:t>
            </a:r>
            <a:r>
              <a:rPr lang="pl-PL" dirty="0" smtClean="0">
                <a:latin typeface="Cambria Math" panose="02040503050406030204" pitchFamily="18" charset="0"/>
                <a:ea typeface="Cambria Math" panose="02040503050406030204" pitchFamily="18" charset="0"/>
                <a:sym typeface="Symbol" panose="05050102010706020507" pitchFamily="18" charset="2"/>
              </a:rPr>
              <a:t> {</a:t>
            </a:r>
            <a:r>
              <a:rPr lang="pl-PL" dirty="0" err="1" smtClean="0">
                <a:latin typeface="Cambria Math" panose="02040503050406030204" pitchFamily="18" charset="0"/>
                <a:ea typeface="Cambria Math" panose="02040503050406030204" pitchFamily="18" charset="0"/>
                <a:sym typeface="Symbol" panose="05050102010706020507" pitchFamily="18" charset="2"/>
              </a:rPr>
              <a:t>abba</a:t>
            </a:r>
            <a:r>
              <a:rPr lang="pl-PL" dirty="0" smtClean="0">
                <a:latin typeface="Cambria Math" panose="02040503050406030204" pitchFamily="18" charset="0"/>
                <a:ea typeface="Cambria Math" panose="02040503050406030204" pitchFamily="18" charset="0"/>
                <a:sym typeface="Symbol" panose="05050102010706020507" pitchFamily="18" charset="2"/>
              </a:rPr>
              <a:t>, </a:t>
            </a:r>
            <a:r>
              <a:rPr lang="pl-PL" dirty="0" err="1" smtClean="0">
                <a:solidFill>
                  <a:schemeClr val="accent1"/>
                </a:solidFill>
                <a:latin typeface="Cambria Math" panose="02040503050406030204" pitchFamily="18" charset="0"/>
                <a:ea typeface="Cambria Math" panose="02040503050406030204" pitchFamily="18" charset="0"/>
                <a:sym typeface="Symbol" panose="05050102010706020507" pitchFamily="18" charset="2"/>
              </a:rPr>
              <a:t>ola</a:t>
            </a:r>
            <a:r>
              <a:rPr lang="pl-PL" dirty="0" smtClean="0">
                <a:latin typeface="Cambria Math" panose="02040503050406030204" pitchFamily="18" charset="0"/>
                <a:ea typeface="Cambria Math" panose="02040503050406030204" pitchFamily="18" charset="0"/>
                <a:sym typeface="Symbol" panose="05050102010706020507" pitchFamily="18" charset="2"/>
              </a:rPr>
              <a:t>, </a:t>
            </a:r>
            <a:r>
              <a:rPr lang="pl-PL" dirty="0" smtClean="0">
                <a:solidFill>
                  <a:schemeClr val="accent1"/>
                </a:solidFill>
                <a:latin typeface="Cambria Math" panose="02040503050406030204" pitchFamily="18" charset="0"/>
                <a:ea typeface="Cambria Math" panose="02040503050406030204" pitchFamily="18" charset="0"/>
                <a:sym typeface="Symbol" panose="05050102010706020507" pitchFamily="18" charset="2"/>
              </a:rPr>
              <a:t>ula</a:t>
            </a:r>
            <a:r>
              <a:rPr lang="pl-PL" dirty="0" smtClean="0">
                <a:latin typeface="Cambria Math" panose="02040503050406030204" pitchFamily="18" charset="0"/>
                <a:ea typeface="Cambria Math" panose="02040503050406030204" pitchFamily="18" charset="0"/>
                <a:sym typeface="Symbol" panose="05050102010706020507" pitchFamily="18" charset="2"/>
              </a:rPr>
              <a:t> }) </a:t>
            </a:r>
            <a:r>
              <a:rPr lang="pl-PL" dirty="0" smtClean="0">
                <a:solidFill>
                  <a:schemeClr val="accent2"/>
                </a:solidFill>
                <a:latin typeface="Cambria Math" panose="02040503050406030204" pitchFamily="18" charset="0"/>
                <a:ea typeface="Cambria Math" panose="02040503050406030204" pitchFamily="18" charset="0"/>
                <a:sym typeface="Symbol" panose="05050102010706020507" pitchFamily="18" charset="2"/>
              </a:rPr>
              <a:t>\</a:t>
            </a:r>
            <a:r>
              <a:rPr lang="pl-PL" dirty="0" smtClean="0">
                <a:latin typeface="Cambria Math" panose="02040503050406030204" pitchFamily="18" charset="0"/>
                <a:ea typeface="Cambria Math" panose="02040503050406030204" pitchFamily="18" charset="0"/>
                <a:sym typeface="Symbol" panose="05050102010706020507" pitchFamily="18" charset="2"/>
              </a:rPr>
              <a:t> {ula, bula}  </a:t>
            </a:r>
          </a:p>
          <a:p>
            <a:pPr marL="0" indent="0">
              <a:buNone/>
            </a:pPr>
            <a:endParaRPr lang="pl-PL" dirty="0">
              <a:latin typeface="Cambria Math" panose="02040503050406030204" pitchFamily="18" charset="0"/>
              <a:ea typeface="Cambria Math" panose="02040503050406030204" pitchFamily="18" charset="0"/>
              <a:sym typeface="Symbol" panose="05050102010706020507" pitchFamily="18" charset="2"/>
            </a:endParaRPr>
          </a:p>
          <a:p>
            <a:pPr marL="0" indent="0">
              <a:buNone/>
            </a:pPr>
            <a:r>
              <a:rPr lang="pl-PL" dirty="0" smtClean="0">
                <a:latin typeface="Cambria Math" panose="02040503050406030204" pitchFamily="18" charset="0"/>
                <a:ea typeface="Cambria Math" panose="02040503050406030204" pitchFamily="18" charset="0"/>
                <a:sym typeface="Symbol" panose="05050102010706020507" pitchFamily="18" charset="2"/>
              </a:rPr>
              <a:t>		{</a:t>
            </a:r>
            <a:r>
              <a:rPr lang="pl-PL" dirty="0" err="1" smtClean="0">
                <a:solidFill>
                  <a:schemeClr val="accent2"/>
                </a:solidFill>
                <a:latin typeface="Cambria Math" panose="02040503050406030204" pitchFamily="18" charset="0"/>
                <a:ea typeface="Cambria Math" panose="02040503050406030204" pitchFamily="18" charset="0"/>
                <a:sym typeface="Symbol" panose="05050102010706020507" pitchFamily="18" charset="2"/>
              </a:rPr>
              <a:t>ola</a:t>
            </a:r>
            <a:r>
              <a:rPr lang="pl-PL" dirty="0" smtClean="0">
                <a:latin typeface="Cambria Math" panose="02040503050406030204" pitchFamily="18" charset="0"/>
                <a:ea typeface="Cambria Math" panose="02040503050406030204" pitchFamily="18" charset="0"/>
                <a:sym typeface="Symbol" panose="05050102010706020507" pitchFamily="18" charset="2"/>
              </a:rPr>
              <a:t>, ula}                    </a:t>
            </a:r>
            <a:r>
              <a:rPr lang="pl-PL" dirty="0" smtClean="0">
                <a:solidFill>
                  <a:schemeClr val="accent2"/>
                </a:solidFill>
                <a:latin typeface="Cambria Math" panose="02040503050406030204" pitchFamily="18" charset="0"/>
                <a:ea typeface="Cambria Math" panose="02040503050406030204" pitchFamily="18" charset="0"/>
                <a:sym typeface="Symbol" panose="05050102010706020507" pitchFamily="18" charset="2"/>
              </a:rPr>
              <a:t>\</a:t>
            </a:r>
            <a:r>
              <a:rPr lang="pl-PL" dirty="0" smtClean="0">
                <a:latin typeface="Cambria Math" panose="02040503050406030204" pitchFamily="18" charset="0"/>
                <a:ea typeface="Cambria Math" panose="02040503050406030204" pitchFamily="18" charset="0"/>
                <a:sym typeface="Symbol" panose="05050102010706020507" pitchFamily="18" charset="2"/>
              </a:rPr>
              <a:t> {ula, bula} = {</a:t>
            </a:r>
            <a:r>
              <a:rPr lang="pl-PL" dirty="0" err="1" smtClean="0">
                <a:latin typeface="Cambria Math" panose="02040503050406030204" pitchFamily="18" charset="0"/>
                <a:ea typeface="Cambria Math" panose="02040503050406030204" pitchFamily="18" charset="0"/>
                <a:sym typeface="Symbol" panose="05050102010706020507" pitchFamily="18" charset="2"/>
              </a:rPr>
              <a:t>ola</a:t>
            </a:r>
            <a:r>
              <a:rPr lang="pl-PL" dirty="0" smtClean="0">
                <a:latin typeface="Cambria Math" panose="02040503050406030204" pitchFamily="18" charset="0"/>
                <a:ea typeface="Cambria Math" panose="02040503050406030204" pitchFamily="18" charset="0"/>
                <a:sym typeface="Symbol" panose="05050102010706020507" pitchFamily="18" charset="2"/>
              </a:rPr>
              <a:t>}</a:t>
            </a:r>
            <a:endParaRPr lang="pl-PL" dirty="0" smtClean="0">
              <a:latin typeface="Cambria Math" panose="02040503050406030204" pitchFamily="18" charset="0"/>
              <a:ea typeface="Cambria Math" panose="02040503050406030204" pitchFamily="18" charset="0"/>
            </a:endParaRPr>
          </a:p>
        </p:txBody>
      </p:sp>
      <p:grpSp>
        <p:nvGrpSpPr>
          <p:cNvPr id="5" name="Grupa 4"/>
          <p:cNvGrpSpPr/>
          <p:nvPr/>
        </p:nvGrpSpPr>
        <p:grpSpPr>
          <a:xfrm>
            <a:off x="1068948" y="3325993"/>
            <a:ext cx="3992451" cy="700396"/>
            <a:chOff x="1068948" y="3325993"/>
            <a:chExt cx="3992451" cy="700396"/>
          </a:xfrm>
        </p:grpSpPr>
        <p:sp>
          <p:nvSpPr>
            <p:cNvPr id="4" name="Nawias klamrowy otwierający 3"/>
            <p:cNvSpPr/>
            <p:nvPr/>
          </p:nvSpPr>
          <p:spPr>
            <a:xfrm rot="16200000">
              <a:off x="2897750" y="1497191"/>
              <a:ext cx="334847" cy="3992451"/>
            </a:xfrm>
            <a:prstGeom prst="leftBrace">
              <a:avLst>
                <a:gd name="adj1" fmla="val 50000"/>
                <a:gd name="adj2" fmla="val 4934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6" name="pole tekstowe 5"/>
            <p:cNvSpPr txBox="1"/>
            <p:nvPr/>
          </p:nvSpPr>
          <p:spPr>
            <a:xfrm>
              <a:off x="1776198" y="3657057"/>
              <a:ext cx="2577950" cy="369332"/>
            </a:xfrm>
            <a:prstGeom prst="rect">
              <a:avLst/>
            </a:prstGeom>
            <a:noFill/>
          </p:spPr>
          <p:txBody>
            <a:bodyPr wrap="none" rtlCol="0">
              <a:spAutoFit/>
            </a:bodyPr>
            <a:lstStyle/>
            <a:p>
              <a:r>
                <a:rPr lang="pl-PL" dirty="0" smtClean="0">
                  <a:solidFill>
                    <a:schemeClr val="accent1"/>
                  </a:solidFill>
                </a:rPr>
                <a:t>Przecięcie (część wspólna)</a:t>
              </a:r>
              <a:endParaRPr lang="pl-PL" dirty="0">
                <a:solidFill>
                  <a:schemeClr val="accent1"/>
                </a:solidFill>
              </a:endParaRPr>
            </a:p>
          </p:txBody>
        </p:sp>
      </p:grpSp>
      <p:grpSp>
        <p:nvGrpSpPr>
          <p:cNvPr id="9" name="Grupa 8"/>
          <p:cNvGrpSpPr/>
          <p:nvPr/>
        </p:nvGrpSpPr>
        <p:grpSpPr>
          <a:xfrm>
            <a:off x="2897749" y="4417458"/>
            <a:ext cx="4341671" cy="955048"/>
            <a:chOff x="2897749" y="4417458"/>
            <a:chExt cx="4341671" cy="955048"/>
          </a:xfrm>
        </p:grpSpPr>
        <p:sp>
          <p:nvSpPr>
            <p:cNvPr id="7" name="Nawias klamrowy otwierający 6"/>
            <p:cNvSpPr/>
            <p:nvPr/>
          </p:nvSpPr>
          <p:spPr>
            <a:xfrm rot="16200000">
              <a:off x="4681442" y="2633765"/>
              <a:ext cx="319888" cy="3887274"/>
            </a:xfrm>
            <a:prstGeom prst="leftBrace">
              <a:avLst>
                <a:gd name="adj1" fmla="val 50000"/>
                <a:gd name="adj2" fmla="val 49342"/>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pl-PL"/>
            </a:p>
          </p:txBody>
        </p:sp>
        <p:sp>
          <p:nvSpPr>
            <p:cNvPr id="8" name="pole tekstowe 7"/>
            <p:cNvSpPr txBox="1"/>
            <p:nvPr/>
          </p:nvSpPr>
          <p:spPr>
            <a:xfrm>
              <a:off x="3505897" y="4726175"/>
              <a:ext cx="3733523" cy="646331"/>
            </a:xfrm>
            <a:prstGeom prst="rect">
              <a:avLst/>
            </a:prstGeom>
            <a:noFill/>
          </p:spPr>
          <p:txBody>
            <a:bodyPr wrap="none" rtlCol="0">
              <a:spAutoFit/>
            </a:bodyPr>
            <a:lstStyle/>
            <a:p>
              <a:r>
                <a:rPr lang="pl-PL" dirty="0" smtClean="0">
                  <a:solidFill>
                    <a:schemeClr val="accent2"/>
                  </a:solidFill>
                </a:rPr>
                <a:t>Różnica (jakim słowem/jakimi słowami </a:t>
              </a:r>
            </a:p>
            <a:p>
              <a:r>
                <a:rPr lang="pl-PL" dirty="0" smtClean="0">
                  <a:solidFill>
                    <a:schemeClr val="accent2"/>
                  </a:solidFill>
                </a:rPr>
                <a:t>różni się język pierwszy od drugiego?)</a:t>
              </a:r>
              <a:endParaRPr lang="pl-PL" dirty="0">
                <a:solidFill>
                  <a:schemeClr val="accent2"/>
                </a:solidFill>
              </a:endParaRPr>
            </a:p>
          </p:txBody>
        </p:sp>
      </p:grpSp>
    </p:spTree>
    <p:extLst>
      <p:ext uri="{BB962C8B-B14F-4D97-AF65-F5344CB8AC3E}">
        <p14:creationId xmlns:p14="http://schemas.microsoft.com/office/powerpoint/2010/main" val="61302190"/>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500"/>
                                  </p:stCondLst>
                                  <p:childTnLst>
                                    <p:set>
                                      <p:cBhvr>
                                        <p:cTn id="25" dur="1" fill="hold">
                                          <p:stCondLst>
                                            <p:cond delay="0"/>
                                          </p:stCondLst>
                                        </p:cTn>
                                        <p:tgtEl>
                                          <p:spTgt spid="9"/>
                                        </p:tgtEl>
                                        <p:attrNameLst>
                                          <p:attrName>style.visibility</p:attrName>
                                        </p:attrNameLst>
                                      </p:cBhvr>
                                      <p:to>
                                        <p:strVal val="visible"/>
                                      </p:to>
                                    </p:set>
                                    <p:animEffect transition="in" filter="circle(in)">
                                      <p:cBhvr>
                                        <p:cTn id="26"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Operacje na językach</a:t>
            </a:r>
            <a:endParaRPr lang="pl-PL" dirty="0"/>
          </a:p>
        </p:txBody>
      </p:sp>
      <p:sp>
        <p:nvSpPr>
          <p:cNvPr id="3" name="Symbol zastępczy zawartości 2"/>
          <p:cNvSpPr>
            <a:spLocks noGrp="1"/>
          </p:cNvSpPr>
          <p:nvPr>
            <p:ph idx="1"/>
          </p:nvPr>
        </p:nvSpPr>
        <p:spPr>
          <a:xfrm>
            <a:off x="856060" y="2249486"/>
            <a:ext cx="7429499" cy="4061161"/>
          </a:xfrm>
        </p:spPr>
        <p:txBody>
          <a:bodyPr>
            <a:normAutofit/>
          </a:bodyPr>
          <a:lstStyle/>
          <a:p>
            <a:pPr marL="0" indent="0">
              <a:buNone/>
            </a:pPr>
            <a:r>
              <a:rPr lang="pl-PL" dirty="0" smtClean="0"/>
              <a:t>Przykład operacji na językach (przecięcie):</a:t>
            </a:r>
          </a:p>
          <a:p>
            <a:pPr marL="0" indent="0">
              <a:buNone/>
            </a:pPr>
            <a:r>
              <a:rPr lang="pl-PL" dirty="0" smtClean="0">
                <a:solidFill>
                  <a:schemeClr val="accent1"/>
                </a:solidFill>
                <a:latin typeface="Cambria Math" panose="02040503050406030204" pitchFamily="18" charset="0"/>
                <a:ea typeface="Cambria Math" panose="02040503050406030204" pitchFamily="18" charset="0"/>
              </a:rPr>
              <a:t>{x </a:t>
            </a:r>
            <a:r>
              <a:rPr lang="pl-PL" dirty="0" smtClean="0">
                <a:solidFill>
                  <a:schemeClr val="accent1"/>
                </a:solidFill>
                <a:latin typeface="Cambria Math" panose="02040503050406030204" pitchFamily="18" charset="0"/>
                <a:ea typeface="Cambria Math" panose="02040503050406030204" pitchFamily="18" charset="0"/>
                <a:sym typeface="Symbol" panose="05050102010706020507" pitchFamily="18" charset="2"/>
              </a:rPr>
              <a:t> {a, b}* : |x| = 4}</a:t>
            </a:r>
            <a:r>
              <a:rPr lang="pl-PL" dirty="0" smtClean="0">
                <a:latin typeface="Cambria Math" panose="02040503050406030204" pitchFamily="18" charset="0"/>
                <a:ea typeface="Cambria Math" panose="02040503050406030204" pitchFamily="18" charset="0"/>
                <a:sym typeface="Symbol" panose="05050102010706020507" pitchFamily="18" charset="2"/>
              </a:rPr>
              <a:t>  </a:t>
            </a:r>
            <a:r>
              <a:rPr lang="pl-PL" dirty="0" smtClean="0">
                <a:solidFill>
                  <a:schemeClr val="accent2"/>
                </a:solidFill>
                <a:latin typeface="Cambria Math" panose="02040503050406030204" pitchFamily="18" charset="0"/>
                <a:ea typeface="Cambria Math" panose="02040503050406030204" pitchFamily="18" charset="0"/>
                <a:sym typeface="Symbol" panose="05050102010706020507" pitchFamily="18" charset="2"/>
              </a:rPr>
              <a:t>{ab, ba}* </a:t>
            </a:r>
          </a:p>
          <a:p>
            <a:pPr marL="0" indent="0">
              <a:buNone/>
            </a:pPr>
            <a:r>
              <a:rPr lang="pl-PL" dirty="0">
                <a:solidFill>
                  <a:schemeClr val="accent2"/>
                </a:solidFill>
                <a:latin typeface="Cambria Math" panose="02040503050406030204" pitchFamily="18" charset="0"/>
                <a:ea typeface="Cambria Math" panose="02040503050406030204" pitchFamily="18" charset="0"/>
                <a:sym typeface="Symbol" panose="05050102010706020507" pitchFamily="18" charset="2"/>
              </a:rPr>
              <a:t>	</a:t>
            </a:r>
            <a:r>
              <a:rPr lang="pl-PL" dirty="0" smtClean="0">
                <a:solidFill>
                  <a:schemeClr val="accent2"/>
                </a:solidFill>
                <a:latin typeface="Cambria Math" panose="02040503050406030204" pitchFamily="18" charset="0"/>
                <a:ea typeface="Cambria Math" panose="02040503050406030204" pitchFamily="18" charset="0"/>
                <a:sym typeface="Symbol" panose="05050102010706020507" pitchFamily="18" charset="2"/>
              </a:rPr>
              <a:t>			</a:t>
            </a:r>
            <a:r>
              <a:rPr lang="pl-PL" dirty="0" smtClean="0">
                <a:latin typeface="Cambria Math" panose="02040503050406030204" pitchFamily="18" charset="0"/>
                <a:ea typeface="Cambria Math" panose="02040503050406030204" pitchFamily="18" charset="0"/>
                <a:sym typeface="Symbol" panose="05050102010706020507" pitchFamily="18" charset="2"/>
              </a:rPr>
              <a:t>= {</a:t>
            </a:r>
            <a:r>
              <a:rPr lang="pl-PL" dirty="0" err="1" smtClean="0">
                <a:latin typeface="Cambria Math" panose="02040503050406030204" pitchFamily="18" charset="0"/>
                <a:ea typeface="Cambria Math" panose="02040503050406030204" pitchFamily="18" charset="0"/>
                <a:sym typeface="Symbol" panose="05050102010706020507" pitchFamily="18" charset="2"/>
              </a:rPr>
              <a:t>abba</a:t>
            </a:r>
            <a:r>
              <a:rPr lang="pl-PL" dirty="0" smtClean="0">
                <a:latin typeface="Cambria Math" panose="02040503050406030204" pitchFamily="18" charset="0"/>
                <a:ea typeface="Cambria Math" panose="02040503050406030204" pitchFamily="18" charset="0"/>
                <a:sym typeface="Symbol" panose="05050102010706020507" pitchFamily="18" charset="2"/>
              </a:rPr>
              <a:t>, </a:t>
            </a:r>
            <a:r>
              <a:rPr lang="pl-PL" dirty="0" err="1" smtClean="0">
                <a:latin typeface="Cambria Math" panose="02040503050406030204" pitchFamily="18" charset="0"/>
                <a:ea typeface="Cambria Math" panose="02040503050406030204" pitchFamily="18" charset="0"/>
                <a:sym typeface="Symbol" panose="05050102010706020507" pitchFamily="18" charset="2"/>
              </a:rPr>
              <a:t>baab</a:t>
            </a:r>
            <a:r>
              <a:rPr lang="pl-PL" dirty="0" smtClean="0">
                <a:latin typeface="Cambria Math" panose="02040503050406030204" pitchFamily="18" charset="0"/>
                <a:ea typeface="Cambria Math" panose="02040503050406030204" pitchFamily="18" charset="0"/>
                <a:sym typeface="Symbol" panose="05050102010706020507" pitchFamily="18" charset="2"/>
              </a:rPr>
              <a:t>, </a:t>
            </a:r>
            <a:r>
              <a:rPr lang="pl-PL" dirty="0" err="1" smtClean="0">
                <a:latin typeface="Cambria Math" panose="02040503050406030204" pitchFamily="18" charset="0"/>
                <a:ea typeface="Cambria Math" panose="02040503050406030204" pitchFamily="18" charset="0"/>
                <a:sym typeface="Symbol" panose="05050102010706020507" pitchFamily="18" charset="2"/>
              </a:rPr>
              <a:t>abab</a:t>
            </a:r>
            <a:r>
              <a:rPr lang="pl-PL" dirty="0" smtClean="0">
                <a:latin typeface="Cambria Math" panose="02040503050406030204" pitchFamily="18" charset="0"/>
                <a:ea typeface="Cambria Math" panose="02040503050406030204" pitchFamily="18" charset="0"/>
                <a:sym typeface="Symbol" panose="05050102010706020507" pitchFamily="18" charset="2"/>
              </a:rPr>
              <a:t>, baba}</a:t>
            </a:r>
          </a:p>
        </p:txBody>
      </p:sp>
      <p:grpSp>
        <p:nvGrpSpPr>
          <p:cNvPr id="4" name="Grupa 3"/>
          <p:cNvGrpSpPr/>
          <p:nvPr/>
        </p:nvGrpSpPr>
        <p:grpSpPr>
          <a:xfrm>
            <a:off x="856060" y="3309870"/>
            <a:ext cx="2814419" cy="2881538"/>
            <a:chOff x="856060" y="3309870"/>
            <a:chExt cx="2814419" cy="2881538"/>
          </a:xfrm>
        </p:grpSpPr>
        <p:sp>
          <p:nvSpPr>
            <p:cNvPr id="5" name="pole tekstowe 4"/>
            <p:cNvSpPr txBox="1"/>
            <p:nvPr/>
          </p:nvSpPr>
          <p:spPr>
            <a:xfrm>
              <a:off x="856060" y="3606085"/>
              <a:ext cx="2814419" cy="2585323"/>
            </a:xfrm>
            <a:prstGeom prst="rect">
              <a:avLst/>
            </a:prstGeom>
            <a:noFill/>
          </p:spPr>
          <p:txBody>
            <a:bodyPr wrap="square" rtlCol="0">
              <a:spAutoFit/>
            </a:bodyPr>
            <a:lstStyle/>
            <a:p>
              <a:r>
                <a:rPr lang="pl-PL" dirty="0" smtClean="0">
                  <a:solidFill>
                    <a:schemeClr val="accent1"/>
                  </a:solidFill>
                </a:rPr>
                <a:t>Język składający się z 4 znakowych kombinacji znaków a i b, </a:t>
              </a:r>
            </a:p>
            <a:p>
              <a:r>
                <a:rPr lang="pl-PL" dirty="0" smtClean="0">
                  <a:solidFill>
                    <a:schemeClr val="accent1"/>
                  </a:solidFill>
                </a:rPr>
                <a:t>czyli 2</a:t>
              </a:r>
              <a:r>
                <a:rPr lang="pl-PL" baseline="30000" dirty="0" smtClean="0">
                  <a:solidFill>
                    <a:schemeClr val="accent1"/>
                  </a:solidFill>
                </a:rPr>
                <a:t>4</a:t>
              </a:r>
              <a:r>
                <a:rPr lang="pl-PL" dirty="0" smtClean="0">
                  <a:solidFill>
                    <a:schemeClr val="accent1"/>
                  </a:solidFill>
                </a:rPr>
                <a:t>=16</a:t>
              </a:r>
              <a:r>
                <a:rPr lang="pl-PL" baseline="30000" dirty="0" smtClean="0">
                  <a:solidFill>
                    <a:schemeClr val="accent1"/>
                  </a:solidFill>
                </a:rPr>
                <a:t> </a:t>
              </a:r>
              <a:r>
                <a:rPr lang="pl-PL" dirty="0" smtClean="0">
                  <a:solidFill>
                    <a:schemeClr val="accent1"/>
                  </a:solidFill>
                </a:rPr>
                <a:t>kombinacji:</a:t>
              </a:r>
            </a:p>
            <a:p>
              <a:r>
                <a:rPr lang="pl-PL" dirty="0" err="1" smtClean="0">
                  <a:solidFill>
                    <a:schemeClr val="accent1"/>
                  </a:solidFill>
                </a:rPr>
                <a:t>aaaa</a:t>
              </a:r>
              <a:r>
                <a:rPr lang="pl-PL" dirty="0" smtClean="0">
                  <a:solidFill>
                    <a:schemeClr val="accent1"/>
                  </a:solidFill>
                </a:rPr>
                <a:t>, </a:t>
              </a:r>
              <a:r>
                <a:rPr lang="pl-PL" dirty="0" err="1" smtClean="0">
                  <a:solidFill>
                    <a:schemeClr val="accent1"/>
                  </a:solidFill>
                </a:rPr>
                <a:t>aaab</a:t>
              </a:r>
              <a:r>
                <a:rPr lang="pl-PL" dirty="0" smtClean="0">
                  <a:solidFill>
                    <a:schemeClr val="accent1"/>
                  </a:solidFill>
                </a:rPr>
                <a:t>, </a:t>
              </a:r>
              <a:r>
                <a:rPr lang="pl-PL" dirty="0" err="1" smtClean="0">
                  <a:solidFill>
                    <a:schemeClr val="accent1"/>
                  </a:solidFill>
                </a:rPr>
                <a:t>aaba</a:t>
              </a:r>
              <a:r>
                <a:rPr lang="pl-PL" dirty="0" smtClean="0">
                  <a:solidFill>
                    <a:schemeClr val="accent1"/>
                  </a:solidFill>
                </a:rPr>
                <a:t>, </a:t>
              </a:r>
              <a:r>
                <a:rPr lang="pl-PL" dirty="0" err="1" smtClean="0">
                  <a:solidFill>
                    <a:schemeClr val="accent1"/>
                  </a:solidFill>
                </a:rPr>
                <a:t>abaa</a:t>
              </a:r>
              <a:r>
                <a:rPr lang="pl-PL" dirty="0" smtClean="0">
                  <a:solidFill>
                    <a:schemeClr val="accent1"/>
                  </a:solidFill>
                </a:rPr>
                <a:t>, </a:t>
              </a:r>
              <a:r>
                <a:rPr lang="pl-PL" dirty="0" err="1" smtClean="0">
                  <a:solidFill>
                    <a:schemeClr val="accent1"/>
                  </a:solidFill>
                </a:rPr>
                <a:t>baaa</a:t>
              </a:r>
              <a:r>
                <a:rPr lang="pl-PL" dirty="0" smtClean="0">
                  <a:solidFill>
                    <a:schemeClr val="accent1"/>
                  </a:solidFill>
                </a:rPr>
                <a:t>, </a:t>
              </a:r>
              <a:r>
                <a:rPr lang="pl-PL" dirty="0" err="1" smtClean="0">
                  <a:solidFill>
                    <a:schemeClr val="accent1"/>
                  </a:solidFill>
                </a:rPr>
                <a:t>aabb</a:t>
              </a:r>
              <a:r>
                <a:rPr lang="pl-PL" dirty="0" smtClean="0">
                  <a:solidFill>
                    <a:schemeClr val="accent1"/>
                  </a:solidFill>
                </a:rPr>
                <a:t>, </a:t>
              </a:r>
              <a:r>
                <a:rPr lang="pl-PL" dirty="0" err="1" smtClean="0">
                  <a:solidFill>
                    <a:schemeClr val="accent1"/>
                  </a:solidFill>
                </a:rPr>
                <a:t>abba</a:t>
              </a:r>
              <a:r>
                <a:rPr lang="pl-PL" dirty="0" smtClean="0">
                  <a:solidFill>
                    <a:schemeClr val="accent1"/>
                  </a:solidFill>
                </a:rPr>
                <a:t>, </a:t>
              </a:r>
              <a:r>
                <a:rPr lang="pl-PL" dirty="0" err="1" smtClean="0">
                  <a:solidFill>
                    <a:schemeClr val="accent1"/>
                  </a:solidFill>
                </a:rPr>
                <a:t>bbaa</a:t>
              </a:r>
              <a:r>
                <a:rPr lang="pl-PL" dirty="0" smtClean="0">
                  <a:solidFill>
                    <a:schemeClr val="accent1"/>
                  </a:solidFill>
                </a:rPr>
                <a:t>, </a:t>
              </a:r>
              <a:r>
                <a:rPr lang="pl-PL" dirty="0" err="1" smtClean="0">
                  <a:solidFill>
                    <a:schemeClr val="accent1"/>
                  </a:solidFill>
                </a:rPr>
                <a:t>abbb</a:t>
              </a:r>
              <a:r>
                <a:rPr lang="pl-PL" dirty="0" smtClean="0">
                  <a:solidFill>
                    <a:schemeClr val="accent1"/>
                  </a:solidFill>
                </a:rPr>
                <a:t>, </a:t>
              </a:r>
              <a:r>
                <a:rPr lang="pl-PL" dirty="0" err="1" smtClean="0">
                  <a:solidFill>
                    <a:schemeClr val="accent1"/>
                  </a:solidFill>
                </a:rPr>
                <a:t>bbba</a:t>
              </a:r>
              <a:r>
                <a:rPr lang="pl-PL" dirty="0" smtClean="0">
                  <a:solidFill>
                    <a:schemeClr val="accent1"/>
                  </a:solidFill>
                </a:rPr>
                <a:t>, </a:t>
              </a:r>
              <a:r>
                <a:rPr lang="pl-PL" dirty="0" err="1" smtClean="0">
                  <a:solidFill>
                    <a:schemeClr val="accent1"/>
                  </a:solidFill>
                </a:rPr>
                <a:t>bbbb</a:t>
              </a:r>
              <a:r>
                <a:rPr lang="pl-PL" dirty="0" smtClean="0">
                  <a:solidFill>
                    <a:schemeClr val="accent1"/>
                  </a:solidFill>
                </a:rPr>
                <a:t>, </a:t>
              </a:r>
              <a:r>
                <a:rPr lang="pl-PL" dirty="0" err="1" smtClean="0">
                  <a:solidFill>
                    <a:schemeClr val="accent1"/>
                  </a:solidFill>
                </a:rPr>
                <a:t>abab</a:t>
              </a:r>
              <a:r>
                <a:rPr lang="pl-PL" dirty="0" smtClean="0">
                  <a:solidFill>
                    <a:schemeClr val="accent1"/>
                  </a:solidFill>
                </a:rPr>
                <a:t>, baba, </a:t>
              </a:r>
              <a:r>
                <a:rPr lang="pl-PL" dirty="0" err="1" smtClean="0">
                  <a:solidFill>
                    <a:schemeClr val="accent1"/>
                  </a:solidFill>
                </a:rPr>
                <a:t>babb</a:t>
              </a:r>
              <a:r>
                <a:rPr lang="pl-PL" dirty="0" smtClean="0">
                  <a:solidFill>
                    <a:schemeClr val="accent1"/>
                  </a:solidFill>
                </a:rPr>
                <a:t>, </a:t>
              </a:r>
              <a:r>
                <a:rPr lang="pl-PL" dirty="0" err="1" smtClean="0">
                  <a:solidFill>
                    <a:schemeClr val="accent1"/>
                  </a:solidFill>
                </a:rPr>
                <a:t>baab</a:t>
              </a:r>
              <a:r>
                <a:rPr lang="pl-PL" dirty="0" smtClean="0">
                  <a:solidFill>
                    <a:schemeClr val="accent1"/>
                  </a:solidFill>
                </a:rPr>
                <a:t>,</a:t>
              </a:r>
            </a:p>
            <a:p>
              <a:r>
                <a:rPr lang="pl-PL" dirty="0" err="1" smtClean="0">
                  <a:solidFill>
                    <a:schemeClr val="accent1"/>
                  </a:solidFill>
                </a:rPr>
                <a:t>bbab</a:t>
              </a:r>
              <a:r>
                <a:rPr lang="pl-PL" dirty="0" smtClean="0">
                  <a:solidFill>
                    <a:schemeClr val="accent1"/>
                  </a:solidFill>
                </a:rPr>
                <a:t> </a:t>
              </a:r>
              <a:endParaRPr lang="pl-PL" dirty="0">
                <a:solidFill>
                  <a:schemeClr val="accent1"/>
                </a:solidFill>
              </a:endParaRPr>
            </a:p>
          </p:txBody>
        </p:sp>
        <p:cxnSp>
          <p:nvCxnSpPr>
            <p:cNvPr id="11" name="Łącznik prosty ze strzałką 10"/>
            <p:cNvCxnSpPr>
              <a:stCxn id="5" idx="0"/>
            </p:cNvCxnSpPr>
            <p:nvPr/>
          </p:nvCxnSpPr>
          <p:spPr>
            <a:xfrm flipV="1">
              <a:off x="2263270" y="3309870"/>
              <a:ext cx="42048" cy="296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 name="Grupa 5"/>
          <p:cNvGrpSpPr/>
          <p:nvPr/>
        </p:nvGrpSpPr>
        <p:grpSpPr>
          <a:xfrm>
            <a:off x="3670479" y="3309870"/>
            <a:ext cx="3348507" cy="3190634"/>
            <a:chOff x="3670479" y="3309870"/>
            <a:chExt cx="3348507" cy="3190634"/>
          </a:xfrm>
        </p:grpSpPr>
        <p:sp>
          <p:nvSpPr>
            <p:cNvPr id="9" name="pole tekstowe 8"/>
            <p:cNvSpPr txBox="1"/>
            <p:nvPr/>
          </p:nvSpPr>
          <p:spPr>
            <a:xfrm>
              <a:off x="3670479" y="3915181"/>
              <a:ext cx="3348507" cy="2585323"/>
            </a:xfrm>
            <a:prstGeom prst="rect">
              <a:avLst/>
            </a:prstGeom>
            <a:noFill/>
          </p:spPr>
          <p:txBody>
            <a:bodyPr wrap="square" rtlCol="0">
              <a:spAutoFit/>
            </a:bodyPr>
            <a:lstStyle/>
            <a:p>
              <a:r>
                <a:rPr lang="pl-PL" dirty="0" smtClean="0">
                  <a:solidFill>
                    <a:schemeClr val="accent2"/>
                  </a:solidFill>
                </a:rPr>
                <a:t>Język składający wszystkich możliwych kombinacji słów ab i ba:</a:t>
              </a:r>
            </a:p>
            <a:p>
              <a:r>
                <a:rPr lang="el-GR" dirty="0" smtClean="0">
                  <a:solidFill>
                    <a:schemeClr val="accent2"/>
                  </a:solidFill>
                  <a:latin typeface="Book Antiqua" panose="02040602050305030304" pitchFamily="18" charset="0"/>
                </a:rPr>
                <a:t>ε</a:t>
              </a:r>
              <a:r>
                <a:rPr lang="pl-PL" dirty="0" smtClean="0">
                  <a:solidFill>
                    <a:schemeClr val="accent2"/>
                  </a:solidFill>
                  <a:latin typeface="Book Antiqua" panose="02040602050305030304" pitchFamily="18" charset="0"/>
                </a:rPr>
                <a:t>, </a:t>
              </a:r>
              <a:r>
                <a:rPr lang="pl-PL" dirty="0" smtClean="0">
                  <a:solidFill>
                    <a:schemeClr val="accent2"/>
                  </a:solidFill>
                </a:rPr>
                <a:t>ab, ba, </a:t>
              </a:r>
              <a:r>
                <a:rPr lang="pl-PL" u="sng" dirty="0" err="1" smtClean="0">
                  <a:solidFill>
                    <a:schemeClr val="accent2"/>
                  </a:solidFill>
                </a:rPr>
                <a:t>abba</a:t>
              </a:r>
              <a:r>
                <a:rPr lang="pl-PL" u="sng" dirty="0" smtClean="0">
                  <a:solidFill>
                    <a:schemeClr val="accent2"/>
                  </a:solidFill>
                </a:rPr>
                <a:t>, </a:t>
              </a:r>
              <a:r>
                <a:rPr lang="pl-PL" u="sng" dirty="0" err="1" smtClean="0">
                  <a:solidFill>
                    <a:schemeClr val="accent2"/>
                  </a:solidFill>
                </a:rPr>
                <a:t>baab</a:t>
              </a:r>
              <a:r>
                <a:rPr lang="pl-PL" u="sng" dirty="0" smtClean="0">
                  <a:solidFill>
                    <a:schemeClr val="accent2"/>
                  </a:solidFill>
                </a:rPr>
                <a:t>, </a:t>
              </a:r>
              <a:r>
                <a:rPr lang="pl-PL" u="sng" dirty="0" err="1" smtClean="0">
                  <a:solidFill>
                    <a:schemeClr val="accent2"/>
                  </a:solidFill>
                </a:rPr>
                <a:t>abab</a:t>
              </a:r>
              <a:r>
                <a:rPr lang="pl-PL" u="sng" dirty="0" smtClean="0">
                  <a:solidFill>
                    <a:schemeClr val="accent2"/>
                  </a:solidFill>
                </a:rPr>
                <a:t>, baba</a:t>
              </a:r>
              <a:r>
                <a:rPr lang="pl-PL" dirty="0" smtClean="0">
                  <a:solidFill>
                    <a:schemeClr val="accent2"/>
                  </a:solidFill>
                </a:rPr>
                <a:t>, </a:t>
              </a:r>
              <a:r>
                <a:rPr lang="pl-PL" dirty="0" err="1" smtClean="0">
                  <a:solidFill>
                    <a:schemeClr val="accent2"/>
                  </a:solidFill>
                </a:rPr>
                <a:t>ababab</a:t>
              </a:r>
              <a:r>
                <a:rPr lang="pl-PL" dirty="0" smtClean="0">
                  <a:solidFill>
                    <a:schemeClr val="accent2"/>
                  </a:solidFill>
                </a:rPr>
                <a:t>, </a:t>
              </a:r>
              <a:r>
                <a:rPr lang="pl-PL" dirty="0" err="1" smtClean="0">
                  <a:solidFill>
                    <a:schemeClr val="accent2"/>
                  </a:solidFill>
                </a:rPr>
                <a:t>bababa</a:t>
              </a:r>
              <a:r>
                <a:rPr lang="pl-PL" dirty="0" smtClean="0">
                  <a:solidFill>
                    <a:schemeClr val="accent2"/>
                  </a:solidFill>
                </a:rPr>
                <a:t>, …</a:t>
              </a:r>
            </a:p>
            <a:p>
              <a:r>
                <a:rPr lang="pl-PL" dirty="0" smtClean="0">
                  <a:solidFill>
                    <a:schemeClr val="accent2"/>
                  </a:solidFill>
                </a:rPr>
                <a:t>Szukamy części wspólnej z pierwszym językiem, więc interesują nas tylko </a:t>
              </a:r>
              <a:r>
                <a:rPr lang="pl-PL" u="sng" dirty="0" smtClean="0">
                  <a:solidFill>
                    <a:schemeClr val="accent2"/>
                  </a:solidFill>
                </a:rPr>
                <a:t>4-znakowe słowa</a:t>
              </a:r>
              <a:r>
                <a:rPr lang="pl-PL" dirty="0" smtClean="0">
                  <a:solidFill>
                    <a:schemeClr val="accent2"/>
                  </a:solidFill>
                </a:rPr>
                <a:t>.</a:t>
              </a:r>
              <a:endParaRPr lang="pl-PL" dirty="0">
                <a:solidFill>
                  <a:schemeClr val="accent2"/>
                </a:solidFill>
              </a:endParaRPr>
            </a:p>
          </p:txBody>
        </p:sp>
        <p:cxnSp>
          <p:nvCxnSpPr>
            <p:cNvPr id="13" name="Łącznik prosty ze strzałką 12"/>
            <p:cNvCxnSpPr/>
            <p:nvPr/>
          </p:nvCxnSpPr>
          <p:spPr>
            <a:xfrm flipV="1">
              <a:off x="4224270" y="3309870"/>
              <a:ext cx="167426" cy="6053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714590072"/>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Operacje na językach</a:t>
            </a:r>
            <a:endParaRPr lang="pl-PL" dirty="0"/>
          </a:p>
        </p:txBody>
      </p:sp>
      <mc:AlternateContent xmlns:mc="http://schemas.openxmlformats.org/markup-compatibility/2006" xmlns:a14="http://schemas.microsoft.com/office/drawing/2010/main">
        <mc:Choice Requires="a14">
          <p:sp>
            <p:nvSpPr>
              <p:cNvPr id="3" name="Symbol zastępczy zawartości 2"/>
              <p:cNvSpPr>
                <a:spLocks noGrp="1"/>
              </p:cNvSpPr>
              <p:nvPr>
                <p:ph idx="1"/>
              </p:nvPr>
            </p:nvSpPr>
            <p:spPr>
              <a:xfrm>
                <a:off x="856060" y="2249486"/>
                <a:ext cx="7429499" cy="4254345"/>
              </a:xfrm>
            </p:spPr>
            <p:txBody>
              <a:bodyPr>
                <a:normAutofit lnSpcReduction="10000"/>
              </a:bodyPr>
              <a:lstStyle/>
              <a:p>
                <a:pPr marL="0" indent="0">
                  <a:buNone/>
                </a:pPr>
                <a:r>
                  <a:rPr lang="pl-PL" dirty="0" smtClean="0"/>
                  <a:t>Operacje charakterystyczne dla języków:</a:t>
                </a:r>
                <a:endParaRPr lang="pl-PL" dirty="0" smtClean="0">
                  <a:solidFill>
                    <a:srgbClr val="FFFF00"/>
                  </a:solidFill>
                </a:endParaRPr>
              </a:p>
              <a:p>
                <a:pPr marL="0" indent="0">
                  <a:buNone/>
                </a:pPr>
                <a:r>
                  <a:rPr lang="pl-PL" dirty="0" smtClean="0">
                    <a:solidFill>
                      <a:srgbClr val="FFFF00"/>
                    </a:solidFill>
                  </a:rPr>
                  <a:t>Dopełnienie</a:t>
                </a:r>
                <a:r>
                  <a:rPr lang="pl-PL" dirty="0" smtClean="0"/>
                  <a:t> języka A - </a:t>
                </a:r>
                <a14:m>
                  <m:oMath xmlns:m="http://schemas.openxmlformats.org/officeDocument/2006/math">
                    <m:acc>
                      <m:accPr>
                        <m:chr m:val="̅"/>
                        <m:ctrlPr>
                          <a:rPr lang="pl-PL" i="1" smtClean="0">
                            <a:solidFill>
                              <a:srgbClr val="FFFF00"/>
                            </a:solidFill>
                            <a:latin typeface="Cambria Math" panose="02040503050406030204" pitchFamily="18" charset="0"/>
                          </a:rPr>
                        </m:ctrlPr>
                      </m:accPr>
                      <m:e>
                        <m:r>
                          <m:rPr>
                            <m:sty m:val="p"/>
                          </m:rPr>
                          <a:rPr lang="pl-PL" b="0" i="0" smtClean="0">
                            <a:solidFill>
                              <a:srgbClr val="FFFF00"/>
                            </a:solidFill>
                            <a:latin typeface="Cambria Math" panose="02040503050406030204" pitchFamily="18" charset="0"/>
                          </a:rPr>
                          <m:t>A</m:t>
                        </m:r>
                      </m:e>
                    </m:acc>
                    <m:r>
                      <a:rPr lang="pl-PL" b="0" i="1" smtClean="0">
                        <a:latin typeface="Cambria Math" panose="02040503050406030204" pitchFamily="18" charset="0"/>
                      </a:rPr>
                      <m:t>=</m:t>
                    </m:r>
                  </m:oMath>
                </a14:m>
                <a:r>
                  <a:rPr lang="pl-PL" dirty="0" smtClean="0">
                    <a:sym typeface="Symbol" panose="05050102010706020507" pitchFamily="18" charset="2"/>
                  </a:rPr>
                  <a:t> </a:t>
                </a:r>
                <a:r>
                  <a:rPr lang="pl-PL" baseline="30000" dirty="0" smtClean="0">
                    <a:sym typeface="Symbol" panose="05050102010706020507" pitchFamily="18" charset="2"/>
                  </a:rPr>
                  <a:t>*</a:t>
                </a:r>
                <a:r>
                  <a:rPr lang="pl-PL" dirty="0" smtClean="0">
                    <a:sym typeface="Symbol" panose="05050102010706020507" pitchFamily="18" charset="2"/>
                  </a:rPr>
                  <a:t>/</a:t>
                </a:r>
                <a:r>
                  <a:rPr lang="pl-PL" dirty="0" smtClean="0">
                    <a:latin typeface="Cambria Math" panose="02040503050406030204" pitchFamily="18" charset="0"/>
                    <a:ea typeface="Cambria Math" panose="02040503050406030204" pitchFamily="18" charset="0"/>
                    <a:sym typeface="Symbol" panose="05050102010706020507" pitchFamily="18" charset="2"/>
                  </a:rPr>
                  <a:t>A</a:t>
                </a:r>
                <a:r>
                  <a:rPr lang="pl-PL" dirty="0" smtClean="0">
                    <a:sym typeface="Symbol" panose="05050102010706020507" pitchFamily="18" charset="2"/>
                  </a:rPr>
                  <a:t>.</a:t>
                </a:r>
              </a:p>
              <a:p>
                <a:pPr marL="0" indent="0">
                  <a:buNone/>
                </a:pPr>
                <a:r>
                  <a:rPr lang="pl-PL" dirty="0" smtClean="0">
                    <a:solidFill>
                      <a:srgbClr val="FFFF00"/>
                    </a:solidFill>
                    <a:sym typeface="Symbol" panose="05050102010706020507" pitchFamily="18" charset="2"/>
                  </a:rPr>
                  <a:t>Sklejenie (</a:t>
                </a:r>
                <a:r>
                  <a:rPr lang="pl-PL" dirty="0" err="1" smtClean="0">
                    <a:solidFill>
                      <a:srgbClr val="FFFF00"/>
                    </a:solidFill>
                    <a:sym typeface="Symbol" panose="05050102010706020507" pitchFamily="18" charset="2"/>
                  </a:rPr>
                  <a:t>konkatacja</a:t>
                </a:r>
                <a:r>
                  <a:rPr lang="pl-PL" dirty="0" smtClean="0">
                    <a:solidFill>
                      <a:srgbClr val="FFFF00"/>
                    </a:solidFill>
                    <a:sym typeface="Symbol" panose="05050102010706020507" pitchFamily="18" charset="2"/>
                  </a:rPr>
                  <a:t>)</a:t>
                </a:r>
                <a:r>
                  <a:rPr lang="pl-PL" dirty="0" smtClean="0">
                    <a:sym typeface="Symbol" panose="05050102010706020507" pitchFamily="18" charset="2"/>
                  </a:rPr>
                  <a:t> języków A i B – </a:t>
                </a:r>
                <a:r>
                  <a:rPr lang="pl-PL" dirty="0"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a:t>AB</a:t>
                </a:r>
                <a:r>
                  <a:rPr lang="pl-PL" dirty="0" smtClean="0">
                    <a:ea typeface="Cambria Math" panose="02040503050406030204" pitchFamily="18" charset="0"/>
                    <a:sym typeface="Symbol" panose="05050102010706020507" pitchFamily="18" charset="2"/>
                  </a:rPr>
                  <a:t>, czyli język zawierający wszystkie możliwe sklejenia słów z języka A ze słowami z języka B, </a:t>
                </a:r>
                <a14:m>
                  <m:oMath xmlns:m="http://schemas.openxmlformats.org/officeDocument/2006/math">
                    <m:r>
                      <a:rPr lang="pl-PL" i="1" smtClean="0">
                        <a:latin typeface="Cambria Math" panose="02040503050406030204" pitchFamily="18" charset="0"/>
                        <a:ea typeface="Cambria Math" panose="02040503050406030204" pitchFamily="18" charset="0"/>
                        <a:sym typeface="Symbol" panose="05050102010706020507" pitchFamily="18" charset="2"/>
                      </a:rPr>
                      <m:t>𝐴</m:t>
                    </m:r>
                    <m:r>
                      <a:rPr lang="pl-PL" b="0" i="1" smtClean="0">
                        <a:latin typeface="Cambria Math" panose="02040503050406030204" pitchFamily="18" charset="0"/>
                        <a:ea typeface="Cambria Math" panose="02040503050406030204" pitchFamily="18" charset="0"/>
                        <a:sym typeface="Symbol" panose="05050102010706020507" pitchFamily="18" charset="2"/>
                      </a:rPr>
                      <m:t>𝐵</m:t>
                    </m:r>
                    <m:r>
                      <a:rPr lang="pl-PL" b="0" i="1" smtClean="0">
                        <a:latin typeface="Cambria Math" panose="02040503050406030204" pitchFamily="18" charset="0"/>
                        <a:ea typeface="Cambria Math" panose="02040503050406030204" pitchFamily="18" charset="0"/>
                        <a:sym typeface="Symbol" panose="05050102010706020507" pitchFamily="18" charset="2"/>
                      </a:rPr>
                      <m:t>={</m:t>
                    </m:r>
                    <m:r>
                      <a:rPr lang="pl-PL" b="0" i="1" smtClean="0">
                        <a:latin typeface="Cambria Math" panose="02040503050406030204" pitchFamily="18" charset="0"/>
                        <a:ea typeface="Cambria Math" panose="02040503050406030204" pitchFamily="18" charset="0"/>
                        <a:sym typeface="Symbol" panose="05050102010706020507" pitchFamily="18" charset="2"/>
                      </a:rPr>
                      <m:t>𝑥𝑦</m:t>
                    </m:r>
                    <m:r>
                      <a:rPr lang="pl-PL" b="0" i="1" smtClean="0">
                        <a:latin typeface="Cambria Math" panose="02040503050406030204" pitchFamily="18" charset="0"/>
                        <a:ea typeface="Cambria Math" panose="02040503050406030204" pitchFamily="18" charset="0"/>
                        <a:sym typeface="Symbol" panose="05050102010706020507" pitchFamily="18" charset="2"/>
                      </a:rPr>
                      <m:t> :</m:t>
                    </m:r>
                    <m:r>
                      <a:rPr lang="pl-PL" b="0" i="1" smtClean="0">
                        <a:latin typeface="Cambria Math" panose="02040503050406030204" pitchFamily="18" charset="0"/>
                        <a:ea typeface="Cambria Math" panose="02040503050406030204" pitchFamily="18" charset="0"/>
                        <a:sym typeface="Symbol" panose="05050102010706020507" pitchFamily="18" charset="2"/>
                      </a:rPr>
                      <m:t>𝑥</m:t>
                    </m:r>
                    <m:r>
                      <a:rPr lang="pl-PL" b="0" i="1" smtClean="0">
                        <a:latin typeface="Cambria Math" panose="02040503050406030204" pitchFamily="18" charset="0"/>
                        <a:ea typeface="Cambria Math" panose="02040503050406030204" pitchFamily="18" charset="0"/>
                        <a:sym typeface="Symbol" panose="05050102010706020507" pitchFamily="18" charset="2"/>
                      </a:rPr>
                      <m:t>∈</m:t>
                    </m:r>
                    <m:r>
                      <a:rPr lang="pl-PL" b="0" i="1" smtClean="0">
                        <a:latin typeface="Cambria Math" panose="02040503050406030204" pitchFamily="18" charset="0"/>
                        <a:ea typeface="Cambria Math" panose="02040503050406030204" pitchFamily="18" charset="0"/>
                        <a:sym typeface="Symbol" panose="05050102010706020507" pitchFamily="18" charset="2"/>
                      </a:rPr>
                      <m:t>𝐴</m:t>
                    </m:r>
                    <m:r>
                      <a:rPr lang="pl-PL" b="0" i="1" smtClean="0">
                        <a:latin typeface="Cambria Math" panose="02040503050406030204" pitchFamily="18" charset="0"/>
                        <a:ea typeface="Cambria Math" panose="02040503050406030204" pitchFamily="18" charset="0"/>
                        <a:sym typeface="Symbol" panose="05050102010706020507" pitchFamily="18" charset="2"/>
                      </a:rPr>
                      <m:t>  </m:t>
                    </m:r>
                    <m:r>
                      <a:rPr lang="pl-PL" b="0" i="1" smtClean="0">
                        <a:latin typeface="Cambria Math" panose="02040503050406030204" pitchFamily="18" charset="0"/>
                        <a:ea typeface="Cambria Math" panose="02040503050406030204" pitchFamily="18" charset="0"/>
                        <a:sym typeface="Symbol" panose="05050102010706020507" pitchFamily="18" charset="2"/>
                      </a:rPr>
                      <m:t>𝑖</m:t>
                    </m:r>
                    <m:r>
                      <a:rPr lang="pl-PL" b="0" i="1" smtClean="0">
                        <a:latin typeface="Cambria Math" panose="02040503050406030204" pitchFamily="18" charset="0"/>
                        <a:ea typeface="Cambria Math" panose="02040503050406030204" pitchFamily="18" charset="0"/>
                        <a:sym typeface="Symbol" panose="05050102010706020507" pitchFamily="18" charset="2"/>
                      </a:rPr>
                      <m:t>  </m:t>
                    </m:r>
                    <m:r>
                      <a:rPr lang="pl-PL" b="0" i="1" smtClean="0">
                        <a:latin typeface="Cambria Math" panose="02040503050406030204" pitchFamily="18" charset="0"/>
                        <a:ea typeface="Cambria Math" panose="02040503050406030204" pitchFamily="18" charset="0"/>
                        <a:sym typeface="Symbol" panose="05050102010706020507" pitchFamily="18" charset="2"/>
                      </a:rPr>
                      <m:t>𝑦</m:t>
                    </m:r>
                    <m:r>
                      <a:rPr lang="pl-PL" b="0" i="1" smtClean="0">
                        <a:latin typeface="Cambria Math" panose="02040503050406030204" pitchFamily="18" charset="0"/>
                        <a:ea typeface="Cambria Math" panose="02040503050406030204" pitchFamily="18" charset="0"/>
                        <a:sym typeface="Symbol" panose="05050102010706020507" pitchFamily="18" charset="2"/>
                      </a:rPr>
                      <m:t>∈</m:t>
                    </m:r>
                    <m:r>
                      <a:rPr lang="pl-PL" b="0" i="1" smtClean="0">
                        <a:latin typeface="Cambria Math" panose="02040503050406030204" pitchFamily="18" charset="0"/>
                        <a:ea typeface="Cambria Math" panose="02040503050406030204" pitchFamily="18" charset="0"/>
                        <a:sym typeface="Symbol" panose="05050102010706020507" pitchFamily="18" charset="2"/>
                      </a:rPr>
                      <m:t>𝐵</m:t>
                    </m:r>
                    <m:r>
                      <a:rPr lang="pl-PL" b="0" i="1" smtClean="0">
                        <a:latin typeface="Cambria Math" panose="02040503050406030204" pitchFamily="18" charset="0"/>
                        <a:ea typeface="Cambria Math" panose="02040503050406030204" pitchFamily="18" charset="0"/>
                        <a:sym typeface="Symbol" panose="05050102010706020507" pitchFamily="18" charset="2"/>
                      </a:rPr>
                      <m:t>}</m:t>
                    </m:r>
                  </m:oMath>
                </a14:m>
                <a:r>
                  <a:rPr lang="pl-PL" dirty="0" smtClean="0">
                    <a:ea typeface="Cambria Math" panose="02040503050406030204" pitchFamily="18" charset="0"/>
                    <a:sym typeface="Symbol" panose="05050102010706020507" pitchFamily="18" charset="2"/>
                  </a:rPr>
                  <a:t>.</a:t>
                </a:r>
              </a:p>
              <a:p>
                <a:pPr marL="0" indent="0">
                  <a:buNone/>
                </a:pPr>
                <a:r>
                  <a:rPr lang="pl-PL" dirty="0" smtClean="0">
                    <a:ea typeface="Cambria Math" panose="02040503050406030204" pitchFamily="18" charset="0"/>
                    <a:sym typeface="Symbol" panose="05050102010706020507" pitchFamily="18" charset="2"/>
                  </a:rPr>
                  <a:t>Elementem neutralnym (jedynką) sklejania języków jest język ze słowem pustym {</a:t>
                </a:r>
                <a:r>
                  <a:rPr lang="el-GR" dirty="0" smtClean="0">
                    <a:latin typeface="Book Antiqua" panose="02040602050305030304" pitchFamily="18" charset="0"/>
                    <a:ea typeface="Cambria Math" panose="02040503050406030204" pitchFamily="18" charset="0"/>
                    <a:sym typeface="Symbol" panose="05050102010706020507" pitchFamily="18" charset="2"/>
                  </a:rPr>
                  <a:t>ε</a:t>
                </a:r>
                <a:r>
                  <a:rPr lang="pl-PL" dirty="0" smtClean="0">
                    <a:latin typeface="Book Antiqua" panose="02040602050305030304" pitchFamily="18" charset="0"/>
                    <a:ea typeface="Cambria Math" panose="02040503050406030204" pitchFamily="18" charset="0"/>
                    <a:sym typeface="Symbol" panose="05050102010706020507" pitchFamily="18" charset="2"/>
                  </a:rPr>
                  <a:t>}, </a:t>
                </a:r>
                <a:r>
                  <a:rPr lang="pl-PL" dirty="0" smtClean="0">
                    <a:latin typeface="Cambria Math" panose="02040503050406030204" pitchFamily="18" charset="0"/>
                    <a:ea typeface="Cambria Math" panose="02040503050406030204" pitchFamily="18" charset="0"/>
                    <a:sym typeface="Symbol" panose="05050102010706020507" pitchFamily="18" charset="2"/>
                  </a:rPr>
                  <a:t>A{</a:t>
                </a:r>
                <a:r>
                  <a:rPr lang="el-GR" dirty="0">
                    <a:latin typeface="Cambria Math" panose="02040503050406030204" pitchFamily="18" charset="0"/>
                    <a:ea typeface="Cambria Math" panose="02040503050406030204" pitchFamily="18" charset="0"/>
                    <a:sym typeface="Symbol" panose="05050102010706020507" pitchFamily="18" charset="2"/>
                  </a:rPr>
                  <a:t>ε</a:t>
                </a:r>
                <a:r>
                  <a:rPr lang="pl-PL" dirty="0" smtClean="0">
                    <a:latin typeface="Cambria Math" panose="02040503050406030204" pitchFamily="18" charset="0"/>
                    <a:ea typeface="Cambria Math" panose="02040503050406030204" pitchFamily="18" charset="0"/>
                    <a:sym typeface="Symbol" panose="05050102010706020507" pitchFamily="18" charset="2"/>
                  </a:rPr>
                  <a:t>} = {</a:t>
                </a:r>
                <a:r>
                  <a:rPr lang="el-GR" dirty="0">
                    <a:latin typeface="Cambria Math" panose="02040503050406030204" pitchFamily="18" charset="0"/>
                    <a:ea typeface="Cambria Math" panose="02040503050406030204" pitchFamily="18" charset="0"/>
                    <a:sym typeface="Symbol" panose="05050102010706020507" pitchFamily="18" charset="2"/>
                  </a:rPr>
                  <a:t>ε</a:t>
                </a:r>
                <a:r>
                  <a:rPr lang="pl-PL" dirty="0" smtClean="0">
                    <a:latin typeface="Cambria Math" panose="02040503050406030204" pitchFamily="18" charset="0"/>
                    <a:ea typeface="Cambria Math" panose="02040503050406030204" pitchFamily="18" charset="0"/>
                    <a:sym typeface="Symbol" panose="05050102010706020507" pitchFamily="18" charset="2"/>
                  </a:rPr>
                  <a:t>}A = A </a:t>
                </a:r>
                <a:r>
                  <a:rPr lang="pl-PL" dirty="0" smtClean="0">
                    <a:ea typeface="Cambria Math" panose="02040503050406030204" pitchFamily="18" charset="0"/>
                    <a:sym typeface="Symbol" panose="05050102010706020507" pitchFamily="18" charset="2"/>
                  </a:rPr>
                  <a:t>, natomiast język pusty </a:t>
                </a:r>
                <a:r>
                  <a:rPr lang="pl-PL" dirty="0" smtClean="0">
                    <a:latin typeface="Cambria Math" panose="02040503050406030204" pitchFamily="18" charset="0"/>
                    <a:ea typeface="Cambria Math" panose="02040503050406030204" pitchFamily="18" charset="0"/>
                    <a:sym typeface="Symbol" panose="05050102010706020507" pitchFamily="18" charset="2"/>
                  </a:rPr>
                  <a:t></a:t>
                </a:r>
                <a:r>
                  <a:rPr lang="pl-PL" dirty="0" smtClean="0">
                    <a:ea typeface="Cambria Math" panose="02040503050406030204" pitchFamily="18" charset="0"/>
                    <a:sym typeface="Symbol" panose="05050102010706020507" pitchFamily="18" charset="2"/>
                  </a:rPr>
                  <a:t> pełni rolę zera </a:t>
                </a:r>
                <a:r>
                  <a:rPr lang="pl-PL" dirty="0" smtClean="0">
                    <a:latin typeface="Cambria Math" panose="02040503050406030204" pitchFamily="18" charset="0"/>
                    <a:ea typeface="Cambria Math" panose="02040503050406030204" pitchFamily="18" charset="0"/>
                    <a:sym typeface="Symbol" panose="05050102010706020507" pitchFamily="18" charset="2"/>
                  </a:rPr>
                  <a:t>A = .  </a:t>
                </a:r>
                <a:r>
                  <a:rPr lang="pl-PL" dirty="0" smtClean="0">
                    <a:ea typeface="Cambria Math" panose="02040503050406030204" pitchFamily="18" charset="0"/>
                    <a:sym typeface="Symbol" panose="05050102010706020507" pitchFamily="18" charset="2"/>
                  </a:rPr>
                  <a:t>Sklejanie języków nie jest przemienne.</a:t>
                </a:r>
              </a:p>
            </p:txBody>
          </p:sp>
        </mc:Choice>
        <mc:Fallback xmlns="">
          <p:sp>
            <p:nvSpPr>
              <p:cNvPr id="3" name="Symbol zastępczy zawartości 2"/>
              <p:cNvSpPr>
                <a:spLocks noGrp="1" noRot="1" noChangeAspect="1" noMove="1" noResize="1" noEditPoints="1" noAdjustHandles="1" noChangeArrowheads="1" noChangeShapeType="1" noTextEdit="1"/>
              </p:cNvSpPr>
              <p:nvPr>
                <p:ph idx="1"/>
              </p:nvPr>
            </p:nvSpPr>
            <p:spPr>
              <a:xfrm>
                <a:off x="856060" y="2249486"/>
                <a:ext cx="7429499" cy="4254345"/>
              </a:xfrm>
              <a:blipFill rotWithShape="0">
                <a:blip r:embed="rId2"/>
                <a:stretch>
                  <a:fillRect l="-1231" t="-716"/>
                </a:stretch>
              </a:blipFill>
            </p:spPr>
            <p:txBody>
              <a:bodyPr/>
              <a:lstStyle/>
              <a:p>
                <a:r>
                  <a:rPr lang="pl-PL">
                    <a:noFill/>
                  </a:rPr>
                  <a:t> </a:t>
                </a:r>
              </a:p>
            </p:txBody>
          </p:sp>
        </mc:Fallback>
      </mc:AlternateContent>
    </p:spTree>
    <p:extLst>
      <p:ext uri="{BB962C8B-B14F-4D97-AF65-F5344CB8AC3E}">
        <p14:creationId xmlns:p14="http://schemas.microsoft.com/office/powerpoint/2010/main" val="2804980763"/>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Operacje na językach</a:t>
            </a:r>
            <a:endParaRPr lang="pl-PL" dirty="0"/>
          </a:p>
        </p:txBody>
      </p:sp>
      <mc:AlternateContent xmlns:mc="http://schemas.openxmlformats.org/markup-compatibility/2006" xmlns:a14="http://schemas.microsoft.com/office/drawing/2010/main">
        <mc:Choice Requires="a14">
          <p:sp>
            <p:nvSpPr>
              <p:cNvPr id="3" name="Symbol zastępczy zawartości 2"/>
              <p:cNvSpPr>
                <a:spLocks noGrp="1"/>
              </p:cNvSpPr>
              <p:nvPr>
                <p:ph idx="1"/>
              </p:nvPr>
            </p:nvSpPr>
            <p:spPr>
              <a:xfrm>
                <a:off x="856060" y="2249486"/>
                <a:ext cx="7429499" cy="4254345"/>
              </a:xfrm>
            </p:spPr>
            <p:txBody>
              <a:bodyPr>
                <a:normAutofit/>
              </a:bodyPr>
              <a:lstStyle/>
              <a:p>
                <a:pPr marL="0" indent="0">
                  <a:buNone/>
                </a:pPr>
                <a:r>
                  <a:rPr lang="pl-PL" dirty="0" smtClean="0">
                    <a:solidFill>
                      <a:srgbClr val="FFFF00"/>
                    </a:solidFill>
                  </a:rPr>
                  <a:t>Sklejanie języków jest rozdzielne względem sumowania języków</a:t>
                </a:r>
                <a:r>
                  <a:rPr lang="pl-PL" dirty="0" smtClean="0"/>
                  <a:t>:</a:t>
                </a:r>
              </a:p>
              <a:p>
                <a:pPr marL="0" indent="0" algn="ctr">
                  <a:buNone/>
                </a:pPr>
                <a14:m>
                  <m:oMath xmlns:m="http://schemas.openxmlformats.org/officeDocument/2006/math">
                    <m:r>
                      <a:rPr lang="pl-PL" b="0" i="1"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m:t>𝐴</m:t>
                    </m:r>
                    <m:r>
                      <a:rPr lang="pl-PL" b="0" i="1"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m:t>(</m:t>
                    </m:r>
                    <m:r>
                      <a:rPr lang="pl-PL" b="0" i="1"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m:t>𝐵</m:t>
                    </m:r>
                    <m:r>
                      <a:rPr lang="pl-PL" b="0" i="1"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m:t>∪</m:t>
                    </m:r>
                    <m:r>
                      <a:rPr lang="pl-PL" b="0" i="1"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m:t>𝐶</m:t>
                    </m:r>
                    <m:r>
                      <a:rPr lang="pl-PL" b="0" i="1"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m:t>)=</m:t>
                    </m:r>
                    <m:r>
                      <a:rPr lang="pl-PL" b="0" i="1"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m:t>𝐴𝐵</m:t>
                    </m:r>
                    <m:r>
                      <a:rPr lang="pl-PL" b="0" i="1"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m:t>∪</m:t>
                    </m:r>
                    <m:r>
                      <a:rPr lang="pl-PL" b="0" i="1"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m:t>𝐴𝐶</m:t>
                    </m:r>
                  </m:oMath>
                </a14:m>
                <a:r>
                  <a:rPr lang="pl-PL" dirty="0" smtClean="0">
                    <a:solidFill>
                      <a:srgbClr val="FFFF00"/>
                    </a:solidFill>
                    <a:ea typeface="Cambria Math" panose="02040503050406030204" pitchFamily="18" charset="0"/>
                    <a:sym typeface="Symbol" panose="05050102010706020507" pitchFamily="18" charset="2"/>
                  </a:rPr>
                  <a:t> </a:t>
                </a:r>
              </a:p>
              <a:p>
                <a:pPr marL="0" indent="0" algn="ctr">
                  <a:buNone/>
                </a:pPr>
                <a:r>
                  <a:rPr lang="pl-PL" dirty="0" smtClean="0">
                    <a:ea typeface="Cambria Math" panose="02040503050406030204" pitchFamily="18" charset="0"/>
                    <a:sym typeface="Symbol" panose="05050102010706020507" pitchFamily="18" charset="2"/>
                  </a:rPr>
                  <a:t> </a:t>
                </a:r>
                <a14:m>
                  <m:oMath xmlns:m="http://schemas.openxmlformats.org/officeDocument/2006/math">
                    <m:d>
                      <m:dPr>
                        <m:ctrlPr>
                          <a:rPr lang="pl-PL" b="0" i="1"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m:ctrlPr>
                      </m:dPr>
                      <m:e>
                        <m:r>
                          <a:rPr lang="pl-PL" b="0" i="1"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m:t>𝐴</m:t>
                        </m:r>
                        <m:r>
                          <a:rPr lang="pl-PL" i="1">
                            <a:solidFill>
                              <a:srgbClr val="FFFF00"/>
                            </a:solidFill>
                            <a:latin typeface="Cambria Math" panose="02040503050406030204" pitchFamily="18" charset="0"/>
                            <a:ea typeface="Cambria Math" panose="02040503050406030204" pitchFamily="18" charset="0"/>
                            <a:sym typeface="Symbol" panose="05050102010706020507" pitchFamily="18" charset="2"/>
                          </a:rPr>
                          <m:t>∪</m:t>
                        </m:r>
                        <m:r>
                          <a:rPr lang="pl-PL" b="0" i="1"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m:t>𝐵</m:t>
                        </m:r>
                      </m:e>
                    </m:d>
                    <m:r>
                      <a:rPr lang="pl-PL" b="0" i="1"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m:t>𝐶</m:t>
                    </m:r>
                    <m:r>
                      <a:rPr lang="pl-PL" i="1">
                        <a:solidFill>
                          <a:srgbClr val="FFFF00"/>
                        </a:solidFill>
                        <a:latin typeface="Cambria Math" panose="02040503050406030204" pitchFamily="18" charset="0"/>
                        <a:ea typeface="Cambria Math" panose="02040503050406030204" pitchFamily="18" charset="0"/>
                        <a:sym typeface="Symbol" panose="05050102010706020507" pitchFamily="18" charset="2"/>
                      </a:rPr>
                      <m:t>=</m:t>
                    </m:r>
                    <m:r>
                      <a:rPr lang="pl-PL" i="1">
                        <a:solidFill>
                          <a:srgbClr val="FFFF00"/>
                        </a:solidFill>
                        <a:latin typeface="Cambria Math" panose="02040503050406030204" pitchFamily="18" charset="0"/>
                        <a:ea typeface="Cambria Math" panose="02040503050406030204" pitchFamily="18" charset="0"/>
                        <a:sym typeface="Symbol" panose="05050102010706020507" pitchFamily="18" charset="2"/>
                      </a:rPr>
                      <m:t>𝐴𝐶</m:t>
                    </m:r>
                    <m:r>
                      <a:rPr lang="pl-PL" i="1">
                        <a:solidFill>
                          <a:srgbClr val="FFFF00"/>
                        </a:solidFill>
                        <a:latin typeface="Cambria Math" panose="02040503050406030204" pitchFamily="18" charset="0"/>
                        <a:ea typeface="Cambria Math" panose="02040503050406030204" pitchFamily="18" charset="0"/>
                        <a:sym typeface="Symbol" panose="05050102010706020507" pitchFamily="18" charset="2"/>
                      </a:rPr>
                      <m:t>∪</m:t>
                    </m:r>
                    <m:r>
                      <a:rPr lang="pl-PL" b="0" i="1"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m:t>𝐵</m:t>
                    </m:r>
                    <m:r>
                      <a:rPr lang="pl-PL" i="1">
                        <a:solidFill>
                          <a:srgbClr val="FFFF00"/>
                        </a:solidFill>
                        <a:latin typeface="Cambria Math" panose="02040503050406030204" pitchFamily="18" charset="0"/>
                        <a:ea typeface="Cambria Math" panose="02040503050406030204" pitchFamily="18" charset="0"/>
                        <a:sym typeface="Symbol" panose="05050102010706020507" pitchFamily="18" charset="2"/>
                      </a:rPr>
                      <m:t>𝐶</m:t>
                    </m:r>
                  </m:oMath>
                </a14:m>
                <a:r>
                  <a:rPr lang="pl-PL" dirty="0">
                    <a:solidFill>
                      <a:srgbClr val="FFFF00"/>
                    </a:solidFill>
                    <a:ea typeface="Cambria Math" panose="02040503050406030204" pitchFamily="18" charset="0"/>
                    <a:sym typeface="Symbol" panose="05050102010706020507" pitchFamily="18" charset="2"/>
                  </a:rPr>
                  <a:t> </a:t>
                </a:r>
              </a:p>
              <a:p>
                <a:pPr marL="0" indent="0">
                  <a:buNone/>
                </a:pPr>
                <a:r>
                  <a:rPr lang="pl-PL" dirty="0" smtClean="0">
                    <a:ea typeface="Cambria Math" panose="02040503050406030204" pitchFamily="18" charset="0"/>
                    <a:sym typeface="Symbol" panose="05050102010706020507" pitchFamily="18" charset="2"/>
                  </a:rPr>
                  <a:t>Każde sklejenie słowa należącego do A ze słowem należącym do sumy języków B i C jest sklejeniem słowa z języka B lub słowa z języka C.</a:t>
                </a:r>
              </a:p>
            </p:txBody>
          </p:sp>
        </mc:Choice>
        <mc:Fallback xmlns="">
          <p:sp>
            <p:nvSpPr>
              <p:cNvPr id="3" name="Symbol zastępczy zawartości 2"/>
              <p:cNvSpPr>
                <a:spLocks noGrp="1" noRot="1" noChangeAspect="1" noMove="1" noResize="1" noEditPoints="1" noAdjustHandles="1" noChangeArrowheads="1" noChangeShapeType="1" noTextEdit="1"/>
              </p:cNvSpPr>
              <p:nvPr>
                <p:ph idx="1"/>
              </p:nvPr>
            </p:nvSpPr>
            <p:spPr>
              <a:xfrm>
                <a:off x="856060" y="2249486"/>
                <a:ext cx="7429499" cy="4254345"/>
              </a:xfrm>
              <a:blipFill rotWithShape="0">
                <a:blip r:embed="rId2"/>
                <a:stretch>
                  <a:fillRect l="-1231" t="-143"/>
                </a:stretch>
              </a:blipFill>
            </p:spPr>
            <p:txBody>
              <a:bodyPr/>
              <a:lstStyle/>
              <a:p>
                <a:r>
                  <a:rPr lang="pl-PL">
                    <a:noFill/>
                  </a:rPr>
                  <a:t> </a:t>
                </a:r>
              </a:p>
            </p:txBody>
          </p:sp>
        </mc:Fallback>
      </mc:AlternateContent>
    </p:spTree>
    <p:extLst>
      <p:ext uri="{BB962C8B-B14F-4D97-AF65-F5344CB8AC3E}">
        <p14:creationId xmlns:p14="http://schemas.microsoft.com/office/powerpoint/2010/main" val="3730443515"/>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Operacje na językach</a:t>
            </a:r>
            <a:endParaRPr lang="pl-PL" dirty="0"/>
          </a:p>
        </p:txBody>
      </p:sp>
      <mc:AlternateContent xmlns:mc="http://schemas.openxmlformats.org/markup-compatibility/2006" xmlns:a14="http://schemas.microsoft.com/office/drawing/2010/main">
        <mc:Choice Requires="a14">
          <p:sp>
            <p:nvSpPr>
              <p:cNvPr id="3" name="Symbol zastępczy zawartości 2"/>
              <p:cNvSpPr>
                <a:spLocks noGrp="1"/>
              </p:cNvSpPr>
              <p:nvPr>
                <p:ph idx="1"/>
              </p:nvPr>
            </p:nvSpPr>
            <p:spPr>
              <a:xfrm>
                <a:off x="856060" y="2249486"/>
                <a:ext cx="7429499" cy="4254345"/>
              </a:xfrm>
            </p:spPr>
            <p:txBody>
              <a:bodyPr>
                <a:normAutofit/>
              </a:bodyPr>
              <a:lstStyle/>
              <a:p>
                <a:pPr marL="0" indent="0">
                  <a:buNone/>
                </a:pPr>
                <a:r>
                  <a:rPr lang="pl-PL" dirty="0" smtClean="0">
                    <a:solidFill>
                      <a:srgbClr val="FFFF00"/>
                    </a:solidFill>
                  </a:rPr>
                  <a:t>Potęgowanie</a:t>
                </a:r>
                <a:r>
                  <a:rPr lang="pl-PL" dirty="0" smtClean="0"/>
                  <a:t> języka A przez n - </a:t>
                </a:r>
                <a:r>
                  <a:rPr lang="pl-PL" dirty="0" err="1" smtClean="0">
                    <a:solidFill>
                      <a:srgbClr val="FFFF00"/>
                    </a:solidFill>
                    <a:latin typeface="Cambria Math" panose="02040503050406030204" pitchFamily="18" charset="0"/>
                    <a:ea typeface="Cambria Math" panose="02040503050406030204" pitchFamily="18" charset="0"/>
                  </a:rPr>
                  <a:t>A</a:t>
                </a:r>
                <a:r>
                  <a:rPr lang="pl-PL" baseline="30000" dirty="0" err="1" smtClean="0">
                    <a:solidFill>
                      <a:srgbClr val="FFFF00"/>
                    </a:solidFill>
                    <a:latin typeface="Cambria Math" panose="02040503050406030204" pitchFamily="18" charset="0"/>
                    <a:ea typeface="Cambria Math" panose="02040503050406030204" pitchFamily="18" charset="0"/>
                  </a:rPr>
                  <a:t>n</a:t>
                </a:r>
                <a:r>
                  <a:rPr lang="pl-PL" dirty="0" smtClean="0"/>
                  <a:t> :</a:t>
                </a:r>
              </a:p>
              <a:p>
                <a:pPr marL="0" indent="0">
                  <a:buNone/>
                </a:pPr>
                <a14:m>
                  <m:oMathPara xmlns:m="http://schemas.openxmlformats.org/officeDocument/2006/math">
                    <m:oMathParaPr>
                      <m:jc m:val="centerGroup"/>
                    </m:oMathParaPr>
                    <m:oMath xmlns:m="http://schemas.openxmlformats.org/officeDocument/2006/math">
                      <m:sSup>
                        <m:sSupPr>
                          <m:ctrlPr>
                            <a:rPr lang="pl-PL" b="0" i="1" smtClean="0">
                              <a:solidFill>
                                <a:srgbClr val="FFFF00"/>
                              </a:solidFill>
                              <a:latin typeface="Cambria Math" panose="02040503050406030204" pitchFamily="18" charset="0"/>
                            </a:rPr>
                          </m:ctrlPr>
                        </m:sSupPr>
                        <m:e>
                          <m:r>
                            <a:rPr lang="pl-PL" b="0" i="1" smtClean="0">
                              <a:solidFill>
                                <a:srgbClr val="FFFF00"/>
                              </a:solidFill>
                              <a:latin typeface="Cambria Math" panose="02040503050406030204" pitchFamily="18" charset="0"/>
                            </a:rPr>
                            <m:t>𝐴</m:t>
                          </m:r>
                        </m:e>
                        <m:sup>
                          <m:r>
                            <a:rPr lang="pl-PL" b="0" i="1" smtClean="0">
                              <a:solidFill>
                                <a:srgbClr val="FFFF00"/>
                              </a:solidFill>
                              <a:latin typeface="Cambria Math" panose="02040503050406030204" pitchFamily="18" charset="0"/>
                            </a:rPr>
                            <m:t>𝑛</m:t>
                          </m:r>
                        </m:sup>
                      </m:sSup>
                      <m:r>
                        <a:rPr lang="pl-PL" b="0" i="1" smtClean="0">
                          <a:solidFill>
                            <a:srgbClr val="FFFF00"/>
                          </a:solidFill>
                          <a:latin typeface="Cambria Math" panose="02040503050406030204" pitchFamily="18" charset="0"/>
                          <a:ea typeface="Cambria Math" panose="02040503050406030204" pitchFamily="18" charset="0"/>
                        </a:rPr>
                        <m:t>=</m:t>
                      </m:r>
                      <m:d>
                        <m:dPr>
                          <m:begChr m:val="{"/>
                          <m:endChr m:val=""/>
                          <m:ctrlPr>
                            <a:rPr lang="pl-PL" b="0" i="1" smtClean="0">
                              <a:solidFill>
                                <a:srgbClr val="FFFF00"/>
                              </a:solidFill>
                              <a:latin typeface="Cambria Math" panose="02040503050406030204" pitchFamily="18" charset="0"/>
                              <a:ea typeface="Cambria Math" panose="02040503050406030204" pitchFamily="18" charset="0"/>
                            </a:rPr>
                          </m:ctrlPr>
                        </m:dPr>
                        <m:e>
                          <m:m>
                            <m:mPr>
                              <m:mcs>
                                <m:mc>
                                  <m:mcPr>
                                    <m:count m:val="1"/>
                                    <m:mcJc m:val="center"/>
                                  </m:mcPr>
                                </m:mc>
                              </m:mcs>
                              <m:ctrlPr>
                                <a:rPr lang="pl-PL" b="0" i="1" smtClean="0">
                                  <a:solidFill>
                                    <a:srgbClr val="FFFF00"/>
                                  </a:solidFill>
                                  <a:latin typeface="Cambria Math" panose="02040503050406030204" pitchFamily="18" charset="0"/>
                                  <a:ea typeface="Cambria Math" panose="02040503050406030204" pitchFamily="18" charset="0"/>
                                </a:rPr>
                              </m:ctrlPr>
                            </m:mPr>
                            <m:mr>
                              <m:e>
                                <m:sSup>
                                  <m:sSupPr>
                                    <m:ctrlPr>
                                      <a:rPr lang="pl-PL" b="0" i="1" smtClean="0">
                                        <a:solidFill>
                                          <a:srgbClr val="FFFF00"/>
                                        </a:solidFill>
                                        <a:latin typeface="Cambria Math" panose="02040503050406030204" pitchFamily="18" charset="0"/>
                                        <a:ea typeface="Cambria Math" panose="02040503050406030204" pitchFamily="18" charset="0"/>
                                      </a:rPr>
                                    </m:ctrlPr>
                                  </m:sSupPr>
                                  <m:e>
                                    <m:r>
                                      <a:rPr lang="pl-PL" b="0" i="1" smtClean="0">
                                        <a:solidFill>
                                          <a:srgbClr val="FFFF00"/>
                                        </a:solidFill>
                                        <a:latin typeface="Cambria Math" panose="02040503050406030204" pitchFamily="18" charset="0"/>
                                        <a:ea typeface="Cambria Math" panose="02040503050406030204" pitchFamily="18" charset="0"/>
                                      </a:rPr>
                                      <m:t>𝐴</m:t>
                                    </m:r>
                                  </m:e>
                                  <m:sup>
                                    <m:r>
                                      <a:rPr lang="pl-PL" b="0" i="1" smtClean="0">
                                        <a:solidFill>
                                          <a:srgbClr val="FFFF00"/>
                                        </a:solidFill>
                                        <a:latin typeface="Cambria Math" panose="02040503050406030204" pitchFamily="18" charset="0"/>
                                        <a:ea typeface="Cambria Math" panose="02040503050406030204" pitchFamily="18" charset="0"/>
                                      </a:rPr>
                                      <m:t>0</m:t>
                                    </m:r>
                                  </m:sup>
                                </m:sSup>
                                <m:r>
                                  <m:rPr>
                                    <m:brk m:alnAt="7"/>
                                  </m:rPr>
                                  <a:rPr lang="pl-PL" b="0" i="1" smtClean="0">
                                    <a:solidFill>
                                      <a:srgbClr val="FFFF00"/>
                                    </a:solidFill>
                                    <a:latin typeface="Cambria Math" panose="02040503050406030204" pitchFamily="18" charset="0"/>
                                    <a:ea typeface="Cambria Math" panose="02040503050406030204" pitchFamily="18" charset="0"/>
                                  </a:rPr>
                                  <m:t>=</m:t>
                                </m:r>
                                <m:r>
                                  <a:rPr lang="pl-PL" b="0" i="1" smtClean="0">
                                    <a:solidFill>
                                      <a:srgbClr val="FFFF00"/>
                                    </a:solidFill>
                                    <a:latin typeface="Cambria Math" panose="02040503050406030204" pitchFamily="18" charset="0"/>
                                    <a:ea typeface="Cambria Math" panose="02040503050406030204" pitchFamily="18" charset="0"/>
                                  </a:rPr>
                                  <m:t>{</m:t>
                                </m:r>
                                <m:r>
                                  <a:rPr lang="pl-PL" b="0" i="1" smtClean="0">
                                    <a:solidFill>
                                      <a:srgbClr val="FFFF00"/>
                                    </a:solidFill>
                                    <a:latin typeface="Cambria Math" panose="02040503050406030204" pitchFamily="18" charset="0"/>
                                    <a:ea typeface="Cambria Math" panose="02040503050406030204" pitchFamily="18" charset="0"/>
                                  </a:rPr>
                                  <m:t>𝜀</m:t>
                                </m:r>
                                <m:r>
                                  <a:rPr lang="pl-PL" b="0" i="1" smtClean="0">
                                    <a:solidFill>
                                      <a:srgbClr val="FFFF00"/>
                                    </a:solidFill>
                                    <a:latin typeface="Cambria Math" panose="02040503050406030204" pitchFamily="18" charset="0"/>
                                    <a:ea typeface="Cambria Math" panose="02040503050406030204" pitchFamily="18" charset="0"/>
                                  </a:rPr>
                                  <m:t>}</m:t>
                                </m:r>
                              </m:e>
                            </m:mr>
                            <m:mr>
                              <m:e>
                                <m:sSup>
                                  <m:sSupPr>
                                    <m:ctrlPr>
                                      <a:rPr lang="pl-PL" b="0" i="1" smtClean="0">
                                        <a:solidFill>
                                          <a:srgbClr val="FFFF00"/>
                                        </a:solidFill>
                                        <a:latin typeface="Cambria Math" panose="02040503050406030204" pitchFamily="18" charset="0"/>
                                        <a:ea typeface="Cambria Math" panose="02040503050406030204" pitchFamily="18" charset="0"/>
                                      </a:rPr>
                                    </m:ctrlPr>
                                  </m:sSupPr>
                                  <m:e>
                                    <m:r>
                                      <a:rPr lang="pl-PL" b="0" i="1" smtClean="0">
                                        <a:solidFill>
                                          <a:srgbClr val="FFFF00"/>
                                        </a:solidFill>
                                        <a:latin typeface="Cambria Math" panose="02040503050406030204" pitchFamily="18" charset="0"/>
                                        <a:ea typeface="Cambria Math" panose="02040503050406030204" pitchFamily="18" charset="0"/>
                                      </a:rPr>
                                      <m:t>𝐴</m:t>
                                    </m:r>
                                  </m:e>
                                  <m:sup>
                                    <m:r>
                                      <a:rPr lang="pl-PL" b="0" i="1" smtClean="0">
                                        <a:solidFill>
                                          <a:srgbClr val="FFFF00"/>
                                        </a:solidFill>
                                        <a:latin typeface="Cambria Math" panose="02040503050406030204" pitchFamily="18" charset="0"/>
                                        <a:ea typeface="Cambria Math" panose="02040503050406030204" pitchFamily="18" charset="0"/>
                                      </a:rPr>
                                      <m:t>𝑛</m:t>
                                    </m:r>
                                    <m:r>
                                      <a:rPr lang="pl-PL" b="0" i="1" smtClean="0">
                                        <a:solidFill>
                                          <a:srgbClr val="FFFF00"/>
                                        </a:solidFill>
                                        <a:latin typeface="Cambria Math" panose="02040503050406030204" pitchFamily="18" charset="0"/>
                                        <a:ea typeface="Cambria Math" panose="02040503050406030204" pitchFamily="18" charset="0"/>
                                      </a:rPr>
                                      <m:t>+1</m:t>
                                    </m:r>
                                  </m:sup>
                                </m:sSup>
                                <m:r>
                                  <a:rPr lang="pl-PL" b="0" i="1" smtClean="0">
                                    <a:solidFill>
                                      <a:srgbClr val="FFFF00"/>
                                    </a:solidFill>
                                    <a:latin typeface="Cambria Math" panose="02040503050406030204" pitchFamily="18" charset="0"/>
                                    <a:ea typeface="Cambria Math" panose="02040503050406030204" pitchFamily="18" charset="0"/>
                                  </a:rPr>
                                  <m:t>=</m:t>
                                </m:r>
                                <m:sSup>
                                  <m:sSupPr>
                                    <m:ctrlPr>
                                      <a:rPr lang="pl-PL" b="0" i="1" smtClean="0">
                                        <a:solidFill>
                                          <a:srgbClr val="FFFF00"/>
                                        </a:solidFill>
                                        <a:latin typeface="Cambria Math" panose="02040503050406030204" pitchFamily="18" charset="0"/>
                                        <a:ea typeface="Cambria Math" panose="02040503050406030204" pitchFamily="18" charset="0"/>
                                      </a:rPr>
                                    </m:ctrlPr>
                                  </m:sSupPr>
                                  <m:e>
                                    <m:r>
                                      <a:rPr lang="pl-PL" b="0" i="1" smtClean="0">
                                        <a:solidFill>
                                          <a:srgbClr val="FFFF00"/>
                                        </a:solidFill>
                                        <a:latin typeface="Cambria Math" panose="02040503050406030204" pitchFamily="18" charset="0"/>
                                        <a:ea typeface="Cambria Math" panose="02040503050406030204" pitchFamily="18" charset="0"/>
                                      </a:rPr>
                                      <m:t>𝐴</m:t>
                                    </m:r>
                                  </m:e>
                                  <m:sup>
                                    <m:r>
                                      <a:rPr lang="pl-PL" b="0" i="1" smtClean="0">
                                        <a:solidFill>
                                          <a:srgbClr val="FFFF00"/>
                                        </a:solidFill>
                                        <a:latin typeface="Cambria Math" panose="02040503050406030204" pitchFamily="18" charset="0"/>
                                        <a:ea typeface="Cambria Math" panose="02040503050406030204" pitchFamily="18" charset="0"/>
                                      </a:rPr>
                                      <m:t>𝑛</m:t>
                                    </m:r>
                                  </m:sup>
                                </m:sSup>
                                <m:r>
                                  <a:rPr lang="pl-PL" b="0" i="1" smtClean="0">
                                    <a:solidFill>
                                      <a:srgbClr val="FFFF00"/>
                                    </a:solidFill>
                                    <a:latin typeface="Cambria Math" panose="02040503050406030204" pitchFamily="18" charset="0"/>
                                    <a:ea typeface="Cambria Math" panose="02040503050406030204" pitchFamily="18" charset="0"/>
                                  </a:rPr>
                                  <m:t>𝐴</m:t>
                                </m:r>
                              </m:e>
                            </m:mr>
                          </m:m>
                        </m:e>
                      </m:d>
                    </m:oMath>
                  </m:oMathPara>
                </a14:m>
                <a:endParaRPr lang="pl-PL" dirty="0" smtClean="0"/>
              </a:p>
              <a:p>
                <a:pPr marL="0" indent="0">
                  <a:buNone/>
                </a:pPr>
                <a:r>
                  <a:rPr lang="pl-PL" dirty="0" smtClean="0">
                    <a:ea typeface="Cambria Math" panose="02040503050406030204" pitchFamily="18" charset="0"/>
                    <a:sym typeface="Symbol" panose="05050102010706020507" pitchFamily="18" charset="2"/>
                  </a:rPr>
                  <a:t>czyli </a:t>
                </a:r>
                <a14:m>
                  <m:oMath xmlns:m="http://schemas.openxmlformats.org/officeDocument/2006/math">
                    <m:sSup>
                      <m:sSupPr>
                        <m:ctrlPr>
                          <a:rPr lang="pl-PL" i="1"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m:ctrlPr>
                      </m:sSupPr>
                      <m:e>
                        <m:r>
                          <a:rPr lang="pl-PL" i="1">
                            <a:solidFill>
                              <a:srgbClr val="FFFF00"/>
                            </a:solidFill>
                            <a:latin typeface="Cambria Math" panose="02040503050406030204" pitchFamily="18" charset="0"/>
                            <a:ea typeface="Cambria Math" panose="02040503050406030204" pitchFamily="18" charset="0"/>
                            <a:sym typeface="Symbol" panose="05050102010706020507" pitchFamily="18" charset="2"/>
                          </a:rPr>
                          <m:t>𝐴</m:t>
                        </m:r>
                      </m:e>
                      <m:sup>
                        <m:r>
                          <a:rPr lang="pl-PL" i="1">
                            <a:solidFill>
                              <a:srgbClr val="FFFF00"/>
                            </a:solidFill>
                            <a:latin typeface="Cambria Math" panose="02040503050406030204" pitchFamily="18" charset="0"/>
                            <a:ea typeface="Cambria Math" panose="02040503050406030204" pitchFamily="18" charset="0"/>
                            <a:sym typeface="Symbol" panose="05050102010706020507" pitchFamily="18" charset="2"/>
                          </a:rPr>
                          <m:t>𝑛</m:t>
                        </m:r>
                      </m:sup>
                    </m:sSup>
                    <m:r>
                      <a:rPr lang="pl-PL" b="0" i="1"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m:t>=</m:t>
                    </m:r>
                    <m:limLow>
                      <m:limLowPr>
                        <m:ctrlPr>
                          <a:rPr lang="pl-PL" i="1"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m:ctrlPr>
                      </m:limLowPr>
                      <m:e>
                        <m:groupChr>
                          <m:groupChrPr>
                            <m:chr m:val="⏟"/>
                            <m:ctrlPr>
                              <a:rPr lang="pl-PL" i="1"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m:ctrlPr>
                          </m:groupChrPr>
                          <m:e>
                            <m:r>
                              <a:rPr lang="pl-PL" b="0" i="1"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m:t>𝐴</m:t>
                            </m:r>
                            <m:r>
                              <a:rPr lang="pl-PL" b="0" i="1"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m:t>…</m:t>
                            </m:r>
                            <m:r>
                              <a:rPr lang="pl-PL" b="0" i="1"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m:t>𝐴</m:t>
                            </m:r>
                          </m:e>
                        </m:groupChr>
                      </m:e>
                      <m:lim>
                        <m:r>
                          <a:rPr lang="pl-PL" b="0" i="1"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m:t>𝑛</m:t>
                        </m:r>
                        <m:r>
                          <a:rPr lang="pl-PL" b="0" i="1"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m:t> </m:t>
                        </m:r>
                        <m:r>
                          <m:rPr>
                            <m:sty m:val="p"/>
                          </m:rPr>
                          <a:rPr lang="pl-PL" b="0" i="0"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m:t>razy</m:t>
                        </m:r>
                      </m:lim>
                    </m:limLow>
                  </m:oMath>
                </a14:m>
                <a:endParaRPr lang="pl-PL" dirty="0" smtClean="0">
                  <a:ea typeface="Cambria Math" panose="02040503050406030204" pitchFamily="18" charset="0"/>
                  <a:sym typeface="Symbol" panose="05050102010706020507" pitchFamily="18" charset="2"/>
                </a:endParaRPr>
              </a:p>
              <a:p>
                <a:pPr marL="0" indent="0">
                  <a:buNone/>
                </a:pPr>
                <a:r>
                  <a:rPr lang="pl-PL" dirty="0" smtClean="0">
                    <a:ea typeface="Cambria Math" panose="02040503050406030204" pitchFamily="18" charset="0"/>
                    <a:sym typeface="Symbol" panose="05050102010706020507" pitchFamily="18" charset="2"/>
                  </a:rPr>
                  <a:t>Język </a:t>
                </a:r>
                <a:r>
                  <a:rPr lang="pl-PL" dirty="0" err="1" smtClean="0">
                    <a:latin typeface="Cambria Math" panose="02040503050406030204" pitchFamily="18" charset="0"/>
                    <a:ea typeface="Cambria Math" panose="02040503050406030204" pitchFamily="18" charset="0"/>
                    <a:sym typeface="Symbol" panose="05050102010706020507" pitchFamily="18" charset="2"/>
                  </a:rPr>
                  <a:t>A</a:t>
                </a:r>
                <a:r>
                  <a:rPr lang="pl-PL" baseline="30000" dirty="0" err="1" smtClean="0">
                    <a:latin typeface="Cambria Math" panose="02040503050406030204" pitchFamily="18" charset="0"/>
                    <a:ea typeface="Cambria Math" panose="02040503050406030204" pitchFamily="18" charset="0"/>
                    <a:sym typeface="Symbol" panose="05050102010706020507" pitchFamily="18" charset="2"/>
                  </a:rPr>
                  <a:t>n</a:t>
                </a:r>
                <a:r>
                  <a:rPr lang="pl-PL" dirty="0" smtClean="0">
                    <a:ea typeface="Cambria Math" panose="02040503050406030204" pitchFamily="18" charset="0"/>
                    <a:sym typeface="Symbol" panose="05050102010706020507" pitchFamily="18" charset="2"/>
                  </a:rPr>
                  <a:t> to </a:t>
                </a:r>
                <a:r>
                  <a:rPr lang="pl-PL" dirty="0">
                    <a:ea typeface="Cambria Math" panose="02040503050406030204" pitchFamily="18" charset="0"/>
                    <a:sym typeface="Symbol" panose="05050102010706020507" pitchFamily="18" charset="2"/>
                  </a:rPr>
                  <a:t>język zawierający wszystkie możliwe sklejenia </a:t>
                </a:r>
                <a:r>
                  <a:rPr lang="pl-PL" dirty="0">
                    <a:latin typeface="Cambria Math" panose="02040503050406030204" pitchFamily="18" charset="0"/>
                    <a:ea typeface="Cambria Math" panose="02040503050406030204" pitchFamily="18" charset="0"/>
                    <a:sym typeface="Symbol" panose="05050102010706020507" pitchFamily="18" charset="2"/>
                  </a:rPr>
                  <a:t>n</a:t>
                </a:r>
                <a:r>
                  <a:rPr lang="pl-PL" dirty="0">
                    <a:ea typeface="Cambria Math" panose="02040503050406030204" pitchFamily="18" charset="0"/>
                    <a:sym typeface="Symbol" panose="05050102010706020507" pitchFamily="18" charset="2"/>
                  </a:rPr>
                  <a:t> (niekoniecznie różnych) słów wziętych z </a:t>
                </a:r>
                <a:r>
                  <a:rPr lang="pl-PL" dirty="0">
                    <a:latin typeface="Cambria Math" panose="02040503050406030204" pitchFamily="18" charset="0"/>
                    <a:ea typeface="Cambria Math" panose="02040503050406030204" pitchFamily="18" charset="0"/>
                    <a:sym typeface="Symbol" panose="05050102010706020507" pitchFamily="18" charset="2"/>
                  </a:rPr>
                  <a:t>A</a:t>
                </a:r>
                <a:r>
                  <a:rPr lang="pl-PL" dirty="0">
                    <a:ea typeface="Cambria Math" panose="02040503050406030204" pitchFamily="18" charset="0"/>
                    <a:sym typeface="Symbol" panose="05050102010706020507" pitchFamily="18" charset="2"/>
                  </a:rPr>
                  <a:t>. </a:t>
                </a:r>
                <a:r>
                  <a:rPr lang="pl-PL" dirty="0" smtClean="0">
                    <a:ea typeface="Cambria Math" panose="02040503050406030204" pitchFamily="18" charset="0"/>
                    <a:sym typeface="Symbol" panose="05050102010706020507" pitchFamily="18" charset="2"/>
                  </a:rPr>
                  <a:t>Wynika z tego, że języki jako zbiory mogą być nieskończone.</a:t>
                </a:r>
              </a:p>
            </p:txBody>
          </p:sp>
        </mc:Choice>
        <mc:Fallback xmlns="">
          <p:sp>
            <p:nvSpPr>
              <p:cNvPr id="3" name="Symbol zastępczy zawartości 2"/>
              <p:cNvSpPr>
                <a:spLocks noGrp="1" noRot="1" noChangeAspect="1" noMove="1" noResize="1" noEditPoints="1" noAdjustHandles="1" noChangeArrowheads="1" noChangeShapeType="1" noTextEdit="1"/>
              </p:cNvSpPr>
              <p:nvPr>
                <p:ph idx="1"/>
              </p:nvPr>
            </p:nvSpPr>
            <p:spPr>
              <a:xfrm>
                <a:off x="856060" y="2249486"/>
                <a:ext cx="7429499" cy="4254345"/>
              </a:xfrm>
              <a:blipFill rotWithShape="0">
                <a:blip r:embed="rId2"/>
                <a:stretch>
                  <a:fillRect l="-1231" t="-430" r="-328"/>
                </a:stretch>
              </a:blipFill>
            </p:spPr>
            <p:txBody>
              <a:bodyPr/>
              <a:lstStyle/>
              <a:p>
                <a:r>
                  <a:rPr lang="pl-PL">
                    <a:noFill/>
                  </a:rPr>
                  <a:t> </a:t>
                </a:r>
              </a:p>
            </p:txBody>
          </p:sp>
        </mc:Fallback>
      </mc:AlternateContent>
    </p:spTree>
    <p:extLst>
      <p:ext uri="{BB962C8B-B14F-4D97-AF65-F5344CB8AC3E}">
        <p14:creationId xmlns:p14="http://schemas.microsoft.com/office/powerpoint/2010/main" val="4258330429"/>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Operacje na językach</a:t>
            </a:r>
            <a:endParaRPr lang="pl-PL" dirty="0"/>
          </a:p>
        </p:txBody>
      </p:sp>
      <mc:AlternateContent xmlns:mc="http://schemas.openxmlformats.org/markup-compatibility/2006" xmlns:a14="http://schemas.microsoft.com/office/drawing/2010/main">
        <mc:Choice Requires="a14">
          <p:sp>
            <p:nvSpPr>
              <p:cNvPr id="3" name="Symbol zastępczy zawartości 2"/>
              <p:cNvSpPr>
                <a:spLocks noGrp="1"/>
              </p:cNvSpPr>
              <p:nvPr>
                <p:ph idx="1"/>
              </p:nvPr>
            </p:nvSpPr>
            <p:spPr>
              <a:xfrm>
                <a:off x="856060" y="2249486"/>
                <a:ext cx="7429499" cy="4254345"/>
              </a:xfrm>
            </p:spPr>
            <p:txBody>
              <a:bodyPr>
                <a:normAutofit/>
              </a:bodyPr>
              <a:lstStyle/>
              <a:p>
                <a:pPr marL="0" indent="0">
                  <a:buNone/>
                </a:pPr>
                <a:r>
                  <a:rPr lang="pl-PL" dirty="0" smtClean="0">
                    <a:solidFill>
                      <a:srgbClr val="FFFF00"/>
                    </a:solidFill>
                  </a:rPr>
                  <a:t>Domknięcie </a:t>
                </a:r>
                <a:r>
                  <a:rPr lang="pl-PL" dirty="0" err="1" smtClean="0">
                    <a:solidFill>
                      <a:srgbClr val="FFFF00"/>
                    </a:solidFill>
                  </a:rPr>
                  <a:t>Kleene’go</a:t>
                </a:r>
                <a:r>
                  <a:rPr lang="pl-PL" dirty="0" smtClean="0"/>
                  <a:t> języka A -  </a:t>
                </a:r>
                <a:r>
                  <a:rPr lang="pl-PL" i="1" dirty="0" smtClean="0">
                    <a:solidFill>
                      <a:srgbClr val="FFFF00"/>
                    </a:solidFill>
                    <a:latin typeface="Cambria Math" panose="02040503050406030204" pitchFamily="18" charset="0"/>
                    <a:ea typeface="Cambria Math" panose="02040503050406030204" pitchFamily="18" charset="0"/>
                  </a:rPr>
                  <a:t>A</a:t>
                </a:r>
                <a:r>
                  <a:rPr lang="pl-PL" i="1" baseline="30000" dirty="0" smtClean="0">
                    <a:solidFill>
                      <a:srgbClr val="FFFF00"/>
                    </a:solidFill>
                    <a:latin typeface="Cambria Math" panose="02040503050406030204" pitchFamily="18" charset="0"/>
                    <a:ea typeface="Cambria Math" panose="02040503050406030204" pitchFamily="18" charset="0"/>
                  </a:rPr>
                  <a:t>*</a:t>
                </a:r>
                <a:r>
                  <a:rPr lang="pl-PL" dirty="0" smtClean="0"/>
                  <a:t> - jest to suma sklejenia wszystkich języków od </a:t>
                </a:r>
                <a:r>
                  <a:rPr lang="pl-PL" dirty="0" smtClean="0">
                    <a:ea typeface="Cambria Math" panose="02040503050406030204" pitchFamily="18" charset="0"/>
                  </a:rPr>
                  <a:t>A</a:t>
                </a:r>
                <a:r>
                  <a:rPr lang="pl-PL" baseline="30000" dirty="0" smtClean="0">
                    <a:ea typeface="Cambria Math" panose="02040503050406030204" pitchFamily="18" charset="0"/>
                  </a:rPr>
                  <a:t>0</a:t>
                </a:r>
                <a:r>
                  <a:rPr lang="pl-PL" dirty="0" smtClean="0"/>
                  <a:t> do </a:t>
                </a:r>
                <a:r>
                  <a:rPr lang="pl-PL" dirty="0" err="1" smtClean="0">
                    <a:ea typeface="Cambria Math" panose="02040503050406030204" pitchFamily="18" charset="0"/>
                  </a:rPr>
                  <a:t>A</a:t>
                </a:r>
                <a:r>
                  <a:rPr lang="pl-PL" baseline="30000" dirty="0" err="1" smtClean="0">
                    <a:ea typeface="Cambria Math" panose="02040503050406030204" pitchFamily="18" charset="0"/>
                  </a:rPr>
                  <a:t>n</a:t>
                </a:r>
                <a:endParaRPr lang="pl-PL" baseline="30000" dirty="0" smtClean="0">
                  <a:ea typeface="Cambria Math" panose="02040503050406030204" pitchFamily="18" charset="0"/>
                </a:endParaRPr>
              </a:p>
              <a:p>
                <a:pPr marL="0" indent="0" algn="ctr">
                  <a:buNone/>
                </a:pPr>
                <a:r>
                  <a:rPr lang="pl-PL" i="1" dirty="0" smtClean="0">
                    <a:solidFill>
                      <a:srgbClr val="FFFF00"/>
                    </a:solidFill>
                    <a:latin typeface="Cambria Math" panose="02040503050406030204" pitchFamily="18" charset="0"/>
                    <a:ea typeface="Cambria Math" panose="02040503050406030204" pitchFamily="18" charset="0"/>
                  </a:rPr>
                  <a:t>A</a:t>
                </a:r>
                <a:r>
                  <a:rPr lang="pl-PL" i="1" baseline="30000" dirty="0" smtClean="0">
                    <a:solidFill>
                      <a:srgbClr val="FFFF00"/>
                    </a:solidFill>
                    <a:latin typeface="Cambria Math" panose="02040503050406030204" pitchFamily="18" charset="0"/>
                    <a:ea typeface="Cambria Math" panose="02040503050406030204" pitchFamily="18" charset="0"/>
                  </a:rPr>
                  <a:t>*</a:t>
                </a:r>
                <a:r>
                  <a:rPr lang="pl-PL" dirty="0" smtClean="0">
                    <a:solidFill>
                      <a:srgbClr val="FFFF00"/>
                    </a:solidFill>
                    <a:latin typeface="Cambria Math" panose="02040503050406030204" pitchFamily="18" charset="0"/>
                    <a:ea typeface="Cambria Math" panose="02040503050406030204" pitchFamily="18" charset="0"/>
                  </a:rPr>
                  <a:t>=</a:t>
                </a:r>
                <a14:m>
                  <m:oMath xmlns:m="http://schemas.openxmlformats.org/officeDocument/2006/math">
                    <m:nary>
                      <m:naryPr>
                        <m:chr m:val="⋃"/>
                        <m:supHide m:val="on"/>
                        <m:ctrlPr>
                          <a:rPr lang="pl-PL" i="1" smtClean="0">
                            <a:solidFill>
                              <a:srgbClr val="FFFF00"/>
                            </a:solidFill>
                            <a:latin typeface="Cambria Math" panose="02040503050406030204" pitchFamily="18" charset="0"/>
                          </a:rPr>
                        </m:ctrlPr>
                      </m:naryPr>
                      <m:sub>
                        <m:r>
                          <m:rPr>
                            <m:brk m:alnAt="7"/>
                          </m:rPr>
                          <a:rPr lang="pl-PL" b="0" i="1" smtClean="0">
                            <a:solidFill>
                              <a:srgbClr val="FFFF00"/>
                            </a:solidFill>
                            <a:latin typeface="Cambria Math" panose="02040503050406030204" pitchFamily="18" charset="0"/>
                          </a:rPr>
                          <m:t>𝑛</m:t>
                        </m:r>
                        <m:r>
                          <a:rPr lang="pl-PL" b="0" i="1" smtClean="0">
                            <a:solidFill>
                              <a:srgbClr val="FFFF00"/>
                            </a:solidFill>
                            <a:latin typeface="Cambria Math" panose="02040503050406030204" pitchFamily="18" charset="0"/>
                            <a:ea typeface="Cambria Math" panose="02040503050406030204" pitchFamily="18" charset="0"/>
                          </a:rPr>
                          <m:t>≥0</m:t>
                        </m:r>
                      </m:sub>
                      <m:sup/>
                      <m:e>
                        <m:sSup>
                          <m:sSupPr>
                            <m:ctrlPr>
                              <a:rPr lang="pl-PL" i="1" smtClean="0">
                                <a:solidFill>
                                  <a:srgbClr val="FFFF00"/>
                                </a:solidFill>
                                <a:latin typeface="Cambria Math" panose="02040503050406030204" pitchFamily="18" charset="0"/>
                              </a:rPr>
                            </m:ctrlPr>
                          </m:sSupPr>
                          <m:e>
                            <m:r>
                              <a:rPr lang="pl-PL" b="0" i="1" smtClean="0">
                                <a:solidFill>
                                  <a:srgbClr val="FFFF00"/>
                                </a:solidFill>
                                <a:latin typeface="Cambria Math" panose="02040503050406030204" pitchFamily="18" charset="0"/>
                              </a:rPr>
                              <m:t>𝐴</m:t>
                            </m:r>
                          </m:e>
                          <m:sup>
                            <m:r>
                              <a:rPr lang="pl-PL" b="0" i="1" smtClean="0">
                                <a:solidFill>
                                  <a:srgbClr val="FFFF00"/>
                                </a:solidFill>
                                <a:latin typeface="Cambria Math" panose="02040503050406030204" pitchFamily="18" charset="0"/>
                              </a:rPr>
                              <m:t>𝑛</m:t>
                            </m:r>
                          </m:sup>
                        </m:sSup>
                      </m:e>
                    </m:nary>
                  </m:oMath>
                </a14:m>
                <a:endParaRPr lang="pl-PL" dirty="0" smtClean="0"/>
              </a:p>
              <a:p>
                <a:pPr marL="0" indent="0">
                  <a:buNone/>
                </a:pPr>
                <a:r>
                  <a:rPr lang="pl-PL" dirty="0">
                    <a:ea typeface="Cambria Math" panose="02040503050406030204" pitchFamily="18" charset="0"/>
                    <a:sym typeface="Symbol" panose="05050102010706020507" pitchFamily="18" charset="2"/>
                  </a:rPr>
                  <a:t>Czyli język zawierający wszystkie możliwe sklejenia dowolnej </a:t>
                </a:r>
                <a:r>
                  <a:rPr lang="pl-PL" dirty="0" smtClean="0">
                    <a:ea typeface="Cambria Math" panose="02040503050406030204" pitchFamily="18" charset="0"/>
                    <a:sym typeface="Symbol" panose="05050102010706020507" pitchFamily="18" charset="2"/>
                  </a:rPr>
                  <a:t>liczby </a:t>
                </a:r>
                <a:r>
                  <a:rPr lang="pl-PL" dirty="0">
                    <a:ea typeface="Cambria Math" panose="02040503050406030204" pitchFamily="18" charset="0"/>
                    <a:sym typeface="Symbol" panose="05050102010706020507" pitchFamily="18" charset="2"/>
                  </a:rPr>
                  <a:t>(łącznie z 0) słów należących do </a:t>
                </a:r>
                <a:r>
                  <a:rPr lang="pl-PL" dirty="0" smtClean="0">
                    <a:ea typeface="Cambria Math" panose="02040503050406030204" pitchFamily="18" charset="0"/>
                    <a:sym typeface="Symbol" panose="05050102010706020507" pitchFamily="18" charset="2"/>
                  </a:rPr>
                  <a:t>A.</a:t>
                </a:r>
              </a:p>
              <a:p>
                <a:pPr marL="0" indent="0">
                  <a:buNone/>
                </a:pPr>
                <a:r>
                  <a:rPr lang="pl-PL" dirty="0">
                    <a:ea typeface="Cambria Math" panose="02040503050406030204" pitchFamily="18" charset="0"/>
                    <a:sym typeface="Symbol" panose="05050102010706020507" pitchFamily="18" charset="2"/>
                  </a:rPr>
                  <a:t>Przez </a:t>
                </a:r>
                <a:r>
                  <a:rPr lang="pl-PL" i="1" dirty="0">
                    <a:solidFill>
                      <a:srgbClr val="FFFF00"/>
                    </a:solidFill>
                    <a:latin typeface="Cambria Math" panose="02040503050406030204" pitchFamily="18" charset="0"/>
                    <a:ea typeface="Cambria Math" panose="02040503050406030204" pitchFamily="18" charset="0"/>
                    <a:sym typeface="Symbol" panose="05050102010706020507" pitchFamily="18" charset="2"/>
                  </a:rPr>
                  <a:t>A</a:t>
                </a:r>
                <a:r>
                  <a:rPr lang="pl-PL" baseline="30000" dirty="0">
                    <a:solidFill>
                      <a:srgbClr val="FFFF00"/>
                    </a:solidFill>
                    <a:latin typeface="Cambria Math" panose="02040503050406030204" pitchFamily="18" charset="0"/>
                    <a:ea typeface="Cambria Math" panose="02040503050406030204" pitchFamily="18" charset="0"/>
                    <a:sym typeface="Symbol" panose="05050102010706020507" pitchFamily="18" charset="2"/>
                  </a:rPr>
                  <a:t>+</a:t>
                </a:r>
                <a:r>
                  <a:rPr lang="pl-PL" dirty="0">
                    <a:ea typeface="Cambria Math" panose="02040503050406030204" pitchFamily="18" charset="0"/>
                    <a:sym typeface="Symbol" panose="05050102010706020507" pitchFamily="18" charset="2"/>
                  </a:rPr>
                  <a:t> oznaczamy język zawierający wszystkie możliwe sklejenia dowolnej dodatniej liczby słów należących do A, </a:t>
                </a:r>
                <a:r>
                  <a:rPr lang="pl-PL" i="1" dirty="0">
                    <a:solidFill>
                      <a:srgbClr val="FFFF00"/>
                    </a:solidFill>
                    <a:latin typeface="Cambria Math" panose="02040503050406030204" pitchFamily="18" charset="0"/>
                    <a:ea typeface="Cambria Math" panose="02040503050406030204" pitchFamily="18" charset="0"/>
                    <a:sym typeface="Symbol" panose="05050102010706020507" pitchFamily="18" charset="2"/>
                  </a:rPr>
                  <a:t>A</a:t>
                </a:r>
                <a:r>
                  <a:rPr lang="pl-PL" baseline="30000" dirty="0">
                    <a:solidFill>
                      <a:srgbClr val="FFFF00"/>
                    </a:solidFill>
                    <a:latin typeface="Cambria Math" panose="02040503050406030204" pitchFamily="18" charset="0"/>
                    <a:ea typeface="Cambria Math" panose="02040503050406030204" pitchFamily="18" charset="0"/>
                    <a:sym typeface="Symbol" panose="05050102010706020507" pitchFamily="18" charset="2"/>
                  </a:rPr>
                  <a:t>+</a:t>
                </a:r>
                <a:r>
                  <a:rPr lang="pl-PL" i="1" dirty="0">
                    <a:solidFill>
                      <a:srgbClr val="FFFF00"/>
                    </a:solidFill>
                    <a:latin typeface="Cambria Math" panose="02040503050406030204" pitchFamily="18" charset="0"/>
                    <a:ea typeface="Cambria Math" panose="02040503050406030204" pitchFamily="18" charset="0"/>
                    <a:sym typeface="Symbol" panose="05050102010706020507" pitchFamily="18" charset="2"/>
                  </a:rPr>
                  <a:t> = AA</a:t>
                </a:r>
                <a:r>
                  <a:rPr lang="pl-PL" i="1" baseline="30000" dirty="0">
                    <a:solidFill>
                      <a:srgbClr val="FFFF00"/>
                    </a:solidFill>
                    <a:latin typeface="Cambria Math" panose="02040503050406030204" pitchFamily="18" charset="0"/>
                    <a:ea typeface="Cambria Math" panose="02040503050406030204" pitchFamily="18" charset="0"/>
                    <a:sym typeface="Symbol" panose="05050102010706020507" pitchFamily="18" charset="2"/>
                  </a:rPr>
                  <a:t>∗</a:t>
                </a:r>
                <a:r>
                  <a:rPr lang="pl-PL" dirty="0">
                    <a:ea typeface="Cambria Math" panose="02040503050406030204" pitchFamily="18" charset="0"/>
                    <a:sym typeface="Symbol" panose="05050102010706020507" pitchFamily="18" charset="2"/>
                  </a:rPr>
                  <a:t>. </a:t>
                </a:r>
                <a:endParaRPr lang="pl-PL" dirty="0" smtClean="0">
                  <a:ea typeface="Cambria Math" panose="02040503050406030204" pitchFamily="18" charset="0"/>
                  <a:sym typeface="Symbol" panose="05050102010706020507" pitchFamily="18" charset="2"/>
                </a:endParaRPr>
              </a:p>
            </p:txBody>
          </p:sp>
        </mc:Choice>
        <mc:Fallback xmlns="">
          <p:sp>
            <p:nvSpPr>
              <p:cNvPr id="3" name="Symbol zastępczy zawartości 2"/>
              <p:cNvSpPr>
                <a:spLocks noGrp="1" noRot="1" noChangeAspect="1" noMove="1" noResize="1" noEditPoints="1" noAdjustHandles="1" noChangeArrowheads="1" noChangeShapeType="1" noTextEdit="1"/>
              </p:cNvSpPr>
              <p:nvPr>
                <p:ph idx="1"/>
              </p:nvPr>
            </p:nvSpPr>
            <p:spPr>
              <a:xfrm>
                <a:off x="856060" y="2249486"/>
                <a:ext cx="7429499" cy="4254345"/>
              </a:xfrm>
              <a:blipFill rotWithShape="0">
                <a:blip r:embed="rId2"/>
                <a:stretch>
                  <a:fillRect l="-1231" t="-430" r="-2297"/>
                </a:stretch>
              </a:blipFill>
            </p:spPr>
            <p:txBody>
              <a:bodyPr/>
              <a:lstStyle/>
              <a:p>
                <a:r>
                  <a:rPr lang="pl-PL">
                    <a:noFill/>
                  </a:rPr>
                  <a:t> </a:t>
                </a:r>
              </a:p>
            </p:txBody>
          </p:sp>
        </mc:Fallback>
      </mc:AlternateContent>
    </p:spTree>
    <p:extLst>
      <p:ext uri="{BB962C8B-B14F-4D97-AF65-F5344CB8AC3E}">
        <p14:creationId xmlns:p14="http://schemas.microsoft.com/office/powerpoint/2010/main" val="2336145138"/>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Rodzaje relacji</a:t>
            </a:r>
            <a:endParaRPr lang="pl-PL" dirty="0"/>
          </a:p>
        </p:txBody>
      </p:sp>
      <p:sp>
        <p:nvSpPr>
          <p:cNvPr id="3" name="Symbol zastępczy zawartości 2"/>
          <p:cNvSpPr>
            <a:spLocks noGrp="1"/>
          </p:cNvSpPr>
          <p:nvPr>
            <p:ph idx="1"/>
          </p:nvPr>
        </p:nvSpPr>
        <p:spPr>
          <a:xfrm>
            <a:off x="856060" y="2249486"/>
            <a:ext cx="7429499" cy="4254345"/>
          </a:xfrm>
        </p:spPr>
        <p:txBody>
          <a:bodyPr>
            <a:normAutofit lnSpcReduction="10000"/>
          </a:bodyPr>
          <a:lstStyle/>
          <a:p>
            <a:pPr marL="0" indent="0">
              <a:buNone/>
            </a:pPr>
            <a:r>
              <a:rPr lang="pl-PL" dirty="0" smtClean="0">
                <a:ea typeface="Cambria Math" panose="02040503050406030204" pitchFamily="18" charset="0"/>
                <a:sym typeface="Symbol" panose="05050102010706020507" pitchFamily="18" charset="2"/>
              </a:rPr>
              <a:t>Między elementami zbioru mogą występować następujące zależności:</a:t>
            </a:r>
          </a:p>
          <a:p>
            <a:r>
              <a:rPr lang="pl-PL" dirty="0" smtClean="0">
                <a:ea typeface="Cambria Math" panose="02040503050406030204" pitchFamily="18" charset="0"/>
                <a:sym typeface="Symbol" panose="05050102010706020507" pitchFamily="18" charset="2"/>
              </a:rPr>
              <a:t>relacja zwrotna</a:t>
            </a:r>
            <a:r>
              <a:rPr lang="pl-PL" dirty="0">
                <a:ea typeface="Cambria Math" panose="02040503050406030204" pitchFamily="18" charset="0"/>
                <a:sym typeface="Symbol" panose="05050102010706020507" pitchFamily="18" charset="2"/>
              </a:rPr>
              <a:t>, </a:t>
            </a:r>
            <a:endParaRPr lang="pl-PL" dirty="0" smtClean="0">
              <a:ea typeface="Cambria Math" panose="02040503050406030204" pitchFamily="18" charset="0"/>
              <a:sym typeface="Symbol" panose="05050102010706020507" pitchFamily="18" charset="2"/>
            </a:endParaRPr>
          </a:p>
          <a:p>
            <a:r>
              <a:rPr lang="pl-PL" dirty="0" smtClean="0">
                <a:ea typeface="Cambria Math" panose="02040503050406030204" pitchFamily="18" charset="0"/>
                <a:sym typeface="Symbol" panose="05050102010706020507" pitchFamily="18" charset="2"/>
              </a:rPr>
              <a:t>relacja symetryczna</a:t>
            </a:r>
            <a:r>
              <a:rPr lang="pl-PL" dirty="0">
                <a:ea typeface="Cambria Math" panose="02040503050406030204" pitchFamily="18" charset="0"/>
                <a:sym typeface="Symbol" panose="05050102010706020507" pitchFamily="18" charset="2"/>
              </a:rPr>
              <a:t>, </a:t>
            </a:r>
          </a:p>
          <a:p>
            <a:r>
              <a:rPr lang="pl-PL" dirty="0" smtClean="0">
                <a:ea typeface="Cambria Math" panose="02040503050406030204" pitchFamily="18" charset="0"/>
                <a:sym typeface="Symbol" panose="05050102010706020507" pitchFamily="18" charset="2"/>
              </a:rPr>
              <a:t>relacja antysymetryczna</a:t>
            </a:r>
            <a:r>
              <a:rPr lang="pl-PL" dirty="0">
                <a:ea typeface="Cambria Math" panose="02040503050406030204" pitchFamily="18" charset="0"/>
                <a:sym typeface="Symbol" panose="05050102010706020507" pitchFamily="18" charset="2"/>
              </a:rPr>
              <a:t>, </a:t>
            </a:r>
            <a:r>
              <a:rPr lang="pl-PL" dirty="0" smtClean="0">
                <a:ea typeface="Cambria Math" panose="02040503050406030204" pitchFamily="18" charset="0"/>
                <a:sym typeface="Symbol" panose="05050102010706020507" pitchFamily="18" charset="2"/>
              </a:rPr>
              <a:t> </a:t>
            </a:r>
          </a:p>
          <a:p>
            <a:r>
              <a:rPr lang="pl-PL" dirty="0" smtClean="0">
                <a:ea typeface="Cambria Math" panose="02040503050406030204" pitchFamily="18" charset="0"/>
                <a:sym typeface="Symbol" panose="05050102010706020507" pitchFamily="18" charset="2"/>
              </a:rPr>
              <a:t>relacja przechodnia</a:t>
            </a:r>
            <a:r>
              <a:rPr lang="pl-PL" dirty="0">
                <a:ea typeface="Cambria Math" panose="02040503050406030204" pitchFamily="18" charset="0"/>
                <a:sym typeface="Symbol" panose="05050102010706020507" pitchFamily="18" charset="2"/>
              </a:rPr>
              <a:t>, </a:t>
            </a:r>
            <a:endParaRPr lang="pl-PL" dirty="0" smtClean="0">
              <a:ea typeface="Cambria Math" panose="02040503050406030204" pitchFamily="18" charset="0"/>
              <a:sym typeface="Symbol" panose="05050102010706020507" pitchFamily="18" charset="2"/>
            </a:endParaRPr>
          </a:p>
          <a:p>
            <a:r>
              <a:rPr lang="pl-PL" dirty="0" smtClean="0">
                <a:ea typeface="Cambria Math" panose="02040503050406030204" pitchFamily="18" charset="0"/>
                <a:sym typeface="Symbol" panose="05050102010706020507" pitchFamily="18" charset="2"/>
              </a:rPr>
              <a:t>równoważność,</a:t>
            </a:r>
            <a:endParaRPr lang="pl-PL" dirty="0">
              <a:ea typeface="Cambria Math" panose="02040503050406030204" pitchFamily="18" charset="0"/>
              <a:sym typeface="Symbol" panose="05050102010706020507" pitchFamily="18" charset="2"/>
            </a:endParaRPr>
          </a:p>
          <a:p>
            <a:r>
              <a:rPr lang="pl-PL" dirty="0" smtClean="0">
                <a:ea typeface="Cambria Math" panose="02040503050406030204" pitchFamily="18" charset="0"/>
                <a:sym typeface="Symbol" panose="05050102010706020507" pitchFamily="18" charset="2"/>
              </a:rPr>
              <a:t>częściowy porządek.</a:t>
            </a:r>
            <a:endParaRPr lang="pl-PL" dirty="0">
              <a:ea typeface="Cambria Math" panose="02040503050406030204" pitchFamily="18" charset="0"/>
              <a:sym typeface="Symbol" panose="05050102010706020507" pitchFamily="18" charset="2"/>
            </a:endParaRPr>
          </a:p>
        </p:txBody>
      </p:sp>
    </p:spTree>
    <p:extLst>
      <p:ext uri="{BB962C8B-B14F-4D97-AF65-F5344CB8AC3E}">
        <p14:creationId xmlns:p14="http://schemas.microsoft.com/office/powerpoint/2010/main" val="882256806"/>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RELACJA ZWROTNA</a:t>
            </a:r>
            <a:endParaRPr lang="pl-PL" dirty="0"/>
          </a:p>
        </p:txBody>
      </p:sp>
      <p:sp>
        <p:nvSpPr>
          <p:cNvPr id="3" name="Symbol zastępczy zawartości 2"/>
          <p:cNvSpPr>
            <a:spLocks noGrp="1"/>
          </p:cNvSpPr>
          <p:nvPr>
            <p:ph idx="1"/>
          </p:nvPr>
        </p:nvSpPr>
        <p:spPr>
          <a:xfrm>
            <a:off x="856060" y="2249487"/>
            <a:ext cx="7429499" cy="995990"/>
          </a:xfrm>
        </p:spPr>
        <p:txBody>
          <a:bodyPr>
            <a:normAutofit fontScale="77500" lnSpcReduction="20000"/>
          </a:bodyPr>
          <a:lstStyle/>
          <a:p>
            <a:pPr marL="0" indent="0">
              <a:buNone/>
            </a:pPr>
            <a:r>
              <a:rPr lang="pl-PL" dirty="0">
                <a:latin typeface="Cambria Math" panose="02040503050406030204" pitchFamily="18" charset="0"/>
                <a:ea typeface="Cambria Math" panose="02040503050406030204" pitchFamily="18" charset="0"/>
                <a:sym typeface="Symbol" panose="05050102010706020507" pitchFamily="18" charset="2"/>
              </a:rPr>
              <a:t>Niech </a:t>
            </a:r>
            <a:r>
              <a:rPr lang="pl-PL" i="1" dirty="0" smtClean="0">
                <a:latin typeface="Cambria Math" panose="02040503050406030204" pitchFamily="18" charset="0"/>
                <a:ea typeface="Cambria Math" panose="02040503050406030204" pitchFamily="18" charset="0"/>
                <a:sym typeface="Symbol" panose="05050102010706020507" pitchFamily="18" charset="2"/>
              </a:rPr>
              <a:t>X</a:t>
            </a:r>
            <a:r>
              <a:rPr lang="pl-PL" dirty="0" smtClean="0">
                <a:latin typeface="Cambria Math" panose="02040503050406030204" pitchFamily="18" charset="0"/>
                <a:ea typeface="Cambria Math" panose="02040503050406030204" pitchFamily="18" charset="0"/>
                <a:sym typeface="Symbol" panose="05050102010706020507" pitchFamily="18" charset="2"/>
              </a:rPr>
              <a:t>  będzie </a:t>
            </a:r>
            <a:r>
              <a:rPr lang="pl-PL" dirty="0">
                <a:latin typeface="Cambria Math" panose="02040503050406030204" pitchFamily="18" charset="0"/>
                <a:ea typeface="Cambria Math" panose="02040503050406030204" pitchFamily="18" charset="0"/>
                <a:sym typeface="Symbol" panose="05050102010706020507" pitchFamily="18" charset="2"/>
              </a:rPr>
              <a:t>dowolnym zbiorem, a </a:t>
            </a:r>
            <a:r>
              <a:rPr lang="pl-PL" dirty="0" smtClean="0">
                <a:latin typeface="Cambria Math" panose="02040503050406030204" pitchFamily="18" charset="0"/>
                <a:ea typeface="Cambria Math" panose="02040503050406030204" pitchFamily="18" charset="0"/>
                <a:sym typeface="Symbol" panose="05050102010706020507" pitchFamily="18" charset="2"/>
              </a:rPr>
              <a:t> </a:t>
            </a:r>
            <a:r>
              <a:rPr lang="el-GR" i="1" dirty="0" smtClean="0">
                <a:solidFill>
                  <a:schemeClr val="accent2">
                    <a:lumMod val="60000"/>
                    <a:lumOff val="40000"/>
                  </a:schemeClr>
                </a:solidFill>
                <a:latin typeface="Cambria Math" panose="02040503050406030204" pitchFamily="18" charset="0"/>
                <a:ea typeface="Cambria Math" panose="02040503050406030204" pitchFamily="18" charset="0"/>
                <a:sym typeface="Symbol" panose="05050102010706020507" pitchFamily="18" charset="2"/>
              </a:rPr>
              <a:t>ρ</a:t>
            </a:r>
            <a:r>
              <a:rPr lang="pl-PL" i="1" dirty="0" smtClean="0">
                <a:latin typeface="Cambria Math" panose="02040503050406030204" pitchFamily="18" charset="0"/>
                <a:ea typeface="Cambria Math" panose="02040503050406030204" pitchFamily="18" charset="0"/>
                <a:sym typeface="Symbol" panose="05050102010706020507" pitchFamily="18" charset="2"/>
              </a:rPr>
              <a:t> ⊆ X × X  </a:t>
            </a:r>
            <a:r>
              <a:rPr lang="pl-PL" dirty="0" smtClean="0">
                <a:latin typeface="Cambria Math" panose="02040503050406030204" pitchFamily="18" charset="0"/>
                <a:ea typeface="Cambria Math" panose="02040503050406030204" pitchFamily="18" charset="0"/>
                <a:sym typeface="Symbol" panose="05050102010706020507" pitchFamily="18" charset="2"/>
              </a:rPr>
              <a:t>relacją </a:t>
            </a:r>
            <a:r>
              <a:rPr lang="pl-PL" dirty="0">
                <a:latin typeface="Cambria Math" panose="02040503050406030204" pitchFamily="18" charset="0"/>
                <a:ea typeface="Cambria Math" panose="02040503050406030204" pitchFamily="18" charset="0"/>
                <a:sym typeface="Symbol" panose="05050102010706020507" pitchFamily="18" charset="2"/>
              </a:rPr>
              <a:t>(binarną) określoną na tym zbiorze. Powiemy, że relacja </a:t>
            </a:r>
            <a:r>
              <a:rPr lang="el-GR" i="1" dirty="0">
                <a:solidFill>
                  <a:schemeClr val="accent2">
                    <a:lumMod val="60000"/>
                    <a:lumOff val="40000"/>
                  </a:schemeClr>
                </a:solidFill>
                <a:latin typeface="Cambria Math" panose="02040503050406030204" pitchFamily="18" charset="0"/>
                <a:ea typeface="Cambria Math" panose="02040503050406030204" pitchFamily="18" charset="0"/>
                <a:sym typeface="Symbol" panose="05050102010706020507" pitchFamily="18" charset="2"/>
              </a:rPr>
              <a:t>ρ</a:t>
            </a:r>
            <a:r>
              <a:rPr lang="el-GR" dirty="0">
                <a:latin typeface="Cambria Math" panose="02040503050406030204" pitchFamily="18" charset="0"/>
                <a:ea typeface="Cambria Math" panose="02040503050406030204" pitchFamily="18" charset="0"/>
                <a:sym typeface="Symbol" panose="05050102010706020507" pitchFamily="18" charset="2"/>
              </a:rPr>
              <a:t> </a:t>
            </a:r>
            <a:r>
              <a:rPr lang="pl-PL" dirty="0" smtClean="0">
                <a:latin typeface="Cambria Math" panose="02040503050406030204" pitchFamily="18" charset="0"/>
                <a:ea typeface="Cambria Math" panose="02040503050406030204" pitchFamily="18" charset="0"/>
                <a:sym typeface="Symbol" panose="05050102010706020507" pitchFamily="18" charset="2"/>
              </a:rPr>
              <a:t>jest </a:t>
            </a:r>
            <a:r>
              <a:rPr lang="pl-PL" b="1" dirty="0"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a:t>zwrotna</a:t>
            </a:r>
            <a:r>
              <a:rPr lang="pl-PL" dirty="0">
                <a:latin typeface="Cambria Math" panose="02040503050406030204" pitchFamily="18" charset="0"/>
                <a:ea typeface="Cambria Math" panose="02040503050406030204" pitchFamily="18" charset="0"/>
                <a:sym typeface="Symbol" panose="05050102010706020507" pitchFamily="18" charset="2"/>
              </a:rPr>
              <a:t>, jeżeli dla każdego </a:t>
            </a:r>
            <a:r>
              <a:rPr lang="pl-PL" i="1" dirty="0" smtClean="0">
                <a:latin typeface="Cambria Math" panose="02040503050406030204" pitchFamily="18" charset="0"/>
                <a:ea typeface="Cambria Math" panose="02040503050406030204" pitchFamily="18" charset="0"/>
                <a:sym typeface="Symbol" panose="05050102010706020507" pitchFamily="18" charset="2"/>
              </a:rPr>
              <a:t>x  X  </a:t>
            </a:r>
            <a:r>
              <a:rPr lang="pl-PL" dirty="0">
                <a:latin typeface="Cambria Math" panose="02040503050406030204" pitchFamily="18" charset="0"/>
                <a:ea typeface="Cambria Math" panose="02040503050406030204" pitchFamily="18" charset="0"/>
                <a:sym typeface="Symbol" panose="05050102010706020507" pitchFamily="18" charset="2"/>
              </a:rPr>
              <a:t>zachodzi </a:t>
            </a:r>
            <a:r>
              <a:rPr lang="pl-PL" i="1" dirty="0" smtClean="0">
                <a:latin typeface="Cambria Math" panose="02040503050406030204" pitchFamily="18" charset="0"/>
                <a:ea typeface="Cambria Math" panose="02040503050406030204" pitchFamily="18" charset="0"/>
                <a:sym typeface="Symbol" panose="05050102010706020507" pitchFamily="18" charset="2"/>
              </a:rPr>
              <a:t>x</a:t>
            </a:r>
            <a:r>
              <a:rPr lang="el-GR" i="1" dirty="0" smtClean="0">
                <a:solidFill>
                  <a:schemeClr val="accent2">
                    <a:lumMod val="60000"/>
                    <a:lumOff val="40000"/>
                  </a:schemeClr>
                </a:solidFill>
                <a:latin typeface="Cambria Math" panose="02040503050406030204" pitchFamily="18" charset="0"/>
                <a:ea typeface="Cambria Math" panose="02040503050406030204" pitchFamily="18" charset="0"/>
                <a:sym typeface="Symbol" panose="05050102010706020507" pitchFamily="18" charset="2"/>
              </a:rPr>
              <a:t>ρ</a:t>
            </a:r>
            <a:r>
              <a:rPr lang="pl-PL" i="1" dirty="0" smtClean="0">
                <a:latin typeface="Cambria Math" panose="02040503050406030204" pitchFamily="18" charset="0"/>
                <a:ea typeface="Cambria Math" panose="02040503050406030204" pitchFamily="18" charset="0"/>
                <a:sym typeface="Symbol" panose="05050102010706020507" pitchFamily="18" charset="2"/>
              </a:rPr>
              <a:t>x</a:t>
            </a:r>
            <a:r>
              <a:rPr lang="pl-PL" dirty="0" smtClean="0">
                <a:latin typeface="Cambria Math" panose="02040503050406030204" pitchFamily="18" charset="0"/>
                <a:ea typeface="Cambria Math" panose="02040503050406030204" pitchFamily="18" charset="0"/>
                <a:sym typeface="Symbol" panose="05050102010706020507" pitchFamily="18" charset="2"/>
              </a:rPr>
              <a:t>,</a:t>
            </a:r>
            <a:endParaRPr lang="pl-PL" dirty="0">
              <a:latin typeface="Cambria Math" panose="02040503050406030204" pitchFamily="18" charset="0"/>
              <a:ea typeface="Cambria Math" panose="02040503050406030204" pitchFamily="18" charset="0"/>
              <a:sym typeface="Symbol" panose="05050102010706020507" pitchFamily="18" charset="2"/>
            </a:endParaRPr>
          </a:p>
          <a:p>
            <a:pPr marL="0" indent="0">
              <a:buNone/>
            </a:pPr>
            <a:endParaRPr lang="pl-PL" dirty="0" smtClean="0">
              <a:ea typeface="Cambria Math" panose="02040503050406030204" pitchFamily="18" charset="0"/>
              <a:sym typeface="Symbol" panose="05050102010706020507" pitchFamily="18" charset="2"/>
            </a:endParaRPr>
          </a:p>
        </p:txBody>
      </p:sp>
      <p:sp>
        <p:nvSpPr>
          <p:cNvPr id="4" name="Schemat blokowy: łącznik 3"/>
          <p:cNvSpPr/>
          <p:nvPr/>
        </p:nvSpPr>
        <p:spPr>
          <a:xfrm>
            <a:off x="1790164" y="4172754"/>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Schemat blokowy: łącznik 6"/>
          <p:cNvSpPr/>
          <p:nvPr/>
        </p:nvSpPr>
        <p:spPr>
          <a:xfrm>
            <a:off x="3887037" y="4101919"/>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Schemat blokowy: łącznik 7"/>
          <p:cNvSpPr/>
          <p:nvPr/>
        </p:nvSpPr>
        <p:spPr>
          <a:xfrm>
            <a:off x="1790164" y="5100031"/>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Schemat blokowy: łącznik 8"/>
          <p:cNvSpPr/>
          <p:nvPr/>
        </p:nvSpPr>
        <p:spPr>
          <a:xfrm>
            <a:off x="3965502" y="5138361"/>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Schemat blokowy: łącznik 9"/>
          <p:cNvSpPr/>
          <p:nvPr/>
        </p:nvSpPr>
        <p:spPr>
          <a:xfrm>
            <a:off x="2934238" y="4660005"/>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2" name="Łącznik prosty ze strzałką 11"/>
          <p:cNvCxnSpPr>
            <a:stCxn id="4" idx="6"/>
            <a:endCxn id="7" idx="2"/>
          </p:cNvCxnSpPr>
          <p:nvPr/>
        </p:nvCxnSpPr>
        <p:spPr>
          <a:xfrm flipV="1">
            <a:off x="1970470" y="4191919"/>
            <a:ext cx="1916567" cy="7083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upa 4"/>
          <p:cNvGrpSpPr/>
          <p:nvPr/>
        </p:nvGrpSpPr>
        <p:grpSpPr>
          <a:xfrm>
            <a:off x="1816569" y="4128279"/>
            <a:ext cx="2302834" cy="1163722"/>
            <a:chOff x="1816569" y="4128279"/>
            <a:chExt cx="2302834" cy="1163722"/>
          </a:xfrm>
        </p:grpSpPr>
        <p:cxnSp>
          <p:nvCxnSpPr>
            <p:cNvPr id="16" name="Łącznik zakrzywiony 15"/>
            <p:cNvCxnSpPr>
              <a:stCxn id="4" idx="0"/>
              <a:endCxn id="4" idx="3"/>
            </p:cNvCxnSpPr>
            <p:nvPr/>
          </p:nvCxnSpPr>
          <p:spPr>
            <a:xfrm rot="16200000" flipH="1" flipV="1">
              <a:off x="1771623" y="4217700"/>
              <a:ext cx="153640" cy="63748"/>
            </a:xfrm>
            <a:prstGeom prst="curvedConnector5">
              <a:avLst>
                <a:gd name="adj1" fmla="val -148789"/>
                <a:gd name="adj2" fmla="val 500020"/>
                <a:gd name="adj3" fmla="val 248789"/>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Łącznik zakrzywiony 17"/>
            <p:cNvCxnSpPr>
              <a:stCxn id="7" idx="4"/>
              <a:endCxn id="7" idx="7"/>
            </p:cNvCxnSpPr>
            <p:nvPr/>
          </p:nvCxnSpPr>
          <p:spPr>
            <a:xfrm rot="5400000" flipH="1" flipV="1">
              <a:off x="3932244" y="4173225"/>
              <a:ext cx="153640" cy="63748"/>
            </a:xfrm>
            <a:prstGeom prst="curvedConnector5">
              <a:avLst>
                <a:gd name="adj1" fmla="val -148789"/>
                <a:gd name="adj2" fmla="val 500020"/>
                <a:gd name="adj3" fmla="val 248789"/>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Łącznik zakrzywiony 22"/>
            <p:cNvCxnSpPr>
              <a:stCxn id="8" idx="5"/>
              <a:endCxn id="8" idx="0"/>
            </p:cNvCxnSpPr>
            <p:nvPr/>
          </p:nvCxnSpPr>
          <p:spPr>
            <a:xfrm rot="5400000" flipH="1">
              <a:off x="1835371" y="5144977"/>
              <a:ext cx="153640" cy="63748"/>
            </a:xfrm>
            <a:prstGeom prst="curvedConnector5">
              <a:avLst>
                <a:gd name="adj1" fmla="val -148789"/>
                <a:gd name="adj2" fmla="val 600020"/>
                <a:gd name="adj3" fmla="val 248789"/>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Łącznik zakrzywiony 24"/>
            <p:cNvCxnSpPr>
              <a:stCxn id="10" idx="4"/>
              <a:endCxn id="10" idx="0"/>
            </p:cNvCxnSpPr>
            <p:nvPr/>
          </p:nvCxnSpPr>
          <p:spPr>
            <a:xfrm rot="5400000" flipH="1">
              <a:off x="2934391" y="4750005"/>
              <a:ext cx="180000" cy="12700"/>
            </a:xfrm>
            <a:prstGeom prst="curvedConnector5">
              <a:avLst>
                <a:gd name="adj1" fmla="val -127000"/>
                <a:gd name="adj2" fmla="val 2509866"/>
                <a:gd name="adj3" fmla="val 227000"/>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Łącznik zakrzywiony 26"/>
            <p:cNvCxnSpPr>
              <a:stCxn id="9" idx="3"/>
              <a:endCxn id="9" idx="7"/>
            </p:cNvCxnSpPr>
            <p:nvPr/>
          </p:nvCxnSpPr>
          <p:spPr>
            <a:xfrm rot="5400000" flipH="1" flipV="1">
              <a:off x="3992015" y="5164613"/>
              <a:ext cx="127280" cy="127496"/>
            </a:xfrm>
            <a:prstGeom prst="curvedConnector5">
              <a:avLst>
                <a:gd name="adj1" fmla="val -179604"/>
                <a:gd name="adj2" fmla="val 300010"/>
                <a:gd name="adj3" fmla="val 279604"/>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1" name="Łącznik prosty ze strzałką 30"/>
          <p:cNvCxnSpPr>
            <a:stCxn id="9" idx="2"/>
            <a:endCxn id="8" idx="6"/>
          </p:cNvCxnSpPr>
          <p:nvPr/>
        </p:nvCxnSpPr>
        <p:spPr>
          <a:xfrm flipH="1" flipV="1">
            <a:off x="1970470" y="5190031"/>
            <a:ext cx="1995032" cy="38330"/>
          </a:xfrm>
          <a:prstGeom prst="straightConnector1">
            <a:avLst/>
          </a:prstGeom>
          <a:ln>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Łącznik prosty ze strzałką 32"/>
          <p:cNvCxnSpPr>
            <a:stCxn id="8" idx="7"/>
            <a:endCxn id="4" idx="5"/>
          </p:cNvCxnSpPr>
          <p:nvPr/>
        </p:nvCxnSpPr>
        <p:spPr>
          <a:xfrm flipV="1">
            <a:off x="1944065" y="4326394"/>
            <a:ext cx="0" cy="79999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4" name="pole tekstowe 33"/>
          <p:cNvSpPr txBox="1"/>
          <p:nvPr/>
        </p:nvSpPr>
        <p:spPr>
          <a:xfrm>
            <a:off x="4919731" y="3453564"/>
            <a:ext cx="2524259" cy="923330"/>
          </a:xfrm>
          <a:prstGeom prst="rect">
            <a:avLst/>
          </a:prstGeom>
          <a:noFill/>
        </p:spPr>
        <p:txBody>
          <a:bodyPr wrap="square" rtlCol="0">
            <a:spAutoFit/>
          </a:bodyPr>
          <a:lstStyle/>
          <a:p>
            <a:r>
              <a:rPr lang="pl-PL" dirty="0" smtClean="0">
                <a:solidFill>
                  <a:schemeClr val="accent1"/>
                </a:solidFill>
              </a:rPr>
              <a:t>Każdy wierzchołek grafu reprezentuje element zbioru X.</a:t>
            </a:r>
            <a:endParaRPr lang="pl-PL" dirty="0">
              <a:solidFill>
                <a:schemeClr val="accent1"/>
              </a:solidFill>
            </a:endParaRPr>
          </a:p>
        </p:txBody>
      </p:sp>
      <p:sp>
        <p:nvSpPr>
          <p:cNvPr id="35" name="pole tekstowe 34"/>
          <p:cNvSpPr txBox="1"/>
          <p:nvPr/>
        </p:nvSpPr>
        <p:spPr>
          <a:xfrm>
            <a:off x="4919731" y="4763037"/>
            <a:ext cx="2524259" cy="923330"/>
          </a:xfrm>
          <a:prstGeom prst="rect">
            <a:avLst/>
          </a:prstGeom>
          <a:noFill/>
        </p:spPr>
        <p:txBody>
          <a:bodyPr wrap="square" rtlCol="0">
            <a:spAutoFit/>
          </a:bodyPr>
          <a:lstStyle/>
          <a:p>
            <a:r>
              <a:rPr lang="pl-PL" dirty="0" smtClean="0">
                <a:solidFill>
                  <a:srgbClr val="FFFF00"/>
                </a:solidFill>
              </a:rPr>
              <a:t>Relacja jest zwrotna, gdy w każdym wierzchołku jest „pętelka”.</a:t>
            </a:r>
          </a:p>
        </p:txBody>
      </p:sp>
    </p:spTree>
    <p:extLst>
      <p:ext uri="{BB962C8B-B14F-4D97-AF65-F5344CB8AC3E}">
        <p14:creationId xmlns:p14="http://schemas.microsoft.com/office/powerpoint/2010/main" val="2114053239"/>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alfabet</a:t>
            </a:r>
            <a:endParaRPr lang="pl-PL" dirty="0"/>
          </a:p>
        </p:txBody>
      </p:sp>
      <p:sp>
        <p:nvSpPr>
          <p:cNvPr id="3" name="Symbol zastępczy zawartości 2"/>
          <p:cNvSpPr>
            <a:spLocks noGrp="1"/>
          </p:cNvSpPr>
          <p:nvPr>
            <p:ph idx="1"/>
          </p:nvPr>
        </p:nvSpPr>
        <p:spPr>
          <a:xfrm>
            <a:off x="856060" y="3915177"/>
            <a:ext cx="7429499" cy="2210875"/>
          </a:xfrm>
        </p:spPr>
        <p:txBody>
          <a:bodyPr>
            <a:normAutofit lnSpcReduction="10000"/>
          </a:bodyPr>
          <a:lstStyle/>
          <a:p>
            <a:pPr marL="0" indent="0">
              <a:buNone/>
            </a:pPr>
            <a:r>
              <a:rPr lang="pl-PL" dirty="0" smtClean="0"/>
              <a:t>Alfabetem może być zbiór np. </a:t>
            </a:r>
          </a:p>
          <a:p>
            <a:r>
              <a:rPr lang="pl-PL" dirty="0" smtClean="0"/>
              <a:t>zbiór cyfr dziesiętnych {0,1,2,3,4,5,6,7,8,9} , </a:t>
            </a:r>
          </a:p>
          <a:p>
            <a:r>
              <a:rPr lang="pl-PL" dirty="0" smtClean="0"/>
              <a:t>zbiór bitów {0,1} </a:t>
            </a:r>
          </a:p>
          <a:p>
            <a:r>
              <a:rPr lang="pl-PL" dirty="0" smtClean="0"/>
              <a:t>lub zbiór znaków ASCII.</a:t>
            </a:r>
            <a:endParaRPr lang="pl-PL" dirty="0"/>
          </a:p>
        </p:txBody>
      </p:sp>
      <p:sp>
        <p:nvSpPr>
          <p:cNvPr id="4" name="Symbol zastępczy zawartości 2"/>
          <p:cNvSpPr txBox="1">
            <a:spLocks/>
          </p:cNvSpPr>
          <p:nvPr/>
        </p:nvSpPr>
        <p:spPr>
          <a:xfrm>
            <a:off x="856060" y="2249488"/>
            <a:ext cx="7429499" cy="1369476"/>
          </a:xfrm>
          <a:prstGeom prst="rect">
            <a:avLst/>
          </a:prstGeom>
          <a:solidFill>
            <a:schemeClr val="bg2">
              <a:lumMod val="50000"/>
              <a:lumOff val="50000"/>
            </a:schemeClr>
          </a:solidFill>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pl-PL" sz="2200" b="1" dirty="0" smtClean="0">
                <a:solidFill>
                  <a:schemeClr val="bg2"/>
                </a:solidFill>
                <a:latin typeface="Cambria Math" panose="02040503050406030204" pitchFamily="18" charset="0"/>
                <a:ea typeface="Cambria Math" panose="02040503050406030204" pitchFamily="18" charset="0"/>
              </a:rPr>
              <a:t>Alfabet</a:t>
            </a:r>
            <a:r>
              <a:rPr lang="pl-PL" sz="2200" dirty="0" smtClean="0">
                <a:latin typeface="Cambria Math" panose="02040503050406030204" pitchFamily="18" charset="0"/>
                <a:ea typeface="Cambria Math" panose="02040503050406030204" pitchFamily="18" charset="0"/>
              </a:rPr>
              <a:t> to dowolny niepusty, skończony zbiór (oznaczamy przez </a:t>
            </a:r>
            <a:r>
              <a:rPr lang="pl-PL" sz="2200" dirty="0"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a:t></a:t>
            </a:r>
            <a:r>
              <a:rPr lang="pl-PL" sz="2200" dirty="0" smtClean="0">
                <a:latin typeface="Cambria Math" panose="02040503050406030204" pitchFamily="18" charset="0"/>
                <a:ea typeface="Cambria Math" panose="02040503050406030204" pitchFamily="18" charset="0"/>
                <a:sym typeface="Symbol" panose="05050102010706020507" pitchFamily="18" charset="2"/>
              </a:rPr>
              <a:t>)</a:t>
            </a:r>
            <a:r>
              <a:rPr lang="pl-PL" sz="2200" dirty="0" smtClean="0">
                <a:latin typeface="Cambria Math" panose="02040503050406030204" pitchFamily="18" charset="0"/>
                <a:ea typeface="Cambria Math" panose="02040503050406030204" pitchFamily="18" charset="0"/>
              </a:rPr>
              <a:t> . Elementy alfabetu nazywamy </a:t>
            </a:r>
            <a:r>
              <a:rPr lang="pl-PL" sz="2200" dirty="0" smtClean="0">
                <a:solidFill>
                  <a:schemeClr val="bg1"/>
                </a:solidFill>
                <a:latin typeface="Cambria Math" panose="02040503050406030204" pitchFamily="18" charset="0"/>
                <a:ea typeface="Cambria Math" panose="02040503050406030204" pitchFamily="18" charset="0"/>
              </a:rPr>
              <a:t>znakami</a:t>
            </a:r>
            <a:r>
              <a:rPr lang="pl-PL" sz="2200" dirty="0">
                <a:latin typeface="Cambria Math" panose="02040503050406030204" pitchFamily="18" charset="0"/>
                <a:ea typeface="Cambria Math" panose="02040503050406030204" pitchFamily="18" charset="0"/>
              </a:rPr>
              <a:t> </a:t>
            </a:r>
            <a:r>
              <a:rPr lang="pl-PL" sz="2200" dirty="0" smtClean="0">
                <a:latin typeface="Cambria Math" panose="02040503050406030204" pitchFamily="18" charset="0"/>
                <a:ea typeface="Cambria Math" panose="02040503050406030204" pitchFamily="18" charset="0"/>
              </a:rPr>
              <a:t>(oznaczamy przez </a:t>
            </a:r>
            <a:r>
              <a:rPr lang="pl-PL" sz="2200" dirty="0" smtClean="0">
                <a:solidFill>
                  <a:srgbClr val="FFFF00"/>
                </a:solidFill>
                <a:latin typeface="Cambria Math" panose="02040503050406030204" pitchFamily="18" charset="0"/>
                <a:ea typeface="Cambria Math" panose="02040503050406030204" pitchFamily="18" charset="0"/>
              </a:rPr>
              <a:t>a, b, c, … </a:t>
            </a:r>
            <a:r>
              <a:rPr lang="pl-PL" sz="2200" dirty="0" smtClean="0">
                <a:latin typeface="Cambria Math" panose="02040503050406030204" pitchFamily="18" charset="0"/>
                <a:ea typeface="Cambria Math" panose="02040503050406030204" pitchFamily="18" charset="0"/>
              </a:rPr>
              <a:t>).</a:t>
            </a:r>
          </a:p>
        </p:txBody>
      </p:sp>
    </p:spTree>
    <p:extLst>
      <p:ext uri="{BB962C8B-B14F-4D97-AF65-F5344CB8AC3E}">
        <p14:creationId xmlns:p14="http://schemas.microsoft.com/office/powerpoint/2010/main" val="2199318975"/>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RELACJA symetryczna</a:t>
            </a:r>
            <a:endParaRPr lang="pl-PL" dirty="0"/>
          </a:p>
        </p:txBody>
      </p:sp>
      <p:sp>
        <p:nvSpPr>
          <p:cNvPr id="3" name="Symbol zastępczy zawartości 2"/>
          <p:cNvSpPr>
            <a:spLocks noGrp="1"/>
          </p:cNvSpPr>
          <p:nvPr>
            <p:ph idx="1"/>
          </p:nvPr>
        </p:nvSpPr>
        <p:spPr>
          <a:xfrm>
            <a:off x="856060" y="2249487"/>
            <a:ext cx="7429499" cy="995990"/>
          </a:xfrm>
        </p:spPr>
        <p:txBody>
          <a:bodyPr>
            <a:normAutofit fontScale="77500" lnSpcReduction="20000"/>
          </a:bodyPr>
          <a:lstStyle/>
          <a:p>
            <a:pPr marL="0" indent="0">
              <a:buNone/>
            </a:pPr>
            <a:r>
              <a:rPr lang="pl-PL" dirty="0">
                <a:latin typeface="Cambria Math" panose="02040503050406030204" pitchFamily="18" charset="0"/>
                <a:ea typeface="Cambria Math" panose="02040503050406030204" pitchFamily="18" charset="0"/>
                <a:sym typeface="Symbol" panose="05050102010706020507" pitchFamily="18" charset="2"/>
              </a:rPr>
              <a:t>Niech </a:t>
            </a:r>
            <a:r>
              <a:rPr lang="pl-PL" i="1" dirty="0" smtClean="0">
                <a:latin typeface="Cambria Math" panose="02040503050406030204" pitchFamily="18" charset="0"/>
                <a:ea typeface="Cambria Math" panose="02040503050406030204" pitchFamily="18" charset="0"/>
                <a:sym typeface="Symbol" panose="05050102010706020507" pitchFamily="18" charset="2"/>
              </a:rPr>
              <a:t>X</a:t>
            </a:r>
            <a:r>
              <a:rPr lang="pl-PL" dirty="0" smtClean="0">
                <a:latin typeface="Cambria Math" panose="02040503050406030204" pitchFamily="18" charset="0"/>
                <a:ea typeface="Cambria Math" panose="02040503050406030204" pitchFamily="18" charset="0"/>
                <a:sym typeface="Symbol" panose="05050102010706020507" pitchFamily="18" charset="2"/>
              </a:rPr>
              <a:t>  będzie </a:t>
            </a:r>
            <a:r>
              <a:rPr lang="pl-PL" dirty="0">
                <a:latin typeface="Cambria Math" panose="02040503050406030204" pitchFamily="18" charset="0"/>
                <a:ea typeface="Cambria Math" panose="02040503050406030204" pitchFamily="18" charset="0"/>
                <a:sym typeface="Symbol" panose="05050102010706020507" pitchFamily="18" charset="2"/>
              </a:rPr>
              <a:t>dowolnym zbiorem, a </a:t>
            </a:r>
            <a:r>
              <a:rPr lang="pl-PL" dirty="0" smtClean="0">
                <a:latin typeface="Cambria Math" panose="02040503050406030204" pitchFamily="18" charset="0"/>
                <a:ea typeface="Cambria Math" panose="02040503050406030204" pitchFamily="18" charset="0"/>
                <a:sym typeface="Symbol" panose="05050102010706020507" pitchFamily="18" charset="2"/>
              </a:rPr>
              <a:t> </a:t>
            </a:r>
            <a:r>
              <a:rPr lang="el-GR" i="1" dirty="0" smtClean="0">
                <a:solidFill>
                  <a:schemeClr val="accent2">
                    <a:lumMod val="60000"/>
                    <a:lumOff val="40000"/>
                  </a:schemeClr>
                </a:solidFill>
                <a:latin typeface="Cambria Math" panose="02040503050406030204" pitchFamily="18" charset="0"/>
                <a:ea typeface="Cambria Math" panose="02040503050406030204" pitchFamily="18" charset="0"/>
                <a:sym typeface="Symbol" panose="05050102010706020507" pitchFamily="18" charset="2"/>
              </a:rPr>
              <a:t>ρ</a:t>
            </a:r>
            <a:r>
              <a:rPr lang="pl-PL" i="1" dirty="0" smtClean="0">
                <a:latin typeface="Cambria Math" panose="02040503050406030204" pitchFamily="18" charset="0"/>
                <a:ea typeface="Cambria Math" panose="02040503050406030204" pitchFamily="18" charset="0"/>
                <a:sym typeface="Symbol" panose="05050102010706020507" pitchFamily="18" charset="2"/>
              </a:rPr>
              <a:t> ⊆ X × X  </a:t>
            </a:r>
            <a:r>
              <a:rPr lang="pl-PL" dirty="0" smtClean="0">
                <a:latin typeface="Cambria Math" panose="02040503050406030204" pitchFamily="18" charset="0"/>
                <a:ea typeface="Cambria Math" panose="02040503050406030204" pitchFamily="18" charset="0"/>
                <a:sym typeface="Symbol" panose="05050102010706020507" pitchFamily="18" charset="2"/>
              </a:rPr>
              <a:t>relacją </a:t>
            </a:r>
            <a:r>
              <a:rPr lang="pl-PL" dirty="0">
                <a:latin typeface="Cambria Math" panose="02040503050406030204" pitchFamily="18" charset="0"/>
                <a:ea typeface="Cambria Math" panose="02040503050406030204" pitchFamily="18" charset="0"/>
                <a:sym typeface="Symbol" panose="05050102010706020507" pitchFamily="18" charset="2"/>
              </a:rPr>
              <a:t>(binarną) określoną na tym zbiorze. Powiemy, że relacja </a:t>
            </a:r>
            <a:r>
              <a:rPr lang="el-GR" i="1" dirty="0">
                <a:solidFill>
                  <a:schemeClr val="accent2">
                    <a:lumMod val="60000"/>
                    <a:lumOff val="40000"/>
                  </a:schemeClr>
                </a:solidFill>
                <a:latin typeface="Cambria Math" panose="02040503050406030204" pitchFamily="18" charset="0"/>
                <a:ea typeface="Cambria Math" panose="02040503050406030204" pitchFamily="18" charset="0"/>
                <a:sym typeface="Symbol" panose="05050102010706020507" pitchFamily="18" charset="2"/>
              </a:rPr>
              <a:t>ρ</a:t>
            </a:r>
            <a:r>
              <a:rPr lang="el-GR" dirty="0">
                <a:latin typeface="Cambria Math" panose="02040503050406030204" pitchFamily="18" charset="0"/>
                <a:ea typeface="Cambria Math" panose="02040503050406030204" pitchFamily="18" charset="0"/>
                <a:sym typeface="Symbol" panose="05050102010706020507" pitchFamily="18" charset="2"/>
              </a:rPr>
              <a:t> </a:t>
            </a:r>
            <a:r>
              <a:rPr lang="pl-PL" dirty="0" smtClean="0">
                <a:latin typeface="Cambria Math" panose="02040503050406030204" pitchFamily="18" charset="0"/>
                <a:ea typeface="Cambria Math" panose="02040503050406030204" pitchFamily="18" charset="0"/>
                <a:sym typeface="Symbol" panose="05050102010706020507" pitchFamily="18" charset="2"/>
              </a:rPr>
              <a:t>jest </a:t>
            </a:r>
            <a:r>
              <a:rPr lang="pl-PL" b="1" dirty="0">
                <a:solidFill>
                  <a:srgbClr val="FFFF00"/>
                </a:solidFill>
                <a:latin typeface="Cambria Math" panose="02040503050406030204" pitchFamily="18" charset="0"/>
                <a:ea typeface="Cambria Math" panose="02040503050406030204" pitchFamily="18" charset="0"/>
                <a:sym typeface="Symbol" panose="05050102010706020507" pitchFamily="18" charset="2"/>
              </a:rPr>
              <a:t>symetryczna</a:t>
            </a:r>
            <a:r>
              <a:rPr lang="pl-PL" dirty="0">
                <a:latin typeface="Cambria Math" panose="02040503050406030204" pitchFamily="18" charset="0"/>
                <a:ea typeface="Cambria Math" panose="02040503050406030204" pitchFamily="18" charset="0"/>
                <a:sym typeface="Symbol" panose="05050102010706020507" pitchFamily="18" charset="2"/>
              </a:rPr>
              <a:t>, gdy dla dowolnych </a:t>
            </a:r>
            <a:r>
              <a:rPr lang="pl-PL" i="1" dirty="0">
                <a:latin typeface="Cambria Math" panose="02040503050406030204" pitchFamily="18" charset="0"/>
                <a:ea typeface="Cambria Math" panose="02040503050406030204" pitchFamily="18" charset="0"/>
                <a:sym typeface="Symbol" panose="05050102010706020507" pitchFamily="18" charset="2"/>
              </a:rPr>
              <a:t>x, y  X</a:t>
            </a:r>
            <a:r>
              <a:rPr lang="pl-PL" dirty="0">
                <a:latin typeface="Cambria Math" panose="02040503050406030204" pitchFamily="18" charset="0"/>
                <a:ea typeface="Cambria Math" panose="02040503050406030204" pitchFamily="18" charset="0"/>
                <a:sym typeface="Symbol" panose="05050102010706020507" pitchFamily="18" charset="2"/>
              </a:rPr>
              <a:t>  jeżeli mamy </a:t>
            </a:r>
            <a:r>
              <a:rPr lang="pl-PL" i="1" dirty="0">
                <a:latin typeface="Cambria Math" panose="02040503050406030204" pitchFamily="18" charset="0"/>
                <a:ea typeface="Cambria Math" panose="02040503050406030204" pitchFamily="18" charset="0"/>
                <a:sym typeface="Symbol" panose="05050102010706020507" pitchFamily="18" charset="2"/>
              </a:rPr>
              <a:t>x</a:t>
            </a:r>
            <a:r>
              <a:rPr lang="el-GR" i="1" dirty="0">
                <a:solidFill>
                  <a:schemeClr val="accent2">
                    <a:lumMod val="60000"/>
                    <a:lumOff val="40000"/>
                  </a:schemeClr>
                </a:solidFill>
                <a:latin typeface="Cambria Math" panose="02040503050406030204" pitchFamily="18" charset="0"/>
                <a:ea typeface="Cambria Math" panose="02040503050406030204" pitchFamily="18" charset="0"/>
                <a:sym typeface="Symbol" panose="05050102010706020507" pitchFamily="18" charset="2"/>
              </a:rPr>
              <a:t>ρ</a:t>
            </a:r>
            <a:r>
              <a:rPr lang="pl-PL" i="1" dirty="0">
                <a:latin typeface="Cambria Math" panose="02040503050406030204" pitchFamily="18" charset="0"/>
                <a:ea typeface="Cambria Math" panose="02040503050406030204" pitchFamily="18" charset="0"/>
                <a:sym typeface="Symbol" panose="05050102010706020507" pitchFamily="18" charset="2"/>
              </a:rPr>
              <a:t>y</a:t>
            </a:r>
            <a:r>
              <a:rPr lang="pl-PL" dirty="0">
                <a:latin typeface="Cambria Math" panose="02040503050406030204" pitchFamily="18" charset="0"/>
                <a:ea typeface="Cambria Math" panose="02040503050406030204" pitchFamily="18" charset="0"/>
                <a:sym typeface="Symbol" panose="05050102010706020507" pitchFamily="18" charset="2"/>
              </a:rPr>
              <a:t>, to mamy również </a:t>
            </a:r>
            <a:r>
              <a:rPr lang="pl-PL" i="1" dirty="0">
                <a:latin typeface="Cambria Math" panose="02040503050406030204" pitchFamily="18" charset="0"/>
                <a:ea typeface="Cambria Math" panose="02040503050406030204" pitchFamily="18" charset="0"/>
                <a:sym typeface="Symbol" panose="05050102010706020507" pitchFamily="18" charset="2"/>
              </a:rPr>
              <a:t>y</a:t>
            </a:r>
            <a:r>
              <a:rPr lang="el-GR" i="1" dirty="0">
                <a:solidFill>
                  <a:schemeClr val="accent2"/>
                </a:solidFill>
                <a:latin typeface="Cambria Math" panose="02040503050406030204" pitchFamily="18" charset="0"/>
                <a:ea typeface="Cambria Math" panose="02040503050406030204" pitchFamily="18" charset="0"/>
                <a:sym typeface="Symbol" panose="05050102010706020507" pitchFamily="18" charset="2"/>
              </a:rPr>
              <a:t>ρ</a:t>
            </a:r>
            <a:r>
              <a:rPr lang="pl-PL" i="1" dirty="0" smtClean="0">
                <a:latin typeface="Cambria Math" panose="02040503050406030204" pitchFamily="18" charset="0"/>
                <a:ea typeface="Cambria Math" panose="02040503050406030204" pitchFamily="18" charset="0"/>
                <a:sym typeface="Symbol" panose="05050102010706020507" pitchFamily="18" charset="2"/>
              </a:rPr>
              <a:t>x</a:t>
            </a:r>
            <a:r>
              <a:rPr lang="pl-PL" dirty="0">
                <a:latin typeface="Cambria Math" panose="02040503050406030204" pitchFamily="18" charset="0"/>
                <a:ea typeface="Cambria Math" panose="02040503050406030204" pitchFamily="18" charset="0"/>
                <a:sym typeface="Symbol" panose="05050102010706020507" pitchFamily="18" charset="2"/>
              </a:rPr>
              <a:t>.</a:t>
            </a:r>
          </a:p>
          <a:p>
            <a:pPr marL="0" indent="0">
              <a:buNone/>
            </a:pPr>
            <a:endParaRPr lang="pl-PL" dirty="0" smtClean="0">
              <a:ea typeface="Cambria Math" panose="02040503050406030204" pitchFamily="18" charset="0"/>
              <a:sym typeface="Symbol" panose="05050102010706020507" pitchFamily="18" charset="2"/>
            </a:endParaRPr>
          </a:p>
        </p:txBody>
      </p:sp>
      <p:sp>
        <p:nvSpPr>
          <p:cNvPr id="35" name="pole tekstowe 34"/>
          <p:cNvSpPr txBox="1"/>
          <p:nvPr/>
        </p:nvSpPr>
        <p:spPr>
          <a:xfrm>
            <a:off x="4675033" y="4299395"/>
            <a:ext cx="2524259" cy="2031325"/>
          </a:xfrm>
          <a:prstGeom prst="rect">
            <a:avLst/>
          </a:prstGeom>
          <a:noFill/>
        </p:spPr>
        <p:txBody>
          <a:bodyPr wrap="square" rtlCol="0">
            <a:spAutoFit/>
          </a:bodyPr>
          <a:lstStyle/>
          <a:p>
            <a:r>
              <a:rPr lang="pl-PL" dirty="0" smtClean="0">
                <a:solidFill>
                  <a:srgbClr val="FF0000"/>
                </a:solidFill>
              </a:rPr>
              <a:t>Relacja jest symetryczna, gdy krawędzie między (różnymi) wierzchołkami są dwukierunkowe (tzn. jeżeli jest krawędź </a:t>
            </a:r>
            <a:br>
              <a:rPr lang="pl-PL" dirty="0" smtClean="0">
                <a:solidFill>
                  <a:srgbClr val="FF0000"/>
                </a:solidFill>
              </a:rPr>
            </a:br>
            <a:r>
              <a:rPr lang="pl-PL" dirty="0" smtClean="0">
                <a:solidFill>
                  <a:srgbClr val="FF0000"/>
                </a:solidFill>
              </a:rPr>
              <a:t>w jednym kierunku, to jest </a:t>
            </a:r>
            <a:br>
              <a:rPr lang="pl-PL" dirty="0" smtClean="0">
                <a:solidFill>
                  <a:srgbClr val="FF0000"/>
                </a:solidFill>
              </a:rPr>
            </a:br>
            <a:r>
              <a:rPr lang="pl-PL" dirty="0" smtClean="0">
                <a:solidFill>
                  <a:srgbClr val="FF0000"/>
                </a:solidFill>
              </a:rPr>
              <a:t>i w drugim).</a:t>
            </a:r>
          </a:p>
        </p:txBody>
      </p:sp>
      <p:sp>
        <p:nvSpPr>
          <p:cNvPr id="19" name="pole tekstowe 18"/>
          <p:cNvSpPr txBox="1"/>
          <p:nvPr/>
        </p:nvSpPr>
        <p:spPr>
          <a:xfrm>
            <a:off x="4675033" y="3350532"/>
            <a:ext cx="2524259" cy="923330"/>
          </a:xfrm>
          <a:prstGeom prst="rect">
            <a:avLst/>
          </a:prstGeom>
          <a:noFill/>
        </p:spPr>
        <p:txBody>
          <a:bodyPr wrap="square" rtlCol="0">
            <a:spAutoFit/>
          </a:bodyPr>
          <a:lstStyle/>
          <a:p>
            <a:r>
              <a:rPr lang="pl-PL" dirty="0" smtClean="0">
                <a:solidFill>
                  <a:schemeClr val="accent1"/>
                </a:solidFill>
              </a:rPr>
              <a:t>Każdy wierzchołek grafu reprezentuje element zbioru X.</a:t>
            </a:r>
            <a:endParaRPr lang="pl-PL" dirty="0">
              <a:solidFill>
                <a:schemeClr val="accent1"/>
              </a:solidFill>
            </a:endParaRPr>
          </a:p>
        </p:txBody>
      </p:sp>
      <p:sp>
        <p:nvSpPr>
          <p:cNvPr id="4" name="Schemat blokowy: łącznik 3"/>
          <p:cNvSpPr/>
          <p:nvPr/>
        </p:nvSpPr>
        <p:spPr>
          <a:xfrm>
            <a:off x="1687132" y="4172754"/>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Schemat blokowy: łącznik 6"/>
          <p:cNvSpPr/>
          <p:nvPr/>
        </p:nvSpPr>
        <p:spPr>
          <a:xfrm>
            <a:off x="3784005" y="4101919"/>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Schemat blokowy: łącznik 7"/>
          <p:cNvSpPr/>
          <p:nvPr/>
        </p:nvSpPr>
        <p:spPr>
          <a:xfrm>
            <a:off x="1687132" y="5100031"/>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Schemat blokowy: łącznik 8"/>
          <p:cNvSpPr/>
          <p:nvPr/>
        </p:nvSpPr>
        <p:spPr>
          <a:xfrm>
            <a:off x="3862470" y="5138361"/>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Schemat blokowy: łącznik 9"/>
          <p:cNvSpPr/>
          <p:nvPr/>
        </p:nvSpPr>
        <p:spPr>
          <a:xfrm>
            <a:off x="2831206" y="4660005"/>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6" name="Łącznik zakrzywiony 15"/>
          <p:cNvCxnSpPr>
            <a:stCxn id="4" idx="0"/>
            <a:endCxn id="4" idx="3"/>
          </p:cNvCxnSpPr>
          <p:nvPr/>
        </p:nvCxnSpPr>
        <p:spPr>
          <a:xfrm rot="16200000" flipH="1" flipV="1">
            <a:off x="1668591" y="4217700"/>
            <a:ext cx="153640" cy="63748"/>
          </a:xfrm>
          <a:prstGeom prst="curvedConnector5">
            <a:avLst>
              <a:gd name="adj1" fmla="val -148789"/>
              <a:gd name="adj2" fmla="val 500020"/>
              <a:gd name="adj3" fmla="val 248789"/>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Łącznik zakrzywiony 26"/>
          <p:cNvCxnSpPr>
            <a:stCxn id="9" idx="3"/>
            <a:endCxn id="9" idx="7"/>
          </p:cNvCxnSpPr>
          <p:nvPr/>
        </p:nvCxnSpPr>
        <p:spPr>
          <a:xfrm rot="5400000" flipH="1" flipV="1">
            <a:off x="3888983" y="5164613"/>
            <a:ext cx="127280" cy="127496"/>
          </a:xfrm>
          <a:prstGeom prst="curvedConnector5">
            <a:avLst>
              <a:gd name="adj1" fmla="val -179604"/>
              <a:gd name="adj2" fmla="val 300010"/>
              <a:gd name="adj3" fmla="val 279604"/>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upa 4"/>
          <p:cNvGrpSpPr/>
          <p:nvPr/>
        </p:nvGrpSpPr>
        <p:grpSpPr>
          <a:xfrm>
            <a:off x="1841033" y="4191919"/>
            <a:ext cx="2033125" cy="1036442"/>
            <a:chOff x="1841033" y="4191919"/>
            <a:chExt cx="2033125" cy="1036442"/>
          </a:xfrm>
        </p:grpSpPr>
        <p:cxnSp>
          <p:nvCxnSpPr>
            <p:cNvPr id="12" name="Łącznik prosty ze strzałką 11"/>
            <p:cNvCxnSpPr>
              <a:stCxn id="4" idx="6"/>
              <a:endCxn id="7" idx="2"/>
            </p:cNvCxnSpPr>
            <p:nvPr/>
          </p:nvCxnSpPr>
          <p:spPr>
            <a:xfrm flipV="1">
              <a:off x="1867438" y="4191919"/>
              <a:ext cx="1916567" cy="70835"/>
            </a:xfrm>
            <a:prstGeom prst="straightConnector1">
              <a:avLst/>
            </a:prstGeom>
            <a:ln>
              <a:solidFill>
                <a:srgbClr val="FF000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31" name="Łącznik prosty ze strzałką 30"/>
            <p:cNvCxnSpPr>
              <a:stCxn id="9" idx="2"/>
              <a:endCxn id="8" idx="6"/>
            </p:cNvCxnSpPr>
            <p:nvPr/>
          </p:nvCxnSpPr>
          <p:spPr>
            <a:xfrm flipH="1" flipV="1">
              <a:off x="1867438" y="5190031"/>
              <a:ext cx="1995032" cy="38330"/>
            </a:xfrm>
            <a:prstGeom prst="straightConnector1">
              <a:avLst/>
            </a:prstGeom>
            <a:ln>
              <a:solidFill>
                <a:srgbClr val="FF000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33" name="Łącznik prosty ze strzałką 32"/>
            <p:cNvCxnSpPr>
              <a:stCxn id="8" idx="7"/>
              <a:endCxn id="4" idx="5"/>
            </p:cNvCxnSpPr>
            <p:nvPr/>
          </p:nvCxnSpPr>
          <p:spPr>
            <a:xfrm flipV="1">
              <a:off x="1841033" y="4326394"/>
              <a:ext cx="0" cy="799997"/>
            </a:xfrm>
            <a:prstGeom prst="straightConnector1">
              <a:avLst/>
            </a:prstGeom>
            <a:ln>
              <a:solidFill>
                <a:srgbClr val="FF000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6" name="Łącznik prosty ze strzałką 5"/>
            <p:cNvCxnSpPr>
              <a:stCxn id="7" idx="4"/>
              <a:endCxn id="10" idx="7"/>
            </p:cNvCxnSpPr>
            <p:nvPr/>
          </p:nvCxnSpPr>
          <p:spPr>
            <a:xfrm flipH="1">
              <a:off x="2985107" y="4281919"/>
              <a:ext cx="889051" cy="404446"/>
            </a:xfrm>
            <a:prstGeom prst="straightConnector1">
              <a:avLst/>
            </a:prstGeom>
            <a:ln>
              <a:solidFill>
                <a:srgbClr val="FF000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213495719"/>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5"/>
                                        </p:tgtEl>
                                      </p:cBhvr>
                                    </p:animEffect>
                                    <p:animScale>
                                      <p:cBhvr>
                                        <p:cTn id="7" dur="50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RELACJA antysymetryczna</a:t>
            </a:r>
            <a:endParaRPr lang="pl-PL" dirty="0"/>
          </a:p>
        </p:txBody>
      </p:sp>
      <p:sp>
        <p:nvSpPr>
          <p:cNvPr id="3" name="Symbol zastępczy zawartości 2"/>
          <p:cNvSpPr>
            <a:spLocks noGrp="1"/>
          </p:cNvSpPr>
          <p:nvPr>
            <p:ph idx="1"/>
          </p:nvPr>
        </p:nvSpPr>
        <p:spPr>
          <a:xfrm>
            <a:off x="856060" y="2249487"/>
            <a:ext cx="7429499" cy="995990"/>
          </a:xfrm>
        </p:spPr>
        <p:txBody>
          <a:bodyPr>
            <a:normAutofit fontScale="77500" lnSpcReduction="20000"/>
          </a:bodyPr>
          <a:lstStyle/>
          <a:p>
            <a:pPr marL="0" indent="0">
              <a:buNone/>
            </a:pPr>
            <a:r>
              <a:rPr lang="pl-PL" dirty="0">
                <a:latin typeface="Cambria Math" panose="02040503050406030204" pitchFamily="18" charset="0"/>
                <a:ea typeface="Cambria Math" panose="02040503050406030204" pitchFamily="18" charset="0"/>
                <a:sym typeface="Symbol" panose="05050102010706020507" pitchFamily="18" charset="2"/>
              </a:rPr>
              <a:t>Niech </a:t>
            </a:r>
            <a:r>
              <a:rPr lang="pl-PL" i="1" dirty="0" smtClean="0">
                <a:latin typeface="Cambria Math" panose="02040503050406030204" pitchFamily="18" charset="0"/>
                <a:ea typeface="Cambria Math" panose="02040503050406030204" pitchFamily="18" charset="0"/>
                <a:sym typeface="Symbol" panose="05050102010706020507" pitchFamily="18" charset="2"/>
              </a:rPr>
              <a:t>X</a:t>
            </a:r>
            <a:r>
              <a:rPr lang="pl-PL" dirty="0" smtClean="0">
                <a:latin typeface="Cambria Math" panose="02040503050406030204" pitchFamily="18" charset="0"/>
                <a:ea typeface="Cambria Math" panose="02040503050406030204" pitchFamily="18" charset="0"/>
                <a:sym typeface="Symbol" panose="05050102010706020507" pitchFamily="18" charset="2"/>
              </a:rPr>
              <a:t>  będzie </a:t>
            </a:r>
            <a:r>
              <a:rPr lang="pl-PL" dirty="0">
                <a:latin typeface="Cambria Math" panose="02040503050406030204" pitchFamily="18" charset="0"/>
                <a:ea typeface="Cambria Math" panose="02040503050406030204" pitchFamily="18" charset="0"/>
                <a:sym typeface="Symbol" panose="05050102010706020507" pitchFamily="18" charset="2"/>
              </a:rPr>
              <a:t>dowolnym zbiorem, a </a:t>
            </a:r>
            <a:r>
              <a:rPr lang="pl-PL" dirty="0" smtClean="0">
                <a:latin typeface="Cambria Math" panose="02040503050406030204" pitchFamily="18" charset="0"/>
                <a:ea typeface="Cambria Math" panose="02040503050406030204" pitchFamily="18" charset="0"/>
                <a:sym typeface="Symbol" panose="05050102010706020507" pitchFamily="18" charset="2"/>
              </a:rPr>
              <a:t> </a:t>
            </a:r>
            <a:r>
              <a:rPr lang="el-GR" i="1" dirty="0" smtClean="0">
                <a:solidFill>
                  <a:schemeClr val="accent2">
                    <a:lumMod val="60000"/>
                    <a:lumOff val="40000"/>
                  </a:schemeClr>
                </a:solidFill>
                <a:latin typeface="Cambria Math" panose="02040503050406030204" pitchFamily="18" charset="0"/>
                <a:ea typeface="Cambria Math" panose="02040503050406030204" pitchFamily="18" charset="0"/>
                <a:sym typeface="Symbol" panose="05050102010706020507" pitchFamily="18" charset="2"/>
              </a:rPr>
              <a:t>ρ</a:t>
            </a:r>
            <a:r>
              <a:rPr lang="pl-PL" i="1" dirty="0" smtClean="0">
                <a:latin typeface="Cambria Math" panose="02040503050406030204" pitchFamily="18" charset="0"/>
                <a:ea typeface="Cambria Math" panose="02040503050406030204" pitchFamily="18" charset="0"/>
                <a:sym typeface="Symbol" panose="05050102010706020507" pitchFamily="18" charset="2"/>
              </a:rPr>
              <a:t> ⊆ X × X  </a:t>
            </a:r>
            <a:r>
              <a:rPr lang="pl-PL" dirty="0" smtClean="0">
                <a:latin typeface="Cambria Math" panose="02040503050406030204" pitchFamily="18" charset="0"/>
                <a:ea typeface="Cambria Math" panose="02040503050406030204" pitchFamily="18" charset="0"/>
                <a:sym typeface="Symbol" panose="05050102010706020507" pitchFamily="18" charset="2"/>
              </a:rPr>
              <a:t>relacją </a:t>
            </a:r>
            <a:r>
              <a:rPr lang="pl-PL" dirty="0">
                <a:latin typeface="Cambria Math" panose="02040503050406030204" pitchFamily="18" charset="0"/>
                <a:ea typeface="Cambria Math" panose="02040503050406030204" pitchFamily="18" charset="0"/>
                <a:sym typeface="Symbol" panose="05050102010706020507" pitchFamily="18" charset="2"/>
              </a:rPr>
              <a:t>(binarną) określoną na tym zbiorze. Powiemy, że relacja </a:t>
            </a:r>
            <a:r>
              <a:rPr lang="el-GR" i="1" dirty="0">
                <a:solidFill>
                  <a:schemeClr val="accent2">
                    <a:lumMod val="60000"/>
                    <a:lumOff val="40000"/>
                  </a:schemeClr>
                </a:solidFill>
                <a:latin typeface="Cambria Math" panose="02040503050406030204" pitchFamily="18" charset="0"/>
                <a:ea typeface="Cambria Math" panose="02040503050406030204" pitchFamily="18" charset="0"/>
                <a:sym typeface="Symbol" panose="05050102010706020507" pitchFamily="18" charset="2"/>
              </a:rPr>
              <a:t>ρ</a:t>
            </a:r>
            <a:r>
              <a:rPr lang="el-GR" dirty="0">
                <a:latin typeface="Cambria Math" panose="02040503050406030204" pitchFamily="18" charset="0"/>
                <a:ea typeface="Cambria Math" panose="02040503050406030204" pitchFamily="18" charset="0"/>
                <a:sym typeface="Symbol" panose="05050102010706020507" pitchFamily="18" charset="2"/>
              </a:rPr>
              <a:t> </a:t>
            </a:r>
            <a:r>
              <a:rPr lang="pl-PL" dirty="0" smtClean="0">
                <a:latin typeface="Cambria Math" panose="02040503050406030204" pitchFamily="18" charset="0"/>
                <a:ea typeface="Cambria Math" panose="02040503050406030204" pitchFamily="18" charset="0"/>
                <a:sym typeface="Symbol" panose="05050102010706020507" pitchFamily="18" charset="2"/>
              </a:rPr>
              <a:t>jest </a:t>
            </a:r>
            <a:r>
              <a:rPr lang="pl-PL" b="1" dirty="0">
                <a:solidFill>
                  <a:srgbClr val="FFFF00"/>
                </a:solidFill>
                <a:latin typeface="Cambria Math" panose="02040503050406030204" pitchFamily="18" charset="0"/>
                <a:ea typeface="Cambria Math" panose="02040503050406030204" pitchFamily="18" charset="0"/>
                <a:sym typeface="Symbol" panose="05050102010706020507" pitchFamily="18" charset="2"/>
              </a:rPr>
              <a:t>antysymetryczna</a:t>
            </a:r>
            <a:r>
              <a:rPr lang="pl-PL" dirty="0">
                <a:latin typeface="Cambria Math" panose="02040503050406030204" pitchFamily="18" charset="0"/>
                <a:ea typeface="Cambria Math" panose="02040503050406030204" pitchFamily="18" charset="0"/>
                <a:sym typeface="Symbol" panose="05050102010706020507" pitchFamily="18" charset="2"/>
              </a:rPr>
              <a:t>, gdy dla dowolnych </a:t>
            </a:r>
            <a:r>
              <a:rPr lang="pl-PL" i="1" dirty="0">
                <a:latin typeface="Cambria Math" panose="02040503050406030204" pitchFamily="18" charset="0"/>
                <a:ea typeface="Cambria Math" panose="02040503050406030204" pitchFamily="18" charset="0"/>
                <a:sym typeface="Symbol" panose="05050102010706020507" pitchFamily="18" charset="2"/>
              </a:rPr>
              <a:t>x, y  X  </a:t>
            </a:r>
            <a:r>
              <a:rPr lang="pl-PL" dirty="0">
                <a:latin typeface="Cambria Math" panose="02040503050406030204" pitchFamily="18" charset="0"/>
                <a:ea typeface="Cambria Math" panose="02040503050406030204" pitchFamily="18" charset="0"/>
                <a:sym typeface="Symbol" panose="05050102010706020507" pitchFamily="18" charset="2"/>
              </a:rPr>
              <a:t>jeśli </a:t>
            </a:r>
            <a:r>
              <a:rPr lang="pl-PL" i="1" dirty="0">
                <a:latin typeface="Cambria Math" panose="02040503050406030204" pitchFamily="18" charset="0"/>
                <a:ea typeface="Cambria Math" panose="02040503050406030204" pitchFamily="18" charset="0"/>
                <a:sym typeface="Symbol" panose="05050102010706020507" pitchFamily="18" charset="2"/>
              </a:rPr>
              <a:t>x</a:t>
            </a:r>
            <a:r>
              <a:rPr lang="el-GR" i="1" dirty="0">
                <a:solidFill>
                  <a:schemeClr val="accent2">
                    <a:lumMod val="60000"/>
                    <a:lumOff val="40000"/>
                  </a:schemeClr>
                </a:solidFill>
                <a:latin typeface="Cambria Math" panose="02040503050406030204" pitchFamily="18" charset="0"/>
                <a:ea typeface="Cambria Math" panose="02040503050406030204" pitchFamily="18" charset="0"/>
                <a:sym typeface="Symbol" panose="05050102010706020507" pitchFamily="18" charset="2"/>
              </a:rPr>
              <a:t>ρ</a:t>
            </a:r>
            <a:r>
              <a:rPr lang="pl-PL" i="1" dirty="0">
                <a:latin typeface="Cambria Math" panose="02040503050406030204" pitchFamily="18" charset="0"/>
                <a:ea typeface="Cambria Math" panose="02040503050406030204" pitchFamily="18" charset="0"/>
                <a:sym typeface="Symbol" panose="05050102010706020507" pitchFamily="18" charset="2"/>
              </a:rPr>
              <a:t>y  </a:t>
            </a:r>
            <a:r>
              <a:rPr lang="pl-PL" dirty="0">
                <a:latin typeface="Cambria Math" panose="02040503050406030204" pitchFamily="18" charset="0"/>
                <a:ea typeface="Cambria Math" panose="02040503050406030204" pitchFamily="18" charset="0"/>
                <a:sym typeface="Symbol" panose="05050102010706020507" pitchFamily="18" charset="2"/>
              </a:rPr>
              <a:t>i </a:t>
            </a:r>
            <a:r>
              <a:rPr lang="pl-PL" i="1" dirty="0">
                <a:latin typeface="Cambria Math" panose="02040503050406030204" pitchFamily="18" charset="0"/>
                <a:ea typeface="Cambria Math" panose="02040503050406030204" pitchFamily="18" charset="0"/>
                <a:sym typeface="Symbol" panose="05050102010706020507" pitchFamily="18" charset="2"/>
              </a:rPr>
              <a:t>y</a:t>
            </a:r>
            <a:r>
              <a:rPr lang="el-GR" i="1" dirty="0">
                <a:solidFill>
                  <a:schemeClr val="accent2">
                    <a:lumMod val="60000"/>
                    <a:lumOff val="40000"/>
                  </a:schemeClr>
                </a:solidFill>
                <a:latin typeface="Cambria Math" panose="02040503050406030204" pitchFamily="18" charset="0"/>
                <a:ea typeface="Cambria Math" panose="02040503050406030204" pitchFamily="18" charset="0"/>
                <a:sym typeface="Symbol" panose="05050102010706020507" pitchFamily="18" charset="2"/>
              </a:rPr>
              <a:t>ρ</a:t>
            </a:r>
            <a:r>
              <a:rPr lang="pl-PL" i="1" dirty="0">
                <a:latin typeface="Cambria Math" panose="02040503050406030204" pitchFamily="18" charset="0"/>
                <a:ea typeface="Cambria Math" panose="02040503050406030204" pitchFamily="18" charset="0"/>
                <a:sym typeface="Symbol" panose="05050102010706020507" pitchFamily="18" charset="2"/>
              </a:rPr>
              <a:t>x</a:t>
            </a:r>
            <a:r>
              <a:rPr lang="pl-PL" dirty="0">
                <a:latin typeface="Cambria Math" panose="02040503050406030204" pitchFamily="18" charset="0"/>
                <a:ea typeface="Cambria Math" panose="02040503050406030204" pitchFamily="18" charset="0"/>
                <a:sym typeface="Symbol" panose="05050102010706020507" pitchFamily="18" charset="2"/>
              </a:rPr>
              <a:t>, to </a:t>
            </a:r>
            <a:r>
              <a:rPr lang="pl-PL" i="1" dirty="0">
                <a:latin typeface="Cambria Math" panose="02040503050406030204" pitchFamily="18" charset="0"/>
                <a:ea typeface="Cambria Math" panose="02040503050406030204" pitchFamily="18" charset="0"/>
                <a:sym typeface="Symbol" panose="05050102010706020507" pitchFamily="18" charset="2"/>
              </a:rPr>
              <a:t>x = y</a:t>
            </a:r>
            <a:r>
              <a:rPr lang="pl-PL" dirty="0" smtClean="0">
                <a:latin typeface="Cambria Math" panose="02040503050406030204" pitchFamily="18" charset="0"/>
                <a:ea typeface="Cambria Math" panose="02040503050406030204" pitchFamily="18" charset="0"/>
                <a:sym typeface="Symbol" panose="05050102010706020507" pitchFamily="18" charset="2"/>
              </a:rPr>
              <a:t>.</a:t>
            </a:r>
            <a:endParaRPr lang="pl-PL" dirty="0">
              <a:latin typeface="Cambria Math" panose="02040503050406030204" pitchFamily="18" charset="0"/>
              <a:ea typeface="Cambria Math" panose="02040503050406030204" pitchFamily="18" charset="0"/>
              <a:sym typeface="Symbol" panose="05050102010706020507" pitchFamily="18" charset="2"/>
            </a:endParaRPr>
          </a:p>
          <a:p>
            <a:pPr marL="0" indent="0">
              <a:buNone/>
            </a:pPr>
            <a:endParaRPr lang="pl-PL" dirty="0" smtClean="0">
              <a:ea typeface="Cambria Math" panose="02040503050406030204" pitchFamily="18" charset="0"/>
              <a:sym typeface="Symbol" panose="05050102010706020507" pitchFamily="18" charset="2"/>
            </a:endParaRPr>
          </a:p>
        </p:txBody>
      </p:sp>
      <p:sp>
        <p:nvSpPr>
          <p:cNvPr id="35" name="pole tekstowe 34"/>
          <p:cNvSpPr txBox="1"/>
          <p:nvPr/>
        </p:nvSpPr>
        <p:spPr>
          <a:xfrm>
            <a:off x="4675033" y="4299395"/>
            <a:ext cx="2524259" cy="1754326"/>
          </a:xfrm>
          <a:prstGeom prst="rect">
            <a:avLst/>
          </a:prstGeom>
          <a:noFill/>
        </p:spPr>
        <p:txBody>
          <a:bodyPr wrap="square" rtlCol="0">
            <a:spAutoFit/>
          </a:bodyPr>
          <a:lstStyle/>
          <a:p>
            <a:r>
              <a:rPr lang="pl-PL" dirty="0" smtClean="0">
                <a:solidFill>
                  <a:srgbClr val="FFC000"/>
                </a:solidFill>
              </a:rPr>
              <a:t>Relacja jest antysymetryczna, gdy krawędzie między (różnymi) wierzchołkami mogą być tylko jednokierunkowe.</a:t>
            </a:r>
          </a:p>
        </p:txBody>
      </p:sp>
      <p:sp>
        <p:nvSpPr>
          <p:cNvPr id="19" name="pole tekstowe 18"/>
          <p:cNvSpPr txBox="1"/>
          <p:nvPr/>
        </p:nvSpPr>
        <p:spPr>
          <a:xfrm>
            <a:off x="4675033" y="3350532"/>
            <a:ext cx="2524259" cy="923330"/>
          </a:xfrm>
          <a:prstGeom prst="rect">
            <a:avLst/>
          </a:prstGeom>
          <a:noFill/>
        </p:spPr>
        <p:txBody>
          <a:bodyPr wrap="square" rtlCol="0">
            <a:spAutoFit/>
          </a:bodyPr>
          <a:lstStyle/>
          <a:p>
            <a:r>
              <a:rPr lang="pl-PL" dirty="0" smtClean="0">
                <a:solidFill>
                  <a:schemeClr val="accent1"/>
                </a:solidFill>
              </a:rPr>
              <a:t>Każdy wierzchołek grafu reprezentuje element zbioru X.</a:t>
            </a:r>
            <a:endParaRPr lang="pl-PL" dirty="0">
              <a:solidFill>
                <a:schemeClr val="accent1"/>
              </a:solidFill>
            </a:endParaRPr>
          </a:p>
        </p:txBody>
      </p:sp>
      <p:sp>
        <p:nvSpPr>
          <p:cNvPr id="4" name="Schemat blokowy: łącznik 3"/>
          <p:cNvSpPr/>
          <p:nvPr/>
        </p:nvSpPr>
        <p:spPr>
          <a:xfrm>
            <a:off x="1687132" y="4172754"/>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Schemat blokowy: łącznik 6"/>
          <p:cNvSpPr/>
          <p:nvPr/>
        </p:nvSpPr>
        <p:spPr>
          <a:xfrm>
            <a:off x="3784005" y="4101919"/>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Schemat blokowy: łącznik 7"/>
          <p:cNvSpPr/>
          <p:nvPr/>
        </p:nvSpPr>
        <p:spPr>
          <a:xfrm>
            <a:off x="1687132" y="5100031"/>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Schemat blokowy: łącznik 8"/>
          <p:cNvSpPr/>
          <p:nvPr/>
        </p:nvSpPr>
        <p:spPr>
          <a:xfrm>
            <a:off x="3862470" y="5138361"/>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Schemat blokowy: łącznik 9"/>
          <p:cNvSpPr/>
          <p:nvPr/>
        </p:nvSpPr>
        <p:spPr>
          <a:xfrm>
            <a:off x="2831206" y="4660005"/>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6" name="Łącznik zakrzywiony 15"/>
          <p:cNvCxnSpPr>
            <a:stCxn id="4" idx="0"/>
            <a:endCxn id="4" idx="3"/>
          </p:cNvCxnSpPr>
          <p:nvPr/>
        </p:nvCxnSpPr>
        <p:spPr>
          <a:xfrm rot="16200000" flipH="1" flipV="1">
            <a:off x="1668591" y="4217700"/>
            <a:ext cx="153640" cy="63748"/>
          </a:xfrm>
          <a:prstGeom prst="curvedConnector5">
            <a:avLst>
              <a:gd name="adj1" fmla="val -148789"/>
              <a:gd name="adj2" fmla="val 500020"/>
              <a:gd name="adj3" fmla="val 248789"/>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Łącznik zakrzywiony 26"/>
          <p:cNvCxnSpPr>
            <a:stCxn id="9" idx="3"/>
            <a:endCxn id="9" idx="7"/>
          </p:cNvCxnSpPr>
          <p:nvPr/>
        </p:nvCxnSpPr>
        <p:spPr>
          <a:xfrm rot="5400000" flipH="1" flipV="1">
            <a:off x="3888983" y="5164613"/>
            <a:ext cx="127280" cy="127496"/>
          </a:xfrm>
          <a:prstGeom prst="curvedConnector5">
            <a:avLst>
              <a:gd name="adj1" fmla="val -179604"/>
              <a:gd name="adj2" fmla="val 300010"/>
              <a:gd name="adj3" fmla="val 279604"/>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upa 4"/>
          <p:cNvGrpSpPr/>
          <p:nvPr/>
        </p:nvGrpSpPr>
        <p:grpSpPr>
          <a:xfrm>
            <a:off x="1841033" y="4191919"/>
            <a:ext cx="2033125" cy="1036442"/>
            <a:chOff x="1841033" y="4191919"/>
            <a:chExt cx="2033125" cy="1036442"/>
          </a:xfrm>
        </p:grpSpPr>
        <p:cxnSp>
          <p:nvCxnSpPr>
            <p:cNvPr id="12" name="Łącznik prosty ze strzałką 11"/>
            <p:cNvCxnSpPr>
              <a:stCxn id="4" idx="6"/>
              <a:endCxn id="7" idx="2"/>
            </p:cNvCxnSpPr>
            <p:nvPr/>
          </p:nvCxnSpPr>
          <p:spPr>
            <a:xfrm flipV="1">
              <a:off x="1867438" y="4191919"/>
              <a:ext cx="1916567" cy="70835"/>
            </a:xfrm>
            <a:prstGeom prst="straightConnector1">
              <a:avLst/>
            </a:prstGeom>
            <a:ln>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Łącznik prosty ze strzałką 30"/>
            <p:cNvCxnSpPr>
              <a:stCxn id="9" idx="2"/>
              <a:endCxn id="8" idx="6"/>
            </p:cNvCxnSpPr>
            <p:nvPr/>
          </p:nvCxnSpPr>
          <p:spPr>
            <a:xfrm flipH="1" flipV="1">
              <a:off x="1867438" y="5190031"/>
              <a:ext cx="1995032" cy="38330"/>
            </a:xfrm>
            <a:prstGeom prst="straightConnector1">
              <a:avLst/>
            </a:prstGeom>
            <a:ln>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Łącznik prosty ze strzałką 32"/>
            <p:cNvCxnSpPr>
              <a:stCxn id="8" idx="7"/>
              <a:endCxn id="4" idx="5"/>
            </p:cNvCxnSpPr>
            <p:nvPr/>
          </p:nvCxnSpPr>
          <p:spPr>
            <a:xfrm flipV="1">
              <a:off x="1841033" y="4326394"/>
              <a:ext cx="0" cy="799997"/>
            </a:xfrm>
            <a:prstGeom prst="straightConnector1">
              <a:avLst/>
            </a:prstGeom>
            <a:ln>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Łącznik prosty ze strzałką 5"/>
            <p:cNvCxnSpPr>
              <a:stCxn id="7" idx="4"/>
              <a:endCxn id="10" idx="7"/>
            </p:cNvCxnSpPr>
            <p:nvPr/>
          </p:nvCxnSpPr>
          <p:spPr>
            <a:xfrm flipH="1">
              <a:off x="2985107" y="4281919"/>
              <a:ext cx="889051" cy="404446"/>
            </a:xfrm>
            <a:prstGeom prst="straightConnector1">
              <a:avLst/>
            </a:prstGeom>
            <a:ln>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8017997"/>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5"/>
                                        </p:tgtEl>
                                      </p:cBhvr>
                                    </p:animEffect>
                                    <p:animScale>
                                      <p:cBhvr>
                                        <p:cTn id="7" dur="50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RELACJA przechodnia</a:t>
            </a:r>
            <a:endParaRPr lang="pl-PL" dirty="0"/>
          </a:p>
        </p:txBody>
      </p:sp>
      <p:sp>
        <p:nvSpPr>
          <p:cNvPr id="3" name="Symbol zastępczy zawartości 2"/>
          <p:cNvSpPr>
            <a:spLocks noGrp="1"/>
          </p:cNvSpPr>
          <p:nvPr>
            <p:ph idx="1"/>
          </p:nvPr>
        </p:nvSpPr>
        <p:spPr>
          <a:xfrm>
            <a:off x="856060" y="2249487"/>
            <a:ext cx="7429499" cy="995990"/>
          </a:xfrm>
        </p:spPr>
        <p:txBody>
          <a:bodyPr>
            <a:normAutofit fontScale="77500" lnSpcReduction="20000"/>
          </a:bodyPr>
          <a:lstStyle/>
          <a:p>
            <a:pPr marL="0" indent="0">
              <a:buNone/>
            </a:pPr>
            <a:r>
              <a:rPr lang="pl-PL" dirty="0">
                <a:latin typeface="Cambria Math" panose="02040503050406030204" pitchFamily="18" charset="0"/>
                <a:ea typeface="Cambria Math" panose="02040503050406030204" pitchFamily="18" charset="0"/>
                <a:sym typeface="Symbol" panose="05050102010706020507" pitchFamily="18" charset="2"/>
              </a:rPr>
              <a:t>Niech </a:t>
            </a:r>
            <a:r>
              <a:rPr lang="pl-PL" i="1" dirty="0" smtClean="0">
                <a:latin typeface="Cambria Math" panose="02040503050406030204" pitchFamily="18" charset="0"/>
                <a:ea typeface="Cambria Math" panose="02040503050406030204" pitchFamily="18" charset="0"/>
                <a:sym typeface="Symbol" panose="05050102010706020507" pitchFamily="18" charset="2"/>
              </a:rPr>
              <a:t>X</a:t>
            </a:r>
            <a:r>
              <a:rPr lang="pl-PL" dirty="0" smtClean="0">
                <a:latin typeface="Cambria Math" panose="02040503050406030204" pitchFamily="18" charset="0"/>
                <a:ea typeface="Cambria Math" panose="02040503050406030204" pitchFamily="18" charset="0"/>
                <a:sym typeface="Symbol" panose="05050102010706020507" pitchFamily="18" charset="2"/>
              </a:rPr>
              <a:t>  będzie </a:t>
            </a:r>
            <a:r>
              <a:rPr lang="pl-PL" dirty="0">
                <a:latin typeface="Cambria Math" panose="02040503050406030204" pitchFamily="18" charset="0"/>
                <a:ea typeface="Cambria Math" panose="02040503050406030204" pitchFamily="18" charset="0"/>
                <a:sym typeface="Symbol" panose="05050102010706020507" pitchFamily="18" charset="2"/>
              </a:rPr>
              <a:t>dowolnym zbiorem, a </a:t>
            </a:r>
            <a:r>
              <a:rPr lang="pl-PL" dirty="0" smtClean="0">
                <a:latin typeface="Cambria Math" panose="02040503050406030204" pitchFamily="18" charset="0"/>
                <a:ea typeface="Cambria Math" panose="02040503050406030204" pitchFamily="18" charset="0"/>
                <a:sym typeface="Symbol" panose="05050102010706020507" pitchFamily="18" charset="2"/>
              </a:rPr>
              <a:t> </a:t>
            </a:r>
            <a:r>
              <a:rPr lang="el-GR" i="1" dirty="0" smtClean="0">
                <a:solidFill>
                  <a:schemeClr val="accent2">
                    <a:lumMod val="60000"/>
                    <a:lumOff val="40000"/>
                  </a:schemeClr>
                </a:solidFill>
                <a:latin typeface="Cambria Math" panose="02040503050406030204" pitchFamily="18" charset="0"/>
                <a:ea typeface="Cambria Math" panose="02040503050406030204" pitchFamily="18" charset="0"/>
                <a:sym typeface="Symbol" panose="05050102010706020507" pitchFamily="18" charset="2"/>
              </a:rPr>
              <a:t>ρ</a:t>
            </a:r>
            <a:r>
              <a:rPr lang="pl-PL" i="1" dirty="0" smtClean="0">
                <a:latin typeface="Cambria Math" panose="02040503050406030204" pitchFamily="18" charset="0"/>
                <a:ea typeface="Cambria Math" panose="02040503050406030204" pitchFamily="18" charset="0"/>
                <a:sym typeface="Symbol" panose="05050102010706020507" pitchFamily="18" charset="2"/>
              </a:rPr>
              <a:t> ⊆ X × X  </a:t>
            </a:r>
            <a:r>
              <a:rPr lang="pl-PL" dirty="0" smtClean="0">
                <a:latin typeface="Cambria Math" panose="02040503050406030204" pitchFamily="18" charset="0"/>
                <a:ea typeface="Cambria Math" panose="02040503050406030204" pitchFamily="18" charset="0"/>
                <a:sym typeface="Symbol" panose="05050102010706020507" pitchFamily="18" charset="2"/>
              </a:rPr>
              <a:t>relacją </a:t>
            </a:r>
            <a:r>
              <a:rPr lang="pl-PL" dirty="0">
                <a:latin typeface="Cambria Math" panose="02040503050406030204" pitchFamily="18" charset="0"/>
                <a:ea typeface="Cambria Math" panose="02040503050406030204" pitchFamily="18" charset="0"/>
                <a:sym typeface="Symbol" panose="05050102010706020507" pitchFamily="18" charset="2"/>
              </a:rPr>
              <a:t>(binarną) określoną na tym zbiorze. Powiemy, że relacja </a:t>
            </a:r>
            <a:r>
              <a:rPr lang="el-GR" i="1" dirty="0">
                <a:solidFill>
                  <a:schemeClr val="accent2">
                    <a:lumMod val="60000"/>
                    <a:lumOff val="40000"/>
                  </a:schemeClr>
                </a:solidFill>
                <a:latin typeface="Cambria Math" panose="02040503050406030204" pitchFamily="18" charset="0"/>
                <a:ea typeface="Cambria Math" panose="02040503050406030204" pitchFamily="18" charset="0"/>
                <a:sym typeface="Symbol" panose="05050102010706020507" pitchFamily="18" charset="2"/>
              </a:rPr>
              <a:t>ρ</a:t>
            </a:r>
            <a:r>
              <a:rPr lang="el-GR" dirty="0">
                <a:latin typeface="Cambria Math" panose="02040503050406030204" pitchFamily="18" charset="0"/>
                <a:ea typeface="Cambria Math" panose="02040503050406030204" pitchFamily="18" charset="0"/>
                <a:sym typeface="Symbol" panose="05050102010706020507" pitchFamily="18" charset="2"/>
              </a:rPr>
              <a:t> </a:t>
            </a:r>
            <a:r>
              <a:rPr lang="pl-PL" dirty="0" smtClean="0">
                <a:latin typeface="Cambria Math" panose="02040503050406030204" pitchFamily="18" charset="0"/>
                <a:ea typeface="Cambria Math" panose="02040503050406030204" pitchFamily="18" charset="0"/>
                <a:sym typeface="Symbol" panose="05050102010706020507" pitchFamily="18" charset="2"/>
              </a:rPr>
              <a:t>jest </a:t>
            </a:r>
            <a:r>
              <a:rPr lang="pl-PL" b="1" dirty="0">
                <a:solidFill>
                  <a:srgbClr val="FFFF00"/>
                </a:solidFill>
                <a:latin typeface="Cambria Math" panose="02040503050406030204" pitchFamily="18" charset="0"/>
                <a:ea typeface="Cambria Math" panose="02040503050406030204" pitchFamily="18" charset="0"/>
                <a:sym typeface="Symbol" panose="05050102010706020507" pitchFamily="18" charset="2"/>
              </a:rPr>
              <a:t>przechodnia</a:t>
            </a:r>
            <a:r>
              <a:rPr lang="pl-PL" dirty="0">
                <a:latin typeface="Cambria Math" panose="02040503050406030204" pitchFamily="18" charset="0"/>
                <a:ea typeface="Cambria Math" panose="02040503050406030204" pitchFamily="18" charset="0"/>
                <a:sym typeface="Symbol" panose="05050102010706020507" pitchFamily="18" charset="2"/>
              </a:rPr>
              <a:t>, gdy dla dowolnych </a:t>
            </a:r>
            <a:r>
              <a:rPr lang="pl-PL" i="1" dirty="0">
                <a:latin typeface="Cambria Math" panose="02040503050406030204" pitchFamily="18" charset="0"/>
                <a:ea typeface="Cambria Math" panose="02040503050406030204" pitchFamily="18" charset="0"/>
                <a:sym typeface="Symbol" panose="05050102010706020507" pitchFamily="18" charset="2"/>
              </a:rPr>
              <a:t>x, y, z  X  </a:t>
            </a:r>
            <a:r>
              <a:rPr lang="pl-PL" dirty="0">
                <a:latin typeface="Cambria Math" panose="02040503050406030204" pitchFamily="18" charset="0"/>
                <a:ea typeface="Cambria Math" panose="02040503050406030204" pitchFamily="18" charset="0"/>
                <a:sym typeface="Symbol" panose="05050102010706020507" pitchFamily="18" charset="2"/>
              </a:rPr>
              <a:t>jeżeli mamy </a:t>
            </a:r>
            <a:r>
              <a:rPr lang="pl-PL" i="1" dirty="0">
                <a:latin typeface="Cambria Math" panose="02040503050406030204" pitchFamily="18" charset="0"/>
                <a:ea typeface="Cambria Math" panose="02040503050406030204" pitchFamily="18" charset="0"/>
                <a:sym typeface="Symbol" panose="05050102010706020507" pitchFamily="18" charset="2"/>
              </a:rPr>
              <a:t>x</a:t>
            </a:r>
            <a:r>
              <a:rPr lang="el-GR" i="1" dirty="0">
                <a:solidFill>
                  <a:schemeClr val="accent2">
                    <a:lumMod val="60000"/>
                    <a:lumOff val="40000"/>
                  </a:schemeClr>
                </a:solidFill>
                <a:latin typeface="Cambria Math" panose="02040503050406030204" pitchFamily="18" charset="0"/>
                <a:ea typeface="Cambria Math" panose="02040503050406030204" pitchFamily="18" charset="0"/>
                <a:sym typeface="Symbol" panose="05050102010706020507" pitchFamily="18" charset="2"/>
              </a:rPr>
              <a:t>ρ</a:t>
            </a:r>
            <a:r>
              <a:rPr lang="pl-PL" i="1" dirty="0">
                <a:latin typeface="Cambria Math" panose="02040503050406030204" pitchFamily="18" charset="0"/>
                <a:ea typeface="Cambria Math" panose="02040503050406030204" pitchFamily="18" charset="0"/>
                <a:sym typeface="Symbol" panose="05050102010706020507" pitchFamily="18" charset="2"/>
              </a:rPr>
              <a:t>y</a:t>
            </a:r>
            <a:r>
              <a:rPr lang="pl-PL" dirty="0">
                <a:latin typeface="Cambria Math" panose="02040503050406030204" pitchFamily="18" charset="0"/>
                <a:ea typeface="Cambria Math" panose="02040503050406030204" pitchFamily="18" charset="0"/>
                <a:sym typeface="Symbol" panose="05050102010706020507" pitchFamily="18" charset="2"/>
              </a:rPr>
              <a:t> i </a:t>
            </a:r>
            <a:r>
              <a:rPr lang="pl-PL" i="1" dirty="0">
                <a:latin typeface="Cambria Math" panose="02040503050406030204" pitchFamily="18" charset="0"/>
                <a:ea typeface="Cambria Math" panose="02040503050406030204" pitchFamily="18" charset="0"/>
                <a:sym typeface="Symbol" panose="05050102010706020507" pitchFamily="18" charset="2"/>
              </a:rPr>
              <a:t>y</a:t>
            </a:r>
            <a:r>
              <a:rPr lang="el-GR" i="1" dirty="0">
                <a:solidFill>
                  <a:schemeClr val="accent2">
                    <a:lumMod val="60000"/>
                    <a:lumOff val="40000"/>
                  </a:schemeClr>
                </a:solidFill>
                <a:latin typeface="Cambria Math" panose="02040503050406030204" pitchFamily="18" charset="0"/>
                <a:ea typeface="Cambria Math" panose="02040503050406030204" pitchFamily="18" charset="0"/>
                <a:sym typeface="Symbol" panose="05050102010706020507" pitchFamily="18" charset="2"/>
              </a:rPr>
              <a:t>ρ</a:t>
            </a:r>
            <a:r>
              <a:rPr lang="pl-PL" i="1" dirty="0">
                <a:latin typeface="Cambria Math" panose="02040503050406030204" pitchFamily="18" charset="0"/>
                <a:ea typeface="Cambria Math" panose="02040503050406030204" pitchFamily="18" charset="0"/>
                <a:sym typeface="Symbol" panose="05050102010706020507" pitchFamily="18" charset="2"/>
              </a:rPr>
              <a:t>z</a:t>
            </a:r>
            <a:r>
              <a:rPr lang="pl-PL" dirty="0">
                <a:latin typeface="Cambria Math" panose="02040503050406030204" pitchFamily="18" charset="0"/>
                <a:ea typeface="Cambria Math" panose="02040503050406030204" pitchFamily="18" charset="0"/>
                <a:sym typeface="Symbol" panose="05050102010706020507" pitchFamily="18" charset="2"/>
              </a:rPr>
              <a:t>, to mamy również </a:t>
            </a:r>
            <a:r>
              <a:rPr lang="pl-PL" i="1" dirty="0">
                <a:latin typeface="Cambria Math" panose="02040503050406030204" pitchFamily="18" charset="0"/>
                <a:ea typeface="Cambria Math" panose="02040503050406030204" pitchFamily="18" charset="0"/>
                <a:sym typeface="Symbol" panose="05050102010706020507" pitchFamily="18" charset="2"/>
              </a:rPr>
              <a:t>x</a:t>
            </a:r>
            <a:r>
              <a:rPr lang="el-GR" i="1" dirty="0">
                <a:solidFill>
                  <a:schemeClr val="accent2">
                    <a:lumMod val="60000"/>
                    <a:lumOff val="40000"/>
                  </a:schemeClr>
                </a:solidFill>
                <a:latin typeface="Cambria Math" panose="02040503050406030204" pitchFamily="18" charset="0"/>
                <a:ea typeface="Cambria Math" panose="02040503050406030204" pitchFamily="18" charset="0"/>
                <a:sym typeface="Symbol" panose="05050102010706020507" pitchFamily="18" charset="2"/>
              </a:rPr>
              <a:t>ρ</a:t>
            </a:r>
            <a:r>
              <a:rPr lang="pl-PL" i="1" dirty="0">
                <a:latin typeface="Cambria Math" panose="02040503050406030204" pitchFamily="18" charset="0"/>
                <a:ea typeface="Cambria Math" panose="02040503050406030204" pitchFamily="18" charset="0"/>
                <a:sym typeface="Symbol" panose="05050102010706020507" pitchFamily="18" charset="2"/>
              </a:rPr>
              <a:t>z</a:t>
            </a:r>
            <a:r>
              <a:rPr lang="pl-PL" dirty="0" smtClean="0">
                <a:latin typeface="Cambria Math" panose="02040503050406030204" pitchFamily="18" charset="0"/>
                <a:ea typeface="Cambria Math" panose="02040503050406030204" pitchFamily="18" charset="0"/>
                <a:sym typeface="Symbol" panose="05050102010706020507" pitchFamily="18" charset="2"/>
              </a:rPr>
              <a:t>.</a:t>
            </a:r>
            <a:endParaRPr lang="pl-PL" dirty="0">
              <a:latin typeface="Cambria Math" panose="02040503050406030204" pitchFamily="18" charset="0"/>
              <a:ea typeface="Cambria Math" panose="02040503050406030204" pitchFamily="18" charset="0"/>
              <a:sym typeface="Symbol" panose="05050102010706020507" pitchFamily="18" charset="2"/>
            </a:endParaRPr>
          </a:p>
          <a:p>
            <a:pPr marL="0" indent="0">
              <a:buNone/>
            </a:pPr>
            <a:endParaRPr lang="pl-PL" dirty="0" smtClean="0">
              <a:ea typeface="Cambria Math" panose="02040503050406030204" pitchFamily="18" charset="0"/>
              <a:sym typeface="Symbol" panose="05050102010706020507" pitchFamily="18" charset="2"/>
            </a:endParaRPr>
          </a:p>
        </p:txBody>
      </p:sp>
      <p:sp>
        <p:nvSpPr>
          <p:cNvPr id="35" name="pole tekstowe 34"/>
          <p:cNvSpPr txBox="1"/>
          <p:nvPr/>
        </p:nvSpPr>
        <p:spPr>
          <a:xfrm>
            <a:off x="4675033" y="4299395"/>
            <a:ext cx="3610526" cy="2031325"/>
          </a:xfrm>
          <a:prstGeom prst="rect">
            <a:avLst/>
          </a:prstGeom>
          <a:noFill/>
        </p:spPr>
        <p:txBody>
          <a:bodyPr wrap="square" rtlCol="0">
            <a:spAutoFit/>
          </a:bodyPr>
          <a:lstStyle/>
          <a:p>
            <a:r>
              <a:rPr lang="pl-PL" dirty="0" smtClean="0">
                <a:solidFill>
                  <a:srgbClr val="FFC000"/>
                </a:solidFill>
              </a:rPr>
              <a:t>Relacja jest przechodnia, jeżeli dla każdej ścieżki w graﬁe (długości przynajmniej 1) istnieje w nim krawędź łącząca początek ścieżki z jej końcem. Inaczej mówiąc, graf musi zawierać wszystkie możliwe krawędzie idące „na skróty”.</a:t>
            </a:r>
          </a:p>
        </p:txBody>
      </p:sp>
      <p:sp>
        <p:nvSpPr>
          <p:cNvPr id="19" name="pole tekstowe 18"/>
          <p:cNvSpPr txBox="1"/>
          <p:nvPr/>
        </p:nvSpPr>
        <p:spPr>
          <a:xfrm>
            <a:off x="4675033" y="3350532"/>
            <a:ext cx="2524259" cy="923330"/>
          </a:xfrm>
          <a:prstGeom prst="rect">
            <a:avLst/>
          </a:prstGeom>
          <a:noFill/>
        </p:spPr>
        <p:txBody>
          <a:bodyPr wrap="square" rtlCol="0">
            <a:spAutoFit/>
          </a:bodyPr>
          <a:lstStyle/>
          <a:p>
            <a:r>
              <a:rPr lang="pl-PL" dirty="0" smtClean="0">
                <a:solidFill>
                  <a:schemeClr val="accent1"/>
                </a:solidFill>
              </a:rPr>
              <a:t>Każdy wierzchołek grafu reprezentuje element zbioru X.</a:t>
            </a:r>
            <a:endParaRPr lang="pl-PL" dirty="0">
              <a:solidFill>
                <a:schemeClr val="accent1"/>
              </a:solidFill>
            </a:endParaRPr>
          </a:p>
        </p:txBody>
      </p:sp>
      <p:sp>
        <p:nvSpPr>
          <p:cNvPr id="4" name="Schemat blokowy: łącznik 3"/>
          <p:cNvSpPr/>
          <p:nvPr/>
        </p:nvSpPr>
        <p:spPr>
          <a:xfrm>
            <a:off x="1687132" y="4172754"/>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Schemat blokowy: łącznik 6"/>
          <p:cNvSpPr/>
          <p:nvPr/>
        </p:nvSpPr>
        <p:spPr>
          <a:xfrm>
            <a:off x="3784005" y="4101919"/>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Schemat blokowy: łącznik 7"/>
          <p:cNvSpPr/>
          <p:nvPr/>
        </p:nvSpPr>
        <p:spPr>
          <a:xfrm>
            <a:off x="1687132" y="5100031"/>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Schemat blokowy: łącznik 8"/>
          <p:cNvSpPr/>
          <p:nvPr/>
        </p:nvSpPr>
        <p:spPr>
          <a:xfrm>
            <a:off x="3862470" y="5138361"/>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Schemat blokowy: łącznik 9"/>
          <p:cNvSpPr/>
          <p:nvPr/>
        </p:nvSpPr>
        <p:spPr>
          <a:xfrm>
            <a:off x="2831206" y="4660005"/>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6" name="Łącznik zakrzywiony 15"/>
          <p:cNvCxnSpPr>
            <a:stCxn id="4" idx="0"/>
            <a:endCxn id="4" idx="3"/>
          </p:cNvCxnSpPr>
          <p:nvPr/>
        </p:nvCxnSpPr>
        <p:spPr>
          <a:xfrm rot="16200000" flipH="1" flipV="1">
            <a:off x="1668591" y="4217700"/>
            <a:ext cx="153640" cy="63748"/>
          </a:xfrm>
          <a:prstGeom prst="curvedConnector5">
            <a:avLst>
              <a:gd name="adj1" fmla="val -148789"/>
              <a:gd name="adj2" fmla="val 500020"/>
              <a:gd name="adj3" fmla="val 248789"/>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Łącznik zakrzywiony 26"/>
          <p:cNvCxnSpPr>
            <a:stCxn id="9" idx="4"/>
            <a:endCxn id="9" idx="7"/>
          </p:cNvCxnSpPr>
          <p:nvPr/>
        </p:nvCxnSpPr>
        <p:spPr>
          <a:xfrm rot="5400000" flipH="1" flipV="1">
            <a:off x="3907677" y="5209667"/>
            <a:ext cx="153640" cy="63748"/>
          </a:xfrm>
          <a:prstGeom prst="curvedConnector5">
            <a:avLst>
              <a:gd name="adj1" fmla="val -148789"/>
              <a:gd name="adj2" fmla="val 500020"/>
              <a:gd name="adj3" fmla="val 248789"/>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Łącznik prosty ze strzałką 5"/>
          <p:cNvCxnSpPr>
            <a:stCxn id="7" idx="3"/>
            <a:endCxn id="10" idx="6"/>
          </p:cNvCxnSpPr>
          <p:nvPr/>
        </p:nvCxnSpPr>
        <p:spPr>
          <a:xfrm flipH="1">
            <a:off x="3011512" y="4255559"/>
            <a:ext cx="798898" cy="494446"/>
          </a:xfrm>
          <a:prstGeom prst="straightConnector1">
            <a:avLst/>
          </a:prstGeom>
          <a:ln>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Schemat blokowy: łącznik 16"/>
          <p:cNvSpPr/>
          <p:nvPr/>
        </p:nvSpPr>
        <p:spPr>
          <a:xfrm>
            <a:off x="2831206" y="5831671"/>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Schemat blokowy: łącznik 17"/>
          <p:cNvSpPr/>
          <p:nvPr/>
        </p:nvSpPr>
        <p:spPr>
          <a:xfrm>
            <a:off x="3862470" y="5822027"/>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1" name="Grupa 10"/>
          <p:cNvGrpSpPr/>
          <p:nvPr/>
        </p:nvGrpSpPr>
        <p:grpSpPr>
          <a:xfrm>
            <a:off x="1777285" y="4281919"/>
            <a:ext cx="2096872" cy="1576112"/>
            <a:chOff x="1777285" y="4281919"/>
            <a:chExt cx="2096872" cy="1576112"/>
          </a:xfrm>
        </p:grpSpPr>
        <p:cxnSp>
          <p:nvCxnSpPr>
            <p:cNvPr id="31" name="Łącznik prosty ze strzałką 30"/>
            <p:cNvCxnSpPr>
              <a:stCxn id="9" idx="2"/>
              <a:endCxn id="17" idx="7"/>
            </p:cNvCxnSpPr>
            <p:nvPr/>
          </p:nvCxnSpPr>
          <p:spPr>
            <a:xfrm flipH="1">
              <a:off x="2985107" y="5228361"/>
              <a:ext cx="877363" cy="629670"/>
            </a:xfrm>
            <a:prstGeom prst="straightConnector1">
              <a:avLst/>
            </a:prstGeom>
            <a:ln>
              <a:solidFill>
                <a:srgbClr val="FFFF0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 name="Grupa 4"/>
            <p:cNvGrpSpPr/>
            <p:nvPr/>
          </p:nvGrpSpPr>
          <p:grpSpPr>
            <a:xfrm>
              <a:off x="1777285" y="4281919"/>
              <a:ext cx="2096872" cy="971752"/>
              <a:chOff x="1777285" y="4281919"/>
              <a:chExt cx="2096872" cy="971752"/>
            </a:xfrm>
          </p:grpSpPr>
          <p:cxnSp>
            <p:nvCxnSpPr>
              <p:cNvPr id="33" name="Łącznik prosty ze strzałką 32"/>
              <p:cNvCxnSpPr>
                <a:stCxn id="8" idx="0"/>
                <a:endCxn id="4" idx="4"/>
              </p:cNvCxnSpPr>
              <p:nvPr/>
            </p:nvCxnSpPr>
            <p:spPr>
              <a:xfrm flipV="1">
                <a:off x="1777285" y="4352754"/>
                <a:ext cx="0" cy="747277"/>
              </a:xfrm>
              <a:prstGeom prst="straightConnector1">
                <a:avLst/>
              </a:prstGeom>
              <a:ln>
                <a:solidFill>
                  <a:srgbClr val="FFFF0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Łącznik zakrzywiony 20"/>
              <p:cNvCxnSpPr>
                <a:stCxn id="8" idx="5"/>
                <a:endCxn id="7" idx="4"/>
              </p:cNvCxnSpPr>
              <p:nvPr/>
            </p:nvCxnSpPr>
            <p:spPr>
              <a:xfrm rot="5400000" flipH="1" flipV="1">
                <a:off x="2371719" y="3751232"/>
                <a:ext cx="971752" cy="2033125"/>
              </a:xfrm>
              <a:prstGeom prst="curvedConnector3">
                <a:avLst>
                  <a:gd name="adj1" fmla="val 270"/>
                </a:avLst>
              </a:prstGeom>
              <a:ln>
                <a:solidFill>
                  <a:srgbClr val="FFFF0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cxnSp>
        <p:nvCxnSpPr>
          <p:cNvPr id="28" name="Łącznik prosty ze strzałką 27"/>
          <p:cNvCxnSpPr>
            <a:stCxn id="4" idx="5"/>
            <a:endCxn id="10" idx="1"/>
          </p:cNvCxnSpPr>
          <p:nvPr/>
        </p:nvCxnSpPr>
        <p:spPr>
          <a:xfrm>
            <a:off x="1841033" y="4326394"/>
            <a:ext cx="1016578" cy="359971"/>
          </a:xfrm>
          <a:prstGeom prst="straightConnector1">
            <a:avLst/>
          </a:prstGeom>
          <a:ln>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Łącznik prosty ze strzałką 29"/>
          <p:cNvCxnSpPr>
            <a:stCxn id="8" idx="7"/>
            <a:endCxn id="10" idx="3"/>
          </p:cNvCxnSpPr>
          <p:nvPr/>
        </p:nvCxnSpPr>
        <p:spPr>
          <a:xfrm flipV="1">
            <a:off x="1841033" y="4813645"/>
            <a:ext cx="1016578" cy="312746"/>
          </a:xfrm>
          <a:prstGeom prst="straightConnector1">
            <a:avLst/>
          </a:prstGeom>
          <a:ln>
            <a:solidFill>
              <a:srgbClr val="FFFF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Łącznik prosty ze strzałką 33"/>
          <p:cNvCxnSpPr>
            <a:stCxn id="17" idx="6"/>
            <a:endCxn id="18" idx="2"/>
          </p:cNvCxnSpPr>
          <p:nvPr/>
        </p:nvCxnSpPr>
        <p:spPr>
          <a:xfrm flipV="1">
            <a:off x="3011512" y="5912027"/>
            <a:ext cx="850958" cy="9644"/>
          </a:xfrm>
          <a:prstGeom prst="straightConnector1">
            <a:avLst/>
          </a:prstGeom>
          <a:ln>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Łącznik prosty ze strzałką 36"/>
          <p:cNvCxnSpPr>
            <a:stCxn id="18" idx="0"/>
            <a:endCxn id="9" idx="4"/>
          </p:cNvCxnSpPr>
          <p:nvPr/>
        </p:nvCxnSpPr>
        <p:spPr>
          <a:xfrm flipV="1">
            <a:off x="3952623" y="5318361"/>
            <a:ext cx="0" cy="503666"/>
          </a:xfrm>
          <a:prstGeom prst="straightConnector1">
            <a:avLst/>
          </a:prstGeom>
          <a:ln>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057926"/>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11"/>
                                        </p:tgtEl>
                                      </p:cBhvr>
                                    </p:animEffect>
                                    <p:animScale>
                                      <p:cBhvr>
                                        <p:cTn id="7" dur="50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RELACJA równoważności</a:t>
            </a:r>
            <a:endParaRPr lang="pl-PL" dirty="0"/>
          </a:p>
        </p:txBody>
      </p:sp>
      <p:sp>
        <p:nvSpPr>
          <p:cNvPr id="3" name="Symbol zastępczy zawartości 2"/>
          <p:cNvSpPr>
            <a:spLocks noGrp="1"/>
          </p:cNvSpPr>
          <p:nvPr>
            <p:ph idx="1"/>
          </p:nvPr>
        </p:nvSpPr>
        <p:spPr>
          <a:xfrm>
            <a:off x="856060" y="2249487"/>
            <a:ext cx="7429499" cy="995990"/>
          </a:xfrm>
        </p:spPr>
        <p:txBody>
          <a:bodyPr>
            <a:normAutofit fontScale="77500" lnSpcReduction="20000"/>
          </a:bodyPr>
          <a:lstStyle/>
          <a:p>
            <a:pPr marL="0" indent="0">
              <a:buNone/>
            </a:pPr>
            <a:r>
              <a:rPr lang="pl-PL" dirty="0">
                <a:latin typeface="Cambria Math" panose="02040503050406030204" pitchFamily="18" charset="0"/>
                <a:ea typeface="Cambria Math" panose="02040503050406030204" pitchFamily="18" charset="0"/>
                <a:sym typeface="Symbol" panose="05050102010706020507" pitchFamily="18" charset="2"/>
              </a:rPr>
              <a:t>Niech </a:t>
            </a:r>
            <a:r>
              <a:rPr lang="pl-PL" i="1" dirty="0" smtClean="0">
                <a:latin typeface="Cambria Math" panose="02040503050406030204" pitchFamily="18" charset="0"/>
                <a:ea typeface="Cambria Math" panose="02040503050406030204" pitchFamily="18" charset="0"/>
                <a:sym typeface="Symbol" panose="05050102010706020507" pitchFamily="18" charset="2"/>
              </a:rPr>
              <a:t>X</a:t>
            </a:r>
            <a:r>
              <a:rPr lang="pl-PL" dirty="0" smtClean="0">
                <a:latin typeface="Cambria Math" panose="02040503050406030204" pitchFamily="18" charset="0"/>
                <a:ea typeface="Cambria Math" panose="02040503050406030204" pitchFamily="18" charset="0"/>
                <a:sym typeface="Symbol" panose="05050102010706020507" pitchFamily="18" charset="2"/>
              </a:rPr>
              <a:t>  będzie </a:t>
            </a:r>
            <a:r>
              <a:rPr lang="pl-PL" dirty="0">
                <a:latin typeface="Cambria Math" panose="02040503050406030204" pitchFamily="18" charset="0"/>
                <a:ea typeface="Cambria Math" panose="02040503050406030204" pitchFamily="18" charset="0"/>
                <a:sym typeface="Symbol" panose="05050102010706020507" pitchFamily="18" charset="2"/>
              </a:rPr>
              <a:t>dowolnym zbiorem, a </a:t>
            </a:r>
            <a:r>
              <a:rPr lang="pl-PL" dirty="0" smtClean="0">
                <a:latin typeface="Cambria Math" panose="02040503050406030204" pitchFamily="18" charset="0"/>
                <a:ea typeface="Cambria Math" panose="02040503050406030204" pitchFamily="18" charset="0"/>
                <a:sym typeface="Symbol" panose="05050102010706020507" pitchFamily="18" charset="2"/>
              </a:rPr>
              <a:t> </a:t>
            </a:r>
            <a:r>
              <a:rPr lang="el-GR" i="1" dirty="0" smtClean="0">
                <a:solidFill>
                  <a:schemeClr val="accent2">
                    <a:lumMod val="60000"/>
                    <a:lumOff val="40000"/>
                  </a:schemeClr>
                </a:solidFill>
                <a:latin typeface="Cambria Math" panose="02040503050406030204" pitchFamily="18" charset="0"/>
                <a:ea typeface="Cambria Math" panose="02040503050406030204" pitchFamily="18" charset="0"/>
                <a:sym typeface="Symbol" panose="05050102010706020507" pitchFamily="18" charset="2"/>
              </a:rPr>
              <a:t>ρ</a:t>
            </a:r>
            <a:r>
              <a:rPr lang="pl-PL" i="1" dirty="0" smtClean="0">
                <a:latin typeface="Cambria Math" panose="02040503050406030204" pitchFamily="18" charset="0"/>
                <a:ea typeface="Cambria Math" panose="02040503050406030204" pitchFamily="18" charset="0"/>
                <a:sym typeface="Symbol" panose="05050102010706020507" pitchFamily="18" charset="2"/>
              </a:rPr>
              <a:t> ⊆ X × X  </a:t>
            </a:r>
            <a:r>
              <a:rPr lang="pl-PL" dirty="0" smtClean="0">
                <a:latin typeface="Cambria Math" panose="02040503050406030204" pitchFamily="18" charset="0"/>
                <a:ea typeface="Cambria Math" panose="02040503050406030204" pitchFamily="18" charset="0"/>
                <a:sym typeface="Symbol" panose="05050102010706020507" pitchFamily="18" charset="2"/>
              </a:rPr>
              <a:t>relacją </a:t>
            </a:r>
            <a:r>
              <a:rPr lang="pl-PL" dirty="0">
                <a:latin typeface="Cambria Math" panose="02040503050406030204" pitchFamily="18" charset="0"/>
                <a:ea typeface="Cambria Math" panose="02040503050406030204" pitchFamily="18" charset="0"/>
                <a:sym typeface="Symbol" panose="05050102010706020507" pitchFamily="18" charset="2"/>
              </a:rPr>
              <a:t>(binarną) określoną na tym zbiorze. Powiemy, że relacja </a:t>
            </a:r>
            <a:r>
              <a:rPr lang="el-GR" i="1" dirty="0">
                <a:solidFill>
                  <a:schemeClr val="accent2">
                    <a:lumMod val="60000"/>
                    <a:lumOff val="40000"/>
                  </a:schemeClr>
                </a:solidFill>
                <a:latin typeface="Cambria Math" panose="02040503050406030204" pitchFamily="18" charset="0"/>
                <a:ea typeface="Cambria Math" panose="02040503050406030204" pitchFamily="18" charset="0"/>
                <a:sym typeface="Symbol" panose="05050102010706020507" pitchFamily="18" charset="2"/>
              </a:rPr>
              <a:t>ρ</a:t>
            </a:r>
            <a:r>
              <a:rPr lang="el-GR" dirty="0">
                <a:latin typeface="Cambria Math" panose="02040503050406030204" pitchFamily="18" charset="0"/>
                <a:ea typeface="Cambria Math" panose="02040503050406030204" pitchFamily="18" charset="0"/>
                <a:sym typeface="Symbol" panose="05050102010706020507" pitchFamily="18" charset="2"/>
              </a:rPr>
              <a:t> </a:t>
            </a:r>
            <a:r>
              <a:rPr lang="pl-PL" dirty="0" smtClean="0">
                <a:latin typeface="Cambria Math" panose="02040503050406030204" pitchFamily="18" charset="0"/>
                <a:ea typeface="Cambria Math" panose="02040503050406030204" pitchFamily="18" charset="0"/>
                <a:sym typeface="Symbol" panose="05050102010706020507" pitchFamily="18" charset="2"/>
              </a:rPr>
              <a:t>jest </a:t>
            </a:r>
            <a:r>
              <a:rPr lang="pl-PL" b="1" dirty="0">
                <a:solidFill>
                  <a:srgbClr val="FFFF00"/>
                </a:solidFill>
                <a:latin typeface="Cambria Math" panose="02040503050406030204" pitchFamily="18" charset="0"/>
                <a:ea typeface="Cambria Math" panose="02040503050406030204" pitchFamily="18" charset="0"/>
                <a:sym typeface="Symbol" panose="05050102010706020507" pitchFamily="18" charset="2"/>
              </a:rPr>
              <a:t>relacją równoważności</a:t>
            </a:r>
            <a:r>
              <a:rPr lang="pl-PL" dirty="0">
                <a:latin typeface="Cambria Math" panose="02040503050406030204" pitchFamily="18" charset="0"/>
                <a:ea typeface="Cambria Math" panose="02040503050406030204" pitchFamily="18" charset="0"/>
                <a:sym typeface="Symbol" panose="05050102010706020507" pitchFamily="18" charset="2"/>
              </a:rPr>
              <a:t>, jeśli jest zwrotna, symetryczna i </a:t>
            </a:r>
            <a:r>
              <a:rPr lang="pl-PL" dirty="0" smtClean="0">
                <a:latin typeface="Cambria Math" panose="02040503050406030204" pitchFamily="18" charset="0"/>
                <a:ea typeface="Cambria Math" panose="02040503050406030204" pitchFamily="18" charset="0"/>
                <a:sym typeface="Symbol" panose="05050102010706020507" pitchFamily="18" charset="2"/>
              </a:rPr>
              <a:t>przechodnia.</a:t>
            </a:r>
            <a:endParaRPr lang="pl-PL" dirty="0" smtClean="0">
              <a:ea typeface="Cambria Math" panose="02040503050406030204" pitchFamily="18" charset="0"/>
              <a:sym typeface="Symbol" panose="05050102010706020507" pitchFamily="18" charset="2"/>
            </a:endParaRPr>
          </a:p>
        </p:txBody>
      </p:sp>
      <p:sp>
        <p:nvSpPr>
          <p:cNvPr id="35" name="pole tekstowe 34"/>
          <p:cNvSpPr txBox="1"/>
          <p:nvPr/>
        </p:nvSpPr>
        <p:spPr>
          <a:xfrm>
            <a:off x="4675032" y="4299395"/>
            <a:ext cx="3825023" cy="2031325"/>
          </a:xfrm>
          <a:prstGeom prst="rect">
            <a:avLst/>
          </a:prstGeom>
          <a:noFill/>
        </p:spPr>
        <p:txBody>
          <a:bodyPr wrap="square" rtlCol="0">
            <a:spAutoFit/>
          </a:bodyPr>
          <a:lstStyle/>
          <a:p>
            <a:r>
              <a:rPr lang="pl-PL" dirty="0" smtClean="0">
                <a:solidFill>
                  <a:srgbClr val="FFC000"/>
                </a:solidFill>
              </a:rPr>
              <a:t>Graf jest podzielony na ileś spójnych składowych, każda składowa to klika (tzn. między każdymi dwoma wierzchołkami tej samej składowej mamy krawędź), natomiast między wierzchołkami należącymi do różnych składowych nie mamy krawędzi.</a:t>
            </a:r>
          </a:p>
        </p:txBody>
      </p:sp>
      <p:sp>
        <p:nvSpPr>
          <p:cNvPr id="19" name="pole tekstowe 18"/>
          <p:cNvSpPr txBox="1"/>
          <p:nvPr/>
        </p:nvSpPr>
        <p:spPr>
          <a:xfrm>
            <a:off x="4675033" y="3350532"/>
            <a:ext cx="2524259" cy="923330"/>
          </a:xfrm>
          <a:prstGeom prst="rect">
            <a:avLst/>
          </a:prstGeom>
          <a:noFill/>
        </p:spPr>
        <p:txBody>
          <a:bodyPr wrap="square" rtlCol="0">
            <a:spAutoFit/>
          </a:bodyPr>
          <a:lstStyle/>
          <a:p>
            <a:r>
              <a:rPr lang="pl-PL" dirty="0" smtClean="0">
                <a:solidFill>
                  <a:schemeClr val="accent1"/>
                </a:solidFill>
              </a:rPr>
              <a:t>Każdy wierzchołek grafu reprezentuje element zbioru X.</a:t>
            </a:r>
            <a:endParaRPr lang="pl-PL" dirty="0">
              <a:solidFill>
                <a:schemeClr val="accent1"/>
              </a:solidFill>
            </a:endParaRPr>
          </a:p>
        </p:txBody>
      </p:sp>
      <p:sp>
        <p:nvSpPr>
          <p:cNvPr id="4" name="Schemat blokowy: łącznik 3"/>
          <p:cNvSpPr/>
          <p:nvPr/>
        </p:nvSpPr>
        <p:spPr>
          <a:xfrm>
            <a:off x="1687132" y="4172754"/>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Schemat blokowy: łącznik 6"/>
          <p:cNvSpPr/>
          <p:nvPr/>
        </p:nvSpPr>
        <p:spPr>
          <a:xfrm>
            <a:off x="3784005" y="4101919"/>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Schemat blokowy: łącznik 7"/>
          <p:cNvSpPr/>
          <p:nvPr/>
        </p:nvSpPr>
        <p:spPr>
          <a:xfrm>
            <a:off x="1687132" y="5100031"/>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Schemat blokowy: łącznik 8"/>
          <p:cNvSpPr/>
          <p:nvPr/>
        </p:nvSpPr>
        <p:spPr>
          <a:xfrm>
            <a:off x="3862470" y="5138361"/>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Schemat blokowy: łącznik 9"/>
          <p:cNvSpPr/>
          <p:nvPr/>
        </p:nvSpPr>
        <p:spPr>
          <a:xfrm>
            <a:off x="2831206" y="4660005"/>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Schemat blokowy: łącznik 16"/>
          <p:cNvSpPr/>
          <p:nvPr/>
        </p:nvSpPr>
        <p:spPr>
          <a:xfrm>
            <a:off x="2831206" y="5831671"/>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Schemat blokowy: łącznik 17"/>
          <p:cNvSpPr/>
          <p:nvPr/>
        </p:nvSpPr>
        <p:spPr>
          <a:xfrm>
            <a:off x="3862470" y="5822027"/>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23" name="Grupa 22"/>
          <p:cNvGrpSpPr/>
          <p:nvPr/>
        </p:nvGrpSpPr>
        <p:grpSpPr>
          <a:xfrm>
            <a:off x="1841032" y="4191919"/>
            <a:ext cx="2111591" cy="1729752"/>
            <a:chOff x="1841032" y="4191919"/>
            <a:chExt cx="2111591" cy="1729752"/>
          </a:xfrm>
        </p:grpSpPr>
        <p:cxnSp>
          <p:nvCxnSpPr>
            <p:cNvPr id="12" name="Łącznik prosty ze strzałką 11"/>
            <p:cNvCxnSpPr>
              <a:stCxn id="4" idx="6"/>
              <a:endCxn id="7" idx="2"/>
            </p:cNvCxnSpPr>
            <p:nvPr/>
          </p:nvCxnSpPr>
          <p:spPr>
            <a:xfrm flipV="1">
              <a:off x="1867438" y="4191919"/>
              <a:ext cx="1916567" cy="70835"/>
            </a:xfrm>
            <a:prstGeom prst="straightConnector1">
              <a:avLst/>
            </a:prstGeom>
            <a:ln>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Łącznik prosty ze strzałką 30"/>
            <p:cNvCxnSpPr>
              <a:stCxn id="9" idx="2"/>
              <a:endCxn id="17" idx="7"/>
            </p:cNvCxnSpPr>
            <p:nvPr/>
          </p:nvCxnSpPr>
          <p:spPr>
            <a:xfrm flipH="1">
              <a:off x="2985107" y="5228361"/>
              <a:ext cx="877363" cy="629670"/>
            </a:xfrm>
            <a:prstGeom prst="straightConnector1">
              <a:avLst/>
            </a:prstGeom>
            <a:ln>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Łącznik prosty ze strzałką 32"/>
            <p:cNvCxnSpPr>
              <a:stCxn id="8" idx="7"/>
              <a:endCxn id="4" idx="5"/>
            </p:cNvCxnSpPr>
            <p:nvPr/>
          </p:nvCxnSpPr>
          <p:spPr>
            <a:xfrm flipV="1">
              <a:off x="1841033" y="4326394"/>
              <a:ext cx="0" cy="799997"/>
            </a:xfrm>
            <a:prstGeom prst="straightConnector1">
              <a:avLst/>
            </a:prstGeom>
            <a:ln>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Łącznik prosty ze strzałką 5"/>
            <p:cNvCxnSpPr>
              <a:stCxn id="7" idx="3"/>
              <a:endCxn id="10" idx="6"/>
            </p:cNvCxnSpPr>
            <p:nvPr/>
          </p:nvCxnSpPr>
          <p:spPr>
            <a:xfrm flipH="1">
              <a:off x="3011512" y="4255559"/>
              <a:ext cx="798898" cy="494446"/>
            </a:xfrm>
            <a:prstGeom prst="straightConnector1">
              <a:avLst/>
            </a:prstGeom>
            <a:ln>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Łącznik zakrzywiony 20"/>
            <p:cNvCxnSpPr>
              <a:stCxn id="8" idx="5"/>
              <a:endCxn id="7" idx="4"/>
            </p:cNvCxnSpPr>
            <p:nvPr/>
          </p:nvCxnSpPr>
          <p:spPr>
            <a:xfrm rot="5400000" flipH="1" flipV="1">
              <a:off x="2371719" y="3751232"/>
              <a:ext cx="971752" cy="2033125"/>
            </a:xfrm>
            <a:prstGeom prst="curvedConnector3">
              <a:avLst>
                <a:gd name="adj1" fmla="val 270"/>
              </a:avLst>
            </a:prstGeom>
            <a:ln>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Łącznik prosty ze strzałką 27"/>
            <p:cNvCxnSpPr>
              <a:stCxn id="4" idx="5"/>
              <a:endCxn id="10" idx="1"/>
            </p:cNvCxnSpPr>
            <p:nvPr/>
          </p:nvCxnSpPr>
          <p:spPr>
            <a:xfrm>
              <a:off x="1841033" y="4326394"/>
              <a:ext cx="1016578" cy="359971"/>
            </a:xfrm>
            <a:prstGeom prst="straightConnector1">
              <a:avLst/>
            </a:prstGeom>
            <a:ln>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Łącznik prosty ze strzałką 29"/>
            <p:cNvCxnSpPr>
              <a:stCxn id="8" idx="6"/>
              <a:endCxn id="10" idx="3"/>
            </p:cNvCxnSpPr>
            <p:nvPr/>
          </p:nvCxnSpPr>
          <p:spPr>
            <a:xfrm flipV="1">
              <a:off x="1867438" y="4813645"/>
              <a:ext cx="990173" cy="376386"/>
            </a:xfrm>
            <a:prstGeom prst="straightConnector1">
              <a:avLst/>
            </a:prstGeom>
            <a:ln>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Łącznik prosty ze strzałką 33"/>
            <p:cNvCxnSpPr>
              <a:stCxn id="17" idx="6"/>
              <a:endCxn id="18" idx="2"/>
            </p:cNvCxnSpPr>
            <p:nvPr/>
          </p:nvCxnSpPr>
          <p:spPr>
            <a:xfrm flipV="1">
              <a:off x="3011512" y="5912027"/>
              <a:ext cx="850958" cy="9644"/>
            </a:xfrm>
            <a:prstGeom prst="straightConnector1">
              <a:avLst/>
            </a:prstGeom>
            <a:ln>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Łącznik prosty ze strzałką 36"/>
            <p:cNvCxnSpPr>
              <a:stCxn id="18" idx="0"/>
              <a:endCxn id="9" idx="4"/>
            </p:cNvCxnSpPr>
            <p:nvPr/>
          </p:nvCxnSpPr>
          <p:spPr>
            <a:xfrm flipV="1">
              <a:off x="3952623" y="5318361"/>
              <a:ext cx="0" cy="503666"/>
            </a:xfrm>
            <a:prstGeom prst="straightConnector1">
              <a:avLst/>
            </a:prstGeom>
            <a:ln>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9" name="Grupa 28"/>
          <p:cNvGrpSpPr/>
          <p:nvPr/>
        </p:nvGrpSpPr>
        <p:grpSpPr>
          <a:xfrm>
            <a:off x="773431" y="3595255"/>
            <a:ext cx="3983917" cy="3123841"/>
            <a:chOff x="773431" y="3595255"/>
            <a:chExt cx="3983917" cy="3123841"/>
          </a:xfrm>
        </p:grpSpPr>
        <p:grpSp>
          <p:nvGrpSpPr>
            <p:cNvPr id="25" name="Grupa 24"/>
            <p:cNvGrpSpPr/>
            <p:nvPr/>
          </p:nvGrpSpPr>
          <p:grpSpPr>
            <a:xfrm>
              <a:off x="1068135" y="3595255"/>
              <a:ext cx="3689213" cy="3123841"/>
              <a:chOff x="1068135" y="3595255"/>
              <a:chExt cx="3689213" cy="3123841"/>
            </a:xfrm>
          </p:grpSpPr>
          <p:sp>
            <p:nvSpPr>
              <p:cNvPr id="39" name="Dowolny kształt 38"/>
              <p:cNvSpPr/>
              <p:nvPr/>
            </p:nvSpPr>
            <p:spPr>
              <a:xfrm>
                <a:off x="1068135" y="3595255"/>
                <a:ext cx="3689213" cy="2118374"/>
              </a:xfrm>
              <a:custGeom>
                <a:avLst/>
                <a:gdLst>
                  <a:gd name="connsiteX0" fmla="*/ 348541 w 3689213"/>
                  <a:gd name="connsiteY0" fmla="*/ 75224 h 2118374"/>
                  <a:gd name="connsiteX1" fmla="*/ 65206 w 3689213"/>
                  <a:gd name="connsiteY1" fmla="*/ 796441 h 2118374"/>
                  <a:gd name="connsiteX2" fmla="*/ 284147 w 3689213"/>
                  <a:gd name="connsiteY2" fmla="*/ 2071449 h 2118374"/>
                  <a:gd name="connsiteX3" fmla="*/ 1430366 w 3689213"/>
                  <a:gd name="connsiteY3" fmla="*/ 1826751 h 2118374"/>
                  <a:gd name="connsiteX4" fmla="*/ 2319009 w 3689213"/>
                  <a:gd name="connsiteY4" fmla="*/ 1672204 h 2118374"/>
                  <a:gd name="connsiteX5" fmla="*/ 3027347 w 3689213"/>
                  <a:gd name="connsiteY5" fmla="*/ 1028260 h 2118374"/>
                  <a:gd name="connsiteX6" fmla="*/ 3452350 w 3689213"/>
                  <a:gd name="connsiteY6" fmla="*/ 873714 h 2118374"/>
                  <a:gd name="connsiteX7" fmla="*/ 3439471 w 3689213"/>
                  <a:gd name="connsiteY7" fmla="*/ 113860 h 2118374"/>
                  <a:gd name="connsiteX8" fmla="*/ 348541 w 3689213"/>
                  <a:gd name="connsiteY8" fmla="*/ 75224 h 2118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9213" h="2118374">
                    <a:moveTo>
                      <a:pt x="348541" y="75224"/>
                    </a:moveTo>
                    <a:cubicBezTo>
                      <a:pt x="-213836" y="188987"/>
                      <a:pt x="75938" y="463737"/>
                      <a:pt x="65206" y="796441"/>
                    </a:cubicBezTo>
                    <a:cubicBezTo>
                      <a:pt x="54474" y="1129145"/>
                      <a:pt x="56620" y="1899731"/>
                      <a:pt x="284147" y="2071449"/>
                    </a:cubicBezTo>
                    <a:cubicBezTo>
                      <a:pt x="511674" y="2243167"/>
                      <a:pt x="1091222" y="1893292"/>
                      <a:pt x="1430366" y="1826751"/>
                    </a:cubicBezTo>
                    <a:cubicBezTo>
                      <a:pt x="1769510" y="1760210"/>
                      <a:pt x="2052846" y="1805286"/>
                      <a:pt x="2319009" y="1672204"/>
                    </a:cubicBezTo>
                    <a:cubicBezTo>
                      <a:pt x="2585172" y="1539122"/>
                      <a:pt x="2838457" y="1161342"/>
                      <a:pt x="3027347" y="1028260"/>
                    </a:cubicBezTo>
                    <a:cubicBezTo>
                      <a:pt x="3216237" y="895178"/>
                      <a:pt x="3383663" y="1026114"/>
                      <a:pt x="3452350" y="873714"/>
                    </a:cubicBezTo>
                    <a:cubicBezTo>
                      <a:pt x="3521037" y="721314"/>
                      <a:pt x="3956772" y="249088"/>
                      <a:pt x="3439471" y="113860"/>
                    </a:cubicBezTo>
                    <a:cubicBezTo>
                      <a:pt x="2922170" y="-21368"/>
                      <a:pt x="910918" y="-38539"/>
                      <a:pt x="348541" y="75224"/>
                    </a:cubicBezTo>
                    <a:close/>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1" name="Dowolny kształt 40"/>
              <p:cNvSpPr/>
              <p:nvPr/>
            </p:nvSpPr>
            <p:spPr>
              <a:xfrm>
                <a:off x="2436951" y="4781806"/>
                <a:ext cx="2238213" cy="1937290"/>
              </a:xfrm>
              <a:custGeom>
                <a:avLst/>
                <a:gdLst>
                  <a:gd name="connsiteX0" fmla="*/ 10035 w 2238213"/>
                  <a:gd name="connsiteY0" fmla="*/ 1245507 h 1937290"/>
                  <a:gd name="connsiteX1" fmla="*/ 563826 w 2238213"/>
                  <a:gd name="connsiteY1" fmla="*/ 1863693 h 1937290"/>
                  <a:gd name="connsiteX2" fmla="*/ 1864593 w 2238213"/>
                  <a:gd name="connsiteY2" fmla="*/ 1799298 h 1937290"/>
                  <a:gd name="connsiteX3" fmla="*/ 2238080 w 2238213"/>
                  <a:gd name="connsiteY3" fmla="*/ 730352 h 1937290"/>
                  <a:gd name="connsiteX4" fmla="*/ 1838835 w 2238213"/>
                  <a:gd name="connsiteY4" fmla="*/ 22014 h 1937290"/>
                  <a:gd name="connsiteX5" fmla="*/ 1413832 w 2238213"/>
                  <a:gd name="connsiteY5" fmla="*/ 228076 h 1937290"/>
                  <a:gd name="connsiteX6" fmla="*/ 821404 w 2238213"/>
                  <a:gd name="connsiteY6" fmla="*/ 717473 h 1937290"/>
                  <a:gd name="connsiteX7" fmla="*/ 254734 w 2238213"/>
                  <a:gd name="connsiteY7" fmla="*/ 665957 h 1937290"/>
                  <a:gd name="connsiteX8" fmla="*/ 10035 w 2238213"/>
                  <a:gd name="connsiteY8" fmla="*/ 1245507 h 193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8213" h="1937290">
                    <a:moveTo>
                      <a:pt x="10035" y="1245507"/>
                    </a:moveTo>
                    <a:cubicBezTo>
                      <a:pt x="61550" y="1445130"/>
                      <a:pt x="254733" y="1771395"/>
                      <a:pt x="563826" y="1863693"/>
                    </a:cubicBezTo>
                    <a:cubicBezTo>
                      <a:pt x="872919" y="1955991"/>
                      <a:pt x="1585551" y="1988188"/>
                      <a:pt x="1864593" y="1799298"/>
                    </a:cubicBezTo>
                    <a:cubicBezTo>
                      <a:pt x="2143635" y="1610408"/>
                      <a:pt x="2242373" y="1026566"/>
                      <a:pt x="2238080" y="730352"/>
                    </a:cubicBezTo>
                    <a:cubicBezTo>
                      <a:pt x="2233787" y="434138"/>
                      <a:pt x="1976210" y="105727"/>
                      <a:pt x="1838835" y="22014"/>
                    </a:cubicBezTo>
                    <a:cubicBezTo>
                      <a:pt x="1701460" y="-61699"/>
                      <a:pt x="1583404" y="112166"/>
                      <a:pt x="1413832" y="228076"/>
                    </a:cubicBezTo>
                    <a:cubicBezTo>
                      <a:pt x="1244260" y="343986"/>
                      <a:pt x="1014587" y="644493"/>
                      <a:pt x="821404" y="717473"/>
                    </a:cubicBezTo>
                    <a:cubicBezTo>
                      <a:pt x="628221" y="790453"/>
                      <a:pt x="394255" y="582244"/>
                      <a:pt x="254734" y="665957"/>
                    </a:cubicBezTo>
                    <a:cubicBezTo>
                      <a:pt x="115213" y="749670"/>
                      <a:pt x="-41480" y="1045884"/>
                      <a:pt x="10035" y="1245507"/>
                    </a:cubicBezTo>
                    <a:close/>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42" name="pole tekstowe 41"/>
            <p:cNvSpPr txBox="1"/>
            <p:nvPr/>
          </p:nvSpPr>
          <p:spPr>
            <a:xfrm>
              <a:off x="773431" y="5772588"/>
              <a:ext cx="1631537" cy="369332"/>
            </a:xfrm>
            <a:prstGeom prst="rect">
              <a:avLst/>
            </a:prstGeom>
            <a:noFill/>
          </p:spPr>
          <p:txBody>
            <a:bodyPr wrap="none" rtlCol="0">
              <a:spAutoFit/>
            </a:bodyPr>
            <a:lstStyle/>
            <a:p>
              <a:r>
                <a:rPr lang="pl-PL" dirty="0" smtClean="0">
                  <a:solidFill>
                    <a:schemeClr val="accent2"/>
                  </a:solidFill>
                </a:rPr>
                <a:t>Klasy abstrakcji</a:t>
              </a:r>
              <a:endParaRPr lang="pl-PL" dirty="0">
                <a:solidFill>
                  <a:schemeClr val="accent2"/>
                </a:solidFill>
              </a:endParaRPr>
            </a:p>
          </p:txBody>
        </p:sp>
      </p:grpSp>
      <p:grpSp>
        <p:nvGrpSpPr>
          <p:cNvPr id="20" name="Grupa 19"/>
          <p:cNvGrpSpPr/>
          <p:nvPr/>
        </p:nvGrpSpPr>
        <p:grpSpPr>
          <a:xfrm>
            <a:off x="1713537" y="4128279"/>
            <a:ext cx="2329239" cy="1889742"/>
            <a:chOff x="1713537" y="4128279"/>
            <a:chExt cx="2329239" cy="1889742"/>
          </a:xfrm>
        </p:grpSpPr>
        <p:cxnSp>
          <p:nvCxnSpPr>
            <p:cNvPr id="16" name="Łącznik zakrzywiony 15"/>
            <p:cNvCxnSpPr>
              <a:stCxn id="4" idx="0"/>
              <a:endCxn id="4" idx="3"/>
            </p:cNvCxnSpPr>
            <p:nvPr/>
          </p:nvCxnSpPr>
          <p:spPr>
            <a:xfrm rot="16200000" flipH="1" flipV="1">
              <a:off x="1668591" y="4217700"/>
              <a:ext cx="153640" cy="63748"/>
            </a:xfrm>
            <a:prstGeom prst="curvedConnector5">
              <a:avLst>
                <a:gd name="adj1" fmla="val -148789"/>
                <a:gd name="adj2" fmla="val 500020"/>
                <a:gd name="adj3" fmla="val 248789"/>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Łącznik zakrzywiony 26"/>
            <p:cNvCxnSpPr>
              <a:stCxn id="9" idx="4"/>
              <a:endCxn id="9" idx="7"/>
            </p:cNvCxnSpPr>
            <p:nvPr/>
          </p:nvCxnSpPr>
          <p:spPr>
            <a:xfrm rot="5400000" flipH="1" flipV="1">
              <a:off x="3907677" y="5209667"/>
              <a:ext cx="153640" cy="63748"/>
            </a:xfrm>
            <a:prstGeom prst="curvedConnector5">
              <a:avLst>
                <a:gd name="adj1" fmla="val -148789"/>
                <a:gd name="adj2" fmla="val 500020"/>
                <a:gd name="adj3" fmla="val 248789"/>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Łącznik zakrzywiony 10"/>
            <p:cNvCxnSpPr>
              <a:stCxn id="7" idx="5"/>
              <a:endCxn id="7" idx="1"/>
            </p:cNvCxnSpPr>
            <p:nvPr/>
          </p:nvCxnSpPr>
          <p:spPr>
            <a:xfrm rot="5400000" flipH="1">
              <a:off x="3810518" y="4128171"/>
              <a:ext cx="127280" cy="127496"/>
            </a:xfrm>
            <a:prstGeom prst="curvedConnector5">
              <a:avLst>
                <a:gd name="adj1" fmla="val -179604"/>
                <a:gd name="adj2" fmla="val -316175"/>
                <a:gd name="adj3" fmla="val 279604"/>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Łącznik zakrzywiony 21"/>
            <p:cNvCxnSpPr>
              <a:stCxn id="8" idx="4"/>
              <a:endCxn id="8" idx="0"/>
            </p:cNvCxnSpPr>
            <p:nvPr/>
          </p:nvCxnSpPr>
          <p:spPr>
            <a:xfrm rot="5400000" flipH="1">
              <a:off x="1687285" y="5190031"/>
              <a:ext cx="180000" cy="12700"/>
            </a:xfrm>
            <a:prstGeom prst="curvedConnector5">
              <a:avLst>
                <a:gd name="adj1" fmla="val -127000"/>
                <a:gd name="adj2" fmla="val 2509866"/>
                <a:gd name="adj3" fmla="val 227000"/>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Łącznik zakrzywiony 23"/>
            <p:cNvCxnSpPr>
              <a:stCxn id="17" idx="4"/>
              <a:endCxn id="17" idx="0"/>
            </p:cNvCxnSpPr>
            <p:nvPr/>
          </p:nvCxnSpPr>
          <p:spPr>
            <a:xfrm rot="5400000" flipH="1">
              <a:off x="2831359" y="5921671"/>
              <a:ext cx="180000" cy="12700"/>
            </a:xfrm>
            <a:prstGeom prst="curvedConnector5">
              <a:avLst>
                <a:gd name="adj1" fmla="val -127000"/>
                <a:gd name="adj2" fmla="val 2509866"/>
                <a:gd name="adj3" fmla="val 227000"/>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Łącznik zakrzywiony 25"/>
            <p:cNvCxnSpPr>
              <a:stCxn id="18" idx="6"/>
              <a:endCxn id="18" idx="4"/>
            </p:cNvCxnSpPr>
            <p:nvPr/>
          </p:nvCxnSpPr>
          <p:spPr>
            <a:xfrm flipH="1">
              <a:off x="3952623" y="5912027"/>
              <a:ext cx="90153" cy="90000"/>
            </a:xfrm>
            <a:prstGeom prst="curvedConnector4">
              <a:avLst>
                <a:gd name="adj1" fmla="val -382139"/>
                <a:gd name="adj2" fmla="val 497099"/>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Łącznik zakrzywiony 12"/>
            <p:cNvCxnSpPr>
              <a:stCxn id="10" idx="4"/>
              <a:endCxn id="10" idx="7"/>
            </p:cNvCxnSpPr>
            <p:nvPr/>
          </p:nvCxnSpPr>
          <p:spPr>
            <a:xfrm rot="5400000" flipH="1" flipV="1">
              <a:off x="2876413" y="4731311"/>
              <a:ext cx="153640" cy="63748"/>
            </a:xfrm>
            <a:prstGeom prst="curvedConnector5">
              <a:avLst>
                <a:gd name="adj1" fmla="val -148789"/>
                <a:gd name="adj2" fmla="val 500020"/>
                <a:gd name="adj3" fmla="val 248789"/>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52810104"/>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250"/>
                                  </p:stCondLst>
                                  <p:childTnLst>
                                    <p:animEffect transition="out" filter="fade">
                                      <p:cBhvr>
                                        <p:cTn id="6" dur="1000" tmFilter="0, 0; .2, .5; .8, .5; 1, 0"/>
                                        <p:tgtEl>
                                          <p:spTgt spid="20"/>
                                        </p:tgtEl>
                                      </p:cBhvr>
                                    </p:animEffect>
                                    <p:animScale>
                                      <p:cBhvr>
                                        <p:cTn id="7" dur="500" autoRev="1" fill="hold"/>
                                        <p:tgtEl>
                                          <p:spTgt spid="2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250"/>
                                  </p:stCondLst>
                                  <p:childTnLst>
                                    <p:animEffect transition="out" filter="fade">
                                      <p:cBhvr>
                                        <p:cTn id="11" dur="1000" tmFilter="0, 0; .2, .5; .8, .5; 1, 0"/>
                                        <p:tgtEl>
                                          <p:spTgt spid="23"/>
                                        </p:tgtEl>
                                      </p:cBhvr>
                                    </p:animEffect>
                                    <p:animScale>
                                      <p:cBhvr>
                                        <p:cTn id="12" dur="500" autoRev="1" fill="hold"/>
                                        <p:tgtEl>
                                          <p:spTgt spid="23"/>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circle(in)">
                                      <p:cBhvr>
                                        <p:cTn id="1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Częściowy porządek</a:t>
            </a:r>
            <a:endParaRPr lang="pl-PL" dirty="0"/>
          </a:p>
        </p:txBody>
      </p:sp>
      <p:sp>
        <p:nvSpPr>
          <p:cNvPr id="3" name="Symbol zastępczy zawartości 2"/>
          <p:cNvSpPr>
            <a:spLocks noGrp="1"/>
          </p:cNvSpPr>
          <p:nvPr>
            <p:ph idx="1"/>
          </p:nvPr>
        </p:nvSpPr>
        <p:spPr>
          <a:xfrm>
            <a:off x="856060" y="2249487"/>
            <a:ext cx="7429499" cy="995990"/>
          </a:xfrm>
        </p:spPr>
        <p:txBody>
          <a:bodyPr>
            <a:normAutofit fontScale="77500" lnSpcReduction="20000"/>
          </a:bodyPr>
          <a:lstStyle/>
          <a:p>
            <a:pPr marL="0" indent="0">
              <a:buNone/>
            </a:pPr>
            <a:r>
              <a:rPr lang="pl-PL" dirty="0">
                <a:latin typeface="Cambria Math" panose="02040503050406030204" pitchFamily="18" charset="0"/>
                <a:ea typeface="Cambria Math" panose="02040503050406030204" pitchFamily="18" charset="0"/>
                <a:sym typeface="Symbol" panose="05050102010706020507" pitchFamily="18" charset="2"/>
              </a:rPr>
              <a:t>Niech </a:t>
            </a:r>
            <a:r>
              <a:rPr lang="pl-PL" i="1" dirty="0" smtClean="0">
                <a:latin typeface="Cambria Math" panose="02040503050406030204" pitchFamily="18" charset="0"/>
                <a:ea typeface="Cambria Math" panose="02040503050406030204" pitchFamily="18" charset="0"/>
                <a:sym typeface="Symbol" panose="05050102010706020507" pitchFamily="18" charset="2"/>
              </a:rPr>
              <a:t>X</a:t>
            </a:r>
            <a:r>
              <a:rPr lang="pl-PL" dirty="0" smtClean="0">
                <a:latin typeface="Cambria Math" panose="02040503050406030204" pitchFamily="18" charset="0"/>
                <a:ea typeface="Cambria Math" panose="02040503050406030204" pitchFamily="18" charset="0"/>
                <a:sym typeface="Symbol" panose="05050102010706020507" pitchFamily="18" charset="2"/>
              </a:rPr>
              <a:t>  będzie </a:t>
            </a:r>
            <a:r>
              <a:rPr lang="pl-PL" dirty="0">
                <a:latin typeface="Cambria Math" panose="02040503050406030204" pitchFamily="18" charset="0"/>
                <a:ea typeface="Cambria Math" panose="02040503050406030204" pitchFamily="18" charset="0"/>
                <a:sym typeface="Symbol" panose="05050102010706020507" pitchFamily="18" charset="2"/>
              </a:rPr>
              <a:t>dowolnym zbiorem, a </a:t>
            </a:r>
            <a:r>
              <a:rPr lang="pl-PL" dirty="0" smtClean="0">
                <a:latin typeface="Cambria Math" panose="02040503050406030204" pitchFamily="18" charset="0"/>
                <a:ea typeface="Cambria Math" panose="02040503050406030204" pitchFamily="18" charset="0"/>
                <a:sym typeface="Symbol" panose="05050102010706020507" pitchFamily="18" charset="2"/>
              </a:rPr>
              <a:t> </a:t>
            </a:r>
            <a:r>
              <a:rPr lang="el-GR" i="1" dirty="0" smtClean="0">
                <a:solidFill>
                  <a:schemeClr val="accent2">
                    <a:lumMod val="60000"/>
                    <a:lumOff val="40000"/>
                  </a:schemeClr>
                </a:solidFill>
                <a:latin typeface="Cambria Math" panose="02040503050406030204" pitchFamily="18" charset="0"/>
                <a:ea typeface="Cambria Math" panose="02040503050406030204" pitchFamily="18" charset="0"/>
                <a:sym typeface="Symbol" panose="05050102010706020507" pitchFamily="18" charset="2"/>
              </a:rPr>
              <a:t>ρ</a:t>
            </a:r>
            <a:r>
              <a:rPr lang="pl-PL" i="1" dirty="0" smtClean="0">
                <a:latin typeface="Cambria Math" panose="02040503050406030204" pitchFamily="18" charset="0"/>
                <a:ea typeface="Cambria Math" panose="02040503050406030204" pitchFamily="18" charset="0"/>
                <a:sym typeface="Symbol" panose="05050102010706020507" pitchFamily="18" charset="2"/>
              </a:rPr>
              <a:t> ⊆ X × X  </a:t>
            </a:r>
            <a:r>
              <a:rPr lang="pl-PL" dirty="0" smtClean="0">
                <a:latin typeface="Cambria Math" panose="02040503050406030204" pitchFamily="18" charset="0"/>
                <a:ea typeface="Cambria Math" panose="02040503050406030204" pitchFamily="18" charset="0"/>
                <a:sym typeface="Symbol" panose="05050102010706020507" pitchFamily="18" charset="2"/>
              </a:rPr>
              <a:t>relacją </a:t>
            </a:r>
            <a:r>
              <a:rPr lang="pl-PL" dirty="0">
                <a:latin typeface="Cambria Math" panose="02040503050406030204" pitchFamily="18" charset="0"/>
                <a:ea typeface="Cambria Math" panose="02040503050406030204" pitchFamily="18" charset="0"/>
                <a:sym typeface="Symbol" panose="05050102010706020507" pitchFamily="18" charset="2"/>
              </a:rPr>
              <a:t>(binarną) określoną na tym zbiorze. Powiemy, że relacja </a:t>
            </a:r>
            <a:r>
              <a:rPr lang="el-GR" i="1" dirty="0">
                <a:solidFill>
                  <a:schemeClr val="accent2">
                    <a:lumMod val="60000"/>
                    <a:lumOff val="40000"/>
                  </a:schemeClr>
                </a:solidFill>
                <a:latin typeface="Cambria Math" panose="02040503050406030204" pitchFamily="18" charset="0"/>
                <a:ea typeface="Cambria Math" panose="02040503050406030204" pitchFamily="18" charset="0"/>
                <a:sym typeface="Symbol" panose="05050102010706020507" pitchFamily="18" charset="2"/>
              </a:rPr>
              <a:t>ρ</a:t>
            </a:r>
            <a:r>
              <a:rPr lang="el-GR" dirty="0">
                <a:latin typeface="Cambria Math" panose="02040503050406030204" pitchFamily="18" charset="0"/>
                <a:ea typeface="Cambria Math" panose="02040503050406030204" pitchFamily="18" charset="0"/>
                <a:sym typeface="Symbol" panose="05050102010706020507" pitchFamily="18" charset="2"/>
              </a:rPr>
              <a:t> </a:t>
            </a:r>
            <a:r>
              <a:rPr lang="pl-PL" dirty="0" smtClean="0">
                <a:latin typeface="Cambria Math" panose="02040503050406030204" pitchFamily="18" charset="0"/>
                <a:ea typeface="Cambria Math" panose="02040503050406030204" pitchFamily="18" charset="0"/>
                <a:sym typeface="Symbol" panose="05050102010706020507" pitchFamily="18" charset="2"/>
              </a:rPr>
              <a:t>jest </a:t>
            </a:r>
            <a:r>
              <a:rPr lang="pl-PL" b="1" dirty="0">
                <a:solidFill>
                  <a:srgbClr val="FFFF00"/>
                </a:solidFill>
                <a:latin typeface="Cambria Math" panose="02040503050406030204" pitchFamily="18" charset="0"/>
                <a:ea typeface="Cambria Math" panose="02040503050406030204" pitchFamily="18" charset="0"/>
                <a:sym typeface="Symbol" panose="05050102010706020507" pitchFamily="18" charset="2"/>
              </a:rPr>
              <a:t>częściowym porządkiem</a:t>
            </a:r>
            <a:r>
              <a:rPr lang="pl-PL" dirty="0">
                <a:latin typeface="Cambria Math" panose="02040503050406030204" pitchFamily="18" charset="0"/>
                <a:ea typeface="Cambria Math" panose="02040503050406030204" pitchFamily="18" charset="0"/>
                <a:sym typeface="Symbol" panose="05050102010706020507" pitchFamily="18" charset="2"/>
              </a:rPr>
              <a:t>, jeśli jest zwrotna, </a:t>
            </a:r>
            <a:r>
              <a:rPr lang="pl-PL" dirty="0" smtClean="0">
                <a:latin typeface="Cambria Math" panose="02040503050406030204" pitchFamily="18" charset="0"/>
                <a:ea typeface="Cambria Math" panose="02040503050406030204" pitchFamily="18" charset="0"/>
                <a:sym typeface="Symbol" panose="05050102010706020507" pitchFamily="18" charset="2"/>
              </a:rPr>
              <a:t>antysymetryczna i przechodnia.</a:t>
            </a:r>
            <a:endParaRPr lang="pl-PL" dirty="0" smtClean="0">
              <a:ea typeface="Cambria Math" panose="02040503050406030204" pitchFamily="18" charset="0"/>
              <a:sym typeface="Symbol" panose="05050102010706020507" pitchFamily="18" charset="2"/>
            </a:endParaRPr>
          </a:p>
        </p:txBody>
      </p:sp>
      <p:sp>
        <p:nvSpPr>
          <p:cNvPr id="35" name="pole tekstowe 34"/>
          <p:cNvSpPr txBox="1"/>
          <p:nvPr/>
        </p:nvSpPr>
        <p:spPr>
          <a:xfrm>
            <a:off x="4675032" y="4299395"/>
            <a:ext cx="3825023" cy="1200329"/>
          </a:xfrm>
          <a:prstGeom prst="rect">
            <a:avLst/>
          </a:prstGeom>
          <a:noFill/>
        </p:spPr>
        <p:txBody>
          <a:bodyPr wrap="square" rtlCol="0">
            <a:spAutoFit/>
          </a:bodyPr>
          <a:lstStyle/>
          <a:p>
            <a:r>
              <a:rPr lang="pl-PL" dirty="0" smtClean="0">
                <a:solidFill>
                  <a:srgbClr val="FFC000"/>
                </a:solidFill>
              </a:rPr>
              <a:t>Relacja jest częściowym porządkiem, jeżeli jest zwrotna, przechodnia i nie zawiera cykli (z wyjątkiem pętelek, które są we wszystkich wierzchołkach).</a:t>
            </a:r>
          </a:p>
        </p:txBody>
      </p:sp>
      <p:sp>
        <p:nvSpPr>
          <p:cNvPr id="19" name="pole tekstowe 18"/>
          <p:cNvSpPr txBox="1"/>
          <p:nvPr/>
        </p:nvSpPr>
        <p:spPr>
          <a:xfrm>
            <a:off x="4675033" y="3350532"/>
            <a:ext cx="2524259" cy="923330"/>
          </a:xfrm>
          <a:prstGeom prst="rect">
            <a:avLst/>
          </a:prstGeom>
          <a:noFill/>
        </p:spPr>
        <p:txBody>
          <a:bodyPr wrap="square" rtlCol="0">
            <a:spAutoFit/>
          </a:bodyPr>
          <a:lstStyle/>
          <a:p>
            <a:r>
              <a:rPr lang="pl-PL" dirty="0" smtClean="0">
                <a:solidFill>
                  <a:schemeClr val="accent1"/>
                </a:solidFill>
              </a:rPr>
              <a:t>Każdy wierzchołek grafu reprezentuje element zbioru X.</a:t>
            </a:r>
            <a:endParaRPr lang="pl-PL" dirty="0">
              <a:solidFill>
                <a:schemeClr val="accent1"/>
              </a:solidFill>
            </a:endParaRPr>
          </a:p>
        </p:txBody>
      </p:sp>
      <p:sp>
        <p:nvSpPr>
          <p:cNvPr id="4" name="Schemat blokowy: łącznik 3"/>
          <p:cNvSpPr/>
          <p:nvPr/>
        </p:nvSpPr>
        <p:spPr>
          <a:xfrm>
            <a:off x="1687132" y="4172754"/>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Schemat blokowy: łącznik 6"/>
          <p:cNvSpPr/>
          <p:nvPr/>
        </p:nvSpPr>
        <p:spPr>
          <a:xfrm>
            <a:off x="3784005" y="4101919"/>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Schemat blokowy: łącznik 7"/>
          <p:cNvSpPr/>
          <p:nvPr/>
        </p:nvSpPr>
        <p:spPr>
          <a:xfrm>
            <a:off x="1687132" y="5100031"/>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Schemat blokowy: łącznik 8"/>
          <p:cNvSpPr/>
          <p:nvPr/>
        </p:nvSpPr>
        <p:spPr>
          <a:xfrm>
            <a:off x="3862470" y="5138361"/>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Schemat blokowy: łącznik 9"/>
          <p:cNvSpPr/>
          <p:nvPr/>
        </p:nvSpPr>
        <p:spPr>
          <a:xfrm>
            <a:off x="2831206" y="4660005"/>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Schemat blokowy: łącznik 16"/>
          <p:cNvSpPr/>
          <p:nvPr/>
        </p:nvSpPr>
        <p:spPr>
          <a:xfrm>
            <a:off x="2831206" y="5831671"/>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Schemat blokowy: łącznik 17"/>
          <p:cNvSpPr/>
          <p:nvPr/>
        </p:nvSpPr>
        <p:spPr>
          <a:xfrm>
            <a:off x="3862470" y="5822027"/>
            <a:ext cx="180306"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47" name="Grupa 46"/>
          <p:cNvGrpSpPr/>
          <p:nvPr/>
        </p:nvGrpSpPr>
        <p:grpSpPr>
          <a:xfrm>
            <a:off x="1713537" y="4128279"/>
            <a:ext cx="2329239" cy="1889742"/>
            <a:chOff x="1713537" y="4128279"/>
            <a:chExt cx="2329239" cy="1889742"/>
          </a:xfrm>
        </p:grpSpPr>
        <p:cxnSp>
          <p:nvCxnSpPr>
            <p:cNvPr id="16" name="Łącznik zakrzywiony 15"/>
            <p:cNvCxnSpPr>
              <a:stCxn id="4" idx="0"/>
              <a:endCxn id="4" idx="3"/>
            </p:cNvCxnSpPr>
            <p:nvPr/>
          </p:nvCxnSpPr>
          <p:spPr>
            <a:xfrm rot="16200000" flipH="1" flipV="1">
              <a:off x="1668591" y="4217700"/>
              <a:ext cx="153640" cy="63748"/>
            </a:xfrm>
            <a:prstGeom prst="curvedConnector5">
              <a:avLst>
                <a:gd name="adj1" fmla="val -148789"/>
                <a:gd name="adj2" fmla="val 500020"/>
                <a:gd name="adj3" fmla="val 248789"/>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Łącznik zakrzywiony 26"/>
            <p:cNvCxnSpPr>
              <a:stCxn id="9" idx="4"/>
              <a:endCxn id="9" idx="7"/>
            </p:cNvCxnSpPr>
            <p:nvPr/>
          </p:nvCxnSpPr>
          <p:spPr>
            <a:xfrm rot="5400000" flipH="1" flipV="1">
              <a:off x="3907677" y="5209667"/>
              <a:ext cx="153640" cy="63748"/>
            </a:xfrm>
            <a:prstGeom prst="curvedConnector5">
              <a:avLst>
                <a:gd name="adj1" fmla="val -148789"/>
                <a:gd name="adj2" fmla="val 500020"/>
                <a:gd name="adj3" fmla="val 248789"/>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Łącznik zakrzywiony 10"/>
            <p:cNvCxnSpPr>
              <a:stCxn id="7" idx="5"/>
              <a:endCxn id="7" idx="1"/>
            </p:cNvCxnSpPr>
            <p:nvPr/>
          </p:nvCxnSpPr>
          <p:spPr>
            <a:xfrm rot="5400000" flipH="1">
              <a:off x="3810518" y="4128171"/>
              <a:ext cx="127280" cy="127496"/>
            </a:xfrm>
            <a:prstGeom prst="curvedConnector5">
              <a:avLst>
                <a:gd name="adj1" fmla="val -179604"/>
                <a:gd name="adj2" fmla="val -316175"/>
                <a:gd name="adj3" fmla="val 279604"/>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Łącznik zakrzywiony 21"/>
            <p:cNvCxnSpPr>
              <a:stCxn id="8" idx="4"/>
              <a:endCxn id="8" idx="0"/>
            </p:cNvCxnSpPr>
            <p:nvPr/>
          </p:nvCxnSpPr>
          <p:spPr>
            <a:xfrm rot="5400000" flipH="1">
              <a:off x="1687285" y="5190031"/>
              <a:ext cx="180000" cy="12700"/>
            </a:xfrm>
            <a:prstGeom prst="curvedConnector5">
              <a:avLst>
                <a:gd name="adj1" fmla="val -127000"/>
                <a:gd name="adj2" fmla="val 2509866"/>
                <a:gd name="adj3" fmla="val 227000"/>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Łącznik zakrzywiony 23"/>
            <p:cNvCxnSpPr>
              <a:stCxn id="17" idx="4"/>
              <a:endCxn id="17" idx="0"/>
            </p:cNvCxnSpPr>
            <p:nvPr/>
          </p:nvCxnSpPr>
          <p:spPr>
            <a:xfrm rot="5400000" flipH="1">
              <a:off x="2831359" y="5921671"/>
              <a:ext cx="180000" cy="12700"/>
            </a:xfrm>
            <a:prstGeom prst="curvedConnector5">
              <a:avLst>
                <a:gd name="adj1" fmla="val -127000"/>
                <a:gd name="adj2" fmla="val 2509866"/>
                <a:gd name="adj3" fmla="val 227000"/>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Łącznik zakrzywiony 25"/>
            <p:cNvCxnSpPr>
              <a:stCxn id="18" idx="6"/>
              <a:endCxn id="18" idx="4"/>
            </p:cNvCxnSpPr>
            <p:nvPr/>
          </p:nvCxnSpPr>
          <p:spPr>
            <a:xfrm flipH="1">
              <a:off x="3952623" y="5912027"/>
              <a:ext cx="90153" cy="90000"/>
            </a:xfrm>
            <a:prstGeom prst="curvedConnector4">
              <a:avLst>
                <a:gd name="adj1" fmla="val -382139"/>
                <a:gd name="adj2" fmla="val 497099"/>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Łącznik zakrzywiony 12"/>
            <p:cNvCxnSpPr>
              <a:stCxn id="10" idx="4"/>
              <a:endCxn id="10" idx="7"/>
            </p:cNvCxnSpPr>
            <p:nvPr/>
          </p:nvCxnSpPr>
          <p:spPr>
            <a:xfrm rot="5400000" flipH="1" flipV="1">
              <a:off x="2876413" y="4731311"/>
              <a:ext cx="153640" cy="63748"/>
            </a:xfrm>
            <a:prstGeom prst="curvedConnector5">
              <a:avLst>
                <a:gd name="adj1" fmla="val -148789"/>
                <a:gd name="adj2" fmla="val 500020"/>
                <a:gd name="adj3" fmla="val 248789"/>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8" name="Grupa 47"/>
          <p:cNvGrpSpPr/>
          <p:nvPr/>
        </p:nvGrpSpPr>
        <p:grpSpPr>
          <a:xfrm>
            <a:off x="1777285" y="4191919"/>
            <a:ext cx="2175338" cy="1729752"/>
            <a:chOff x="1777285" y="4191919"/>
            <a:chExt cx="2175338" cy="1729752"/>
          </a:xfrm>
        </p:grpSpPr>
        <p:cxnSp>
          <p:nvCxnSpPr>
            <p:cNvPr id="15" name="Łącznik prosty ze strzałką 14"/>
            <p:cNvCxnSpPr>
              <a:stCxn id="4" idx="6"/>
              <a:endCxn id="7" idx="2"/>
            </p:cNvCxnSpPr>
            <p:nvPr/>
          </p:nvCxnSpPr>
          <p:spPr>
            <a:xfrm flipV="1">
              <a:off x="1867438" y="4191919"/>
              <a:ext cx="1916567" cy="7083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Łącznik prosty ze strzałką 22"/>
            <p:cNvCxnSpPr>
              <a:stCxn id="7" idx="4"/>
              <a:endCxn id="9" idx="0"/>
            </p:cNvCxnSpPr>
            <p:nvPr/>
          </p:nvCxnSpPr>
          <p:spPr>
            <a:xfrm>
              <a:off x="3874158" y="4281919"/>
              <a:ext cx="78465" cy="85644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Łącznik prosty ze strzałką 42"/>
            <p:cNvCxnSpPr>
              <a:stCxn id="4" idx="5"/>
              <a:endCxn id="10" idx="1"/>
            </p:cNvCxnSpPr>
            <p:nvPr/>
          </p:nvCxnSpPr>
          <p:spPr>
            <a:xfrm>
              <a:off x="1841033" y="4326394"/>
              <a:ext cx="1016578" cy="35997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Łącznik prosty ze strzałką 45"/>
            <p:cNvCxnSpPr>
              <a:stCxn id="4" idx="4"/>
              <a:endCxn id="8" idx="0"/>
            </p:cNvCxnSpPr>
            <p:nvPr/>
          </p:nvCxnSpPr>
          <p:spPr>
            <a:xfrm>
              <a:off x="1777285" y="4352754"/>
              <a:ext cx="0" cy="7472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6" name="Łącznik prosty ze strzałką 55"/>
            <p:cNvCxnSpPr>
              <a:stCxn id="17" idx="6"/>
              <a:endCxn id="18" idx="2"/>
            </p:cNvCxnSpPr>
            <p:nvPr/>
          </p:nvCxnSpPr>
          <p:spPr>
            <a:xfrm flipV="1">
              <a:off x="3011512" y="5912027"/>
              <a:ext cx="850958" cy="964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Łącznik prosty ze strzałką 39"/>
            <p:cNvCxnSpPr>
              <a:stCxn id="4" idx="4"/>
              <a:endCxn id="17" idx="1"/>
            </p:cNvCxnSpPr>
            <p:nvPr/>
          </p:nvCxnSpPr>
          <p:spPr>
            <a:xfrm>
              <a:off x="1777285" y="4352754"/>
              <a:ext cx="1080326" cy="15052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grpSp>
        <p:nvGrpSpPr>
          <p:cNvPr id="49" name="Grupa 48"/>
          <p:cNvGrpSpPr/>
          <p:nvPr/>
        </p:nvGrpSpPr>
        <p:grpSpPr>
          <a:xfrm>
            <a:off x="1841033" y="4326393"/>
            <a:ext cx="2047842" cy="1521994"/>
            <a:chOff x="1841033" y="4326393"/>
            <a:chExt cx="2047842" cy="1521994"/>
          </a:xfrm>
        </p:grpSpPr>
        <p:cxnSp>
          <p:nvCxnSpPr>
            <p:cNvPr id="36" name="Łącznik zakrzywiony 35"/>
            <p:cNvCxnSpPr>
              <a:stCxn id="4" idx="5"/>
              <a:endCxn id="9" idx="2"/>
            </p:cNvCxnSpPr>
            <p:nvPr/>
          </p:nvCxnSpPr>
          <p:spPr>
            <a:xfrm rot="16200000" flipH="1">
              <a:off x="2400768" y="3766658"/>
              <a:ext cx="901967" cy="2021437"/>
            </a:xfrm>
            <a:prstGeom prst="curvedConnector2">
              <a:avLst/>
            </a:prstGeom>
            <a:ln>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Łącznik prosty ze strzałką 43"/>
            <p:cNvCxnSpPr>
              <a:stCxn id="4" idx="5"/>
              <a:endCxn id="18" idx="1"/>
            </p:cNvCxnSpPr>
            <p:nvPr/>
          </p:nvCxnSpPr>
          <p:spPr>
            <a:xfrm>
              <a:off x="1841033" y="4326394"/>
              <a:ext cx="2047842" cy="1521993"/>
            </a:xfrm>
            <a:prstGeom prst="straightConnector1">
              <a:avLst/>
            </a:prstGeom>
            <a:ln>
              <a:prstDash val="sysDash"/>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151482827"/>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250"/>
                                  </p:stCondLst>
                                  <p:childTnLst>
                                    <p:animEffect transition="out" filter="fade">
                                      <p:cBhvr>
                                        <p:cTn id="6" dur="1000" tmFilter="0, 0; .2, .5; .8, .5; 1, 0"/>
                                        <p:tgtEl>
                                          <p:spTgt spid="47"/>
                                        </p:tgtEl>
                                      </p:cBhvr>
                                    </p:animEffect>
                                    <p:animScale>
                                      <p:cBhvr>
                                        <p:cTn id="7" dur="500" autoRev="1" fill="hold"/>
                                        <p:tgtEl>
                                          <p:spTgt spid="47"/>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250"/>
                                  </p:stCondLst>
                                  <p:childTnLst>
                                    <p:animEffect transition="out" filter="fade">
                                      <p:cBhvr>
                                        <p:cTn id="11" dur="1000" tmFilter="0, 0; .2, .5; .8, .5; 1, 0"/>
                                        <p:tgtEl>
                                          <p:spTgt spid="48"/>
                                        </p:tgtEl>
                                      </p:cBhvr>
                                    </p:animEffect>
                                    <p:animScale>
                                      <p:cBhvr>
                                        <p:cTn id="12" dur="500" autoRev="1" fill="hold"/>
                                        <p:tgtEl>
                                          <p:spTgt spid="48"/>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250"/>
                                  </p:stCondLst>
                                  <p:childTnLst>
                                    <p:animEffect transition="out" filter="fade">
                                      <p:cBhvr>
                                        <p:cTn id="16" dur="1000" tmFilter="0, 0; .2, .5; .8, .5; 1, 0"/>
                                        <p:tgtEl>
                                          <p:spTgt spid="49"/>
                                        </p:tgtEl>
                                      </p:cBhvr>
                                    </p:animEffect>
                                    <p:animScale>
                                      <p:cBhvr>
                                        <p:cTn id="17" dur="500" autoRev="1" fill="hold"/>
                                        <p:tgtEl>
                                          <p:spTgt spid="4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Słowo</a:t>
            </a:r>
            <a:endParaRPr lang="pl-PL" dirty="0"/>
          </a:p>
        </p:txBody>
      </p:sp>
      <p:sp>
        <p:nvSpPr>
          <p:cNvPr id="3" name="Symbol zastępczy zawartości 2"/>
          <p:cNvSpPr>
            <a:spLocks noGrp="1"/>
          </p:cNvSpPr>
          <p:nvPr>
            <p:ph idx="1"/>
          </p:nvPr>
        </p:nvSpPr>
        <p:spPr>
          <a:xfrm>
            <a:off x="856060" y="3694089"/>
            <a:ext cx="7429499" cy="2431963"/>
          </a:xfrm>
        </p:spPr>
        <p:txBody>
          <a:bodyPr>
            <a:normAutofit fontScale="92500"/>
          </a:bodyPr>
          <a:lstStyle/>
          <a:p>
            <a:pPr marL="0" indent="0">
              <a:buNone/>
            </a:pPr>
            <a:r>
              <a:rPr lang="pl-PL" dirty="0" smtClean="0">
                <a:solidFill>
                  <a:srgbClr val="FFFF00"/>
                </a:solidFill>
              </a:rPr>
              <a:t>Długość słowa </a:t>
            </a:r>
            <a:r>
              <a:rPr lang="pl-PL" dirty="0" smtClean="0"/>
              <a:t>oznaczamy symbolem </a:t>
            </a:r>
            <a:r>
              <a:rPr lang="pl-PL" dirty="0" smtClean="0">
                <a:solidFill>
                  <a:srgbClr val="FFFF00"/>
                </a:solidFill>
              </a:rPr>
              <a:t>|.|</a:t>
            </a:r>
            <a:endParaRPr lang="pl-PL" dirty="0" smtClean="0"/>
          </a:p>
          <a:p>
            <a:pPr marL="0" indent="0">
              <a:buNone/>
            </a:pPr>
            <a:r>
              <a:rPr lang="pl-PL" dirty="0" smtClean="0"/>
              <a:t>np. </a:t>
            </a:r>
            <a:r>
              <a:rPr lang="pl-PL" dirty="0" smtClean="0">
                <a:solidFill>
                  <a:schemeClr val="accent5">
                    <a:lumMod val="40000"/>
                    <a:lumOff val="60000"/>
                  </a:schemeClr>
                </a:solidFill>
                <a:latin typeface="Cambria Math" panose="02040503050406030204" pitchFamily="18" charset="0"/>
                <a:ea typeface="Cambria Math" panose="02040503050406030204" pitchFamily="18" charset="0"/>
              </a:rPr>
              <a:t>|kot| = 3 , |</a:t>
            </a:r>
            <a:r>
              <a:rPr lang="el-GR" dirty="0" smtClean="0">
                <a:solidFill>
                  <a:schemeClr val="accent5">
                    <a:lumMod val="40000"/>
                    <a:lumOff val="60000"/>
                  </a:schemeClr>
                </a:solidFill>
                <a:latin typeface="Cambria Math" panose="02040503050406030204" pitchFamily="18" charset="0"/>
                <a:ea typeface="Cambria Math" panose="02040503050406030204" pitchFamily="18" charset="0"/>
              </a:rPr>
              <a:t>ε</a:t>
            </a:r>
            <a:r>
              <a:rPr lang="pl-PL" dirty="0" smtClean="0">
                <a:solidFill>
                  <a:schemeClr val="accent5">
                    <a:lumMod val="40000"/>
                    <a:lumOff val="60000"/>
                  </a:schemeClr>
                </a:solidFill>
                <a:latin typeface="Cambria Math" panose="02040503050406030204" pitchFamily="18" charset="0"/>
                <a:ea typeface="Cambria Math" panose="02040503050406030204" pitchFamily="18" charset="0"/>
              </a:rPr>
              <a:t>| = 0</a:t>
            </a:r>
          </a:p>
          <a:p>
            <a:pPr marL="0" indent="0">
              <a:buNone/>
            </a:pPr>
            <a:r>
              <a:rPr lang="pl-PL" dirty="0" smtClean="0">
                <a:ea typeface="Cambria Math" panose="02040503050406030204" pitchFamily="18" charset="0"/>
              </a:rPr>
              <a:t>Przez </a:t>
            </a:r>
            <a:r>
              <a:rPr lang="pl-PL" dirty="0" smtClean="0">
                <a:solidFill>
                  <a:srgbClr val="FFFF00"/>
                </a:solidFill>
                <a:latin typeface="Cambria Math" panose="02040503050406030204" pitchFamily="18" charset="0"/>
                <a:ea typeface="Cambria Math" panose="02040503050406030204" pitchFamily="18" charset="0"/>
              </a:rPr>
              <a:t>#</a:t>
            </a:r>
            <a:r>
              <a:rPr lang="pl-PL" baseline="-25000" dirty="0" smtClean="0">
                <a:solidFill>
                  <a:srgbClr val="FFFF00"/>
                </a:solidFill>
                <a:latin typeface="Cambria Math" panose="02040503050406030204" pitchFamily="18" charset="0"/>
                <a:ea typeface="Cambria Math" panose="02040503050406030204" pitchFamily="18" charset="0"/>
              </a:rPr>
              <a:t>a</a:t>
            </a:r>
            <a:r>
              <a:rPr lang="pl-PL" dirty="0" smtClean="0">
                <a:solidFill>
                  <a:srgbClr val="FFFF00"/>
                </a:solidFill>
                <a:latin typeface="Cambria Math" panose="02040503050406030204" pitchFamily="18" charset="0"/>
                <a:ea typeface="Cambria Math" panose="02040503050406030204" pitchFamily="18" charset="0"/>
              </a:rPr>
              <a:t>(x) </a:t>
            </a:r>
            <a:r>
              <a:rPr lang="pl-PL" dirty="0" smtClean="0">
                <a:ea typeface="Cambria Math" panose="02040503050406030204" pitchFamily="18" charset="0"/>
              </a:rPr>
              <a:t>oznaczamy </a:t>
            </a:r>
            <a:r>
              <a:rPr lang="pl-PL" dirty="0" smtClean="0">
                <a:solidFill>
                  <a:srgbClr val="FFFF00"/>
                </a:solidFill>
                <a:ea typeface="Cambria Math" panose="02040503050406030204" pitchFamily="18" charset="0"/>
              </a:rPr>
              <a:t>liczbę wystąpień znaku </a:t>
            </a:r>
            <a:r>
              <a:rPr lang="pl-PL" dirty="0" smtClean="0">
                <a:latin typeface="Cambria Math" panose="02040503050406030204" pitchFamily="18" charset="0"/>
                <a:ea typeface="Cambria Math" panose="02040503050406030204" pitchFamily="18" charset="0"/>
              </a:rPr>
              <a:t>a</a:t>
            </a:r>
            <a:r>
              <a:rPr lang="pl-PL" dirty="0" smtClean="0">
                <a:ea typeface="Cambria Math" panose="02040503050406030204" pitchFamily="18" charset="0"/>
              </a:rPr>
              <a:t> w słowie </a:t>
            </a:r>
            <a:r>
              <a:rPr lang="pl-PL" dirty="0" smtClean="0">
                <a:latin typeface="Cambria Math" panose="02040503050406030204" pitchFamily="18" charset="0"/>
                <a:ea typeface="Cambria Math" panose="02040503050406030204" pitchFamily="18" charset="0"/>
              </a:rPr>
              <a:t>x</a:t>
            </a:r>
            <a:r>
              <a:rPr lang="pl-PL" dirty="0" smtClean="0">
                <a:ea typeface="Cambria Math" panose="02040503050406030204" pitchFamily="18" charset="0"/>
              </a:rPr>
              <a:t>, </a:t>
            </a:r>
          </a:p>
          <a:p>
            <a:pPr marL="0" indent="0">
              <a:buNone/>
            </a:pPr>
            <a:r>
              <a:rPr lang="pl-PL" dirty="0" smtClean="0">
                <a:ea typeface="Cambria Math" panose="02040503050406030204" pitchFamily="18" charset="0"/>
              </a:rPr>
              <a:t>np. </a:t>
            </a:r>
            <a:r>
              <a:rPr lang="pl-PL" dirty="0" smtClean="0">
                <a:solidFill>
                  <a:schemeClr val="accent5">
                    <a:lumMod val="40000"/>
                    <a:lumOff val="60000"/>
                  </a:schemeClr>
                </a:solidFill>
                <a:latin typeface="Cambria Math" panose="02040503050406030204" pitchFamily="18" charset="0"/>
                <a:ea typeface="Cambria Math" panose="02040503050406030204" pitchFamily="18" charset="0"/>
              </a:rPr>
              <a:t>#</a:t>
            </a:r>
            <a:r>
              <a:rPr lang="pl-PL" baseline="-25000" dirty="0" smtClean="0">
                <a:solidFill>
                  <a:schemeClr val="accent5">
                    <a:lumMod val="40000"/>
                    <a:lumOff val="60000"/>
                  </a:schemeClr>
                </a:solidFill>
                <a:latin typeface="Cambria Math" panose="02040503050406030204" pitchFamily="18" charset="0"/>
                <a:ea typeface="Cambria Math" panose="02040503050406030204" pitchFamily="18" charset="0"/>
              </a:rPr>
              <a:t>a</a:t>
            </a:r>
            <a:r>
              <a:rPr lang="pl-PL" dirty="0" smtClean="0">
                <a:solidFill>
                  <a:schemeClr val="accent5">
                    <a:lumMod val="40000"/>
                    <a:lumOff val="60000"/>
                  </a:schemeClr>
                </a:solidFill>
                <a:latin typeface="Cambria Math" panose="02040503050406030204" pitchFamily="18" charset="0"/>
                <a:ea typeface="Cambria Math" panose="02040503050406030204" pitchFamily="18" charset="0"/>
              </a:rPr>
              <a:t>(palma) = 2</a:t>
            </a:r>
            <a:endParaRPr lang="pl-PL" dirty="0">
              <a:solidFill>
                <a:schemeClr val="accent5">
                  <a:lumMod val="40000"/>
                  <a:lumOff val="60000"/>
                </a:schemeClr>
              </a:solidFill>
              <a:latin typeface="Cambria Math" panose="02040503050406030204" pitchFamily="18" charset="0"/>
              <a:ea typeface="Cambria Math" panose="02040503050406030204" pitchFamily="18" charset="0"/>
            </a:endParaRPr>
          </a:p>
        </p:txBody>
      </p:sp>
      <p:sp>
        <p:nvSpPr>
          <p:cNvPr id="4" name="Symbol zastępczy zawartości 2"/>
          <p:cNvSpPr txBox="1">
            <a:spLocks/>
          </p:cNvSpPr>
          <p:nvPr/>
        </p:nvSpPr>
        <p:spPr>
          <a:xfrm>
            <a:off x="856060" y="2249487"/>
            <a:ext cx="7429499" cy="1292203"/>
          </a:xfrm>
          <a:prstGeom prst="rect">
            <a:avLst/>
          </a:prstGeom>
          <a:solidFill>
            <a:schemeClr val="bg2">
              <a:lumMod val="50000"/>
              <a:lumOff val="50000"/>
            </a:schemeClr>
          </a:solidFill>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pl-PL" sz="2200" b="1" dirty="0" smtClean="0">
                <a:solidFill>
                  <a:schemeClr val="bg2"/>
                </a:solidFill>
                <a:latin typeface="Cambria Math" panose="02040503050406030204" pitchFamily="18" charset="0"/>
                <a:ea typeface="Cambria Math" panose="02040503050406030204" pitchFamily="18" charset="0"/>
              </a:rPr>
              <a:t>Słowo</a:t>
            </a:r>
            <a:r>
              <a:rPr lang="pl-PL" sz="2200" dirty="0" smtClean="0">
                <a:latin typeface="Cambria Math" panose="02040503050406030204" pitchFamily="18" charset="0"/>
                <a:ea typeface="Cambria Math" panose="02040503050406030204" pitchFamily="18" charset="0"/>
              </a:rPr>
              <a:t> nad alfabetem </a:t>
            </a:r>
            <a:r>
              <a:rPr lang="pl-PL" sz="2200" dirty="0">
                <a:latin typeface="Cambria Math" panose="02040503050406030204" pitchFamily="18" charset="0"/>
                <a:ea typeface="Cambria Math" panose="02040503050406030204" pitchFamily="18" charset="0"/>
                <a:sym typeface="Symbol" panose="05050102010706020507" pitchFamily="18" charset="2"/>
              </a:rPr>
              <a:t></a:t>
            </a:r>
            <a:r>
              <a:rPr lang="pl-PL" sz="2200" dirty="0" smtClean="0">
                <a:latin typeface="Cambria Math" panose="02040503050406030204" pitchFamily="18" charset="0"/>
                <a:ea typeface="Cambria Math" panose="02040503050406030204" pitchFamily="18" charset="0"/>
              </a:rPr>
              <a:t>, to dowolny skończony ciąg znaków </a:t>
            </a:r>
            <a:br>
              <a:rPr lang="pl-PL" sz="2200" dirty="0" smtClean="0">
                <a:latin typeface="Cambria Math" panose="02040503050406030204" pitchFamily="18" charset="0"/>
                <a:ea typeface="Cambria Math" panose="02040503050406030204" pitchFamily="18" charset="0"/>
              </a:rPr>
            </a:br>
            <a:r>
              <a:rPr lang="pl-PL" sz="2200" dirty="0" smtClean="0">
                <a:latin typeface="Cambria Math" panose="02040503050406030204" pitchFamily="18" charset="0"/>
                <a:ea typeface="Cambria Math" panose="02040503050406030204" pitchFamily="18" charset="0"/>
              </a:rPr>
              <a:t>z </a:t>
            </a:r>
            <a:r>
              <a:rPr lang="pl-PL" sz="2200" dirty="0" smtClean="0">
                <a:latin typeface="Cambria Math" panose="02040503050406030204" pitchFamily="18" charset="0"/>
                <a:ea typeface="Cambria Math" panose="02040503050406030204" pitchFamily="18" charset="0"/>
                <a:sym typeface="Symbol" panose="05050102010706020507" pitchFamily="18" charset="2"/>
              </a:rPr>
              <a:t></a:t>
            </a:r>
            <a:r>
              <a:rPr lang="pl-PL" sz="2200" dirty="0" smtClean="0">
                <a:latin typeface="Cambria Math" panose="02040503050406030204" pitchFamily="18" charset="0"/>
                <a:ea typeface="Cambria Math" panose="02040503050406030204" pitchFamily="18" charset="0"/>
              </a:rPr>
              <a:t>. W szczególności pusty ciąg znaków jest słowem </a:t>
            </a:r>
            <a:br>
              <a:rPr lang="pl-PL" sz="2200" dirty="0" smtClean="0">
                <a:latin typeface="Cambria Math" panose="02040503050406030204" pitchFamily="18" charset="0"/>
                <a:ea typeface="Cambria Math" panose="02040503050406030204" pitchFamily="18" charset="0"/>
              </a:rPr>
            </a:br>
            <a:r>
              <a:rPr lang="pl-PL" sz="2200" dirty="0" smtClean="0">
                <a:latin typeface="Cambria Math" panose="02040503050406030204" pitchFamily="18" charset="0"/>
                <a:ea typeface="Cambria Math" panose="02040503050406030204" pitchFamily="18" charset="0"/>
              </a:rPr>
              <a:t>(nad dowolnym alfabetem). Oznaczamy go symbolem </a:t>
            </a:r>
            <a:r>
              <a:rPr lang="el-GR" sz="2200" dirty="0" smtClean="0">
                <a:solidFill>
                  <a:srgbClr val="FFFF00"/>
                </a:solidFill>
                <a:latin typeface="Cambria Math" panose="02040503050406030204" pitchFamily="18" charset="0"/>
                <a:ea typeface="Cambria Math" panose="02040503050406030204" pitchFamily="18" charset="0"/>
              </a:rPr>
              <a:t>ε</a:t>
            </a:r>
            <a:r>
              <a:rPr lang="pl-PL" sz="2200" dirty="0" smtClean="0">
                <a:latin typeface="Cambria Math" panose="02040503050406030204" pitchFamily="18" charset="0"/>
                <a:ea typeface="Cambria Math" panose="02040503050406030204" pitchFamily="18" charset="0"/>
              </a:rPr>
              <a:t>.</a:t>
            </a:r>
          </a:p>
        </p:txBody>
      </p:sp>
    </p:spTree>
    <p:extLst>
      <p:ext uri="{BB962C8B-B14F-4D97-AF65-F5344CB8AC3E}">
        <p14:creationId xmlns:p14="http://schemas.microsoft.com/office/powerpoint/2010/main" val="654436257"/>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Operacje na Słowach</a:t>
            </a:r>
            <a:endParaRPr lang="pl-PL" dirty="0"/>
          </a:p>
        </p:txBody>
      </p:sp>
      <p:sp>
        <p:nvSpPr>
          <p:cNvPr id="3" name="Symbol zastępczy zawartości 2"/>
          <p:cNvSpPr>
            <a:spLocks noGrp="1"/>
          </p:cNvSpPr>
          <p:nvPr>
            <p:ph idx="1"/>
          </p:nvPr>
        </p:nvSpPr>
        <p:spPr/>
        <p:txBody>
          <a:bodyPr>
            <a:normAutofit lnSpcReduction="10000"/>
          </a:bodyPr>
          <a:lstStyle/>
          <a:p>
            <a:pPr marL="0" indent="0">
              <a:buNone/>
            </a:pPr>
            <a:r>
              <a:rPr lang="pl-PL" dirty="0" smtClean="0">
                <a:solidFill>
                  <a:srgbClr val="FFFF00"/>
                </a:solidFill>
              </a:rPr>
              <a:t>Sklejanie (konkatenacja)</a:t>
            </a:r>
            <a:r>
              <a:rPr lang="pl-PL" dirty="0" smtClean="0"/>
              <a:t>, to słowo powstałe z połączenia słów, tak jakby zostały one zapisane kolejno po sobie.</a:t>
            </a:r>
          </a:p>
          <a:p>
            <a:pPr marL="0" indent="0">
              <a:buNone/>
            </a:pPr>
            <a:r>
              <a:rPr lang="pl-PL" dirty="0" smtClean="0">
                <a:sym typeface="Symbol" panose="05050102010706020507" pitchFamily="18" charset="2"/>
              </a:rPr>
              <a:t>np.</a:t>
            </a:r>
          </a:p>
          <a:p>
            <a:pPr marL="0" indent="0">
              <a:buNone/>
            </a:pPr>
            <a:r>
              <a:rPr lang="pl-PL"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x=</a:t>
            </a:r>
            <a:r>
              <a:rPr lang="pl-PL" dirty="0" err="1"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ala</a:t>
            </a:r>
            <a:r>
              <a:rPr lang="pl-PL"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 y=ma, z=kota  </a:t>
            </a:r>
            <a:r>
              <a:rPr lang="pl-PL" dirty="0" err="1"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xyz</a:t>
            </a:r>
            <a:r>
              <a:rPr lang="pl-PL"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a:t>
            </a:r>
            <a:r>
              <a:rPr lang="pl-PL" dirty="0" err="1"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alamakota</a:t>
            </a:r>
            <a:r>
              <a:rPr lang="pl-PL" dirty="0" smtClean="0">
                <a:latin typeface="Book Antiqua" panose="02040602050305030304" pitchFamily="18" charset="0"/>
                <a:sym typeface="Symbol" panose="05050102010706020507" pitchFamily="18" charset="2"/>
              </a:rPr>
              <a:t>.</a:t>
            </a:r>
          </a:p>
          <a:p>
            <a:pPr marL="0" indent="0">
              <a:buNone/>
            </a:pPr>
            <a:r>
              <a:rPr lang="pl-PL" dirty="0" smtClean="0">
                <a:sym typeface="Symbol" panose="05050102010706020507" pitchFamily="18" charset="2"/>
              </a:rPr>
              <a:t>Sklejanie słów jest łączne, to znaczy, że </a:t>
            </a:r>
            <a:r>
              <a:rPr lang="pl-PL"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x(</a:t>
            </a:r>
            <a:r>
              <a:rPr lang="pl-PL" dirty="0" err="1"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yz</a:t>
            </a:r>
            <a:r>
              <a:rPr lang="pl-PL"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 = (</a:t>
            </a:r>
            <a:r>
              <a:rPr lang="pl-PL" dirty="0" err="1"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xy</a:t>
            </a:r>
            <a:r>
              <a:rPr lang="pl-PL"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)z</a:t>
            </a:r>
            <a:r>
              <a:rPr lang="pl-PL" dirty="0" smtClean="0">
                <a:sym typeface="Symbol" panose="05050102010706020507" pitchFamily="18" charset="2"/>
              </a:rPr>
              <a:t>, można porównać je z mnożeniem, przy czym słowo puste </a:t>
            </a:r>
            <a:r>
              <a:rPr lang="el-GR" dirty="0" smtClean="0">
                <a:latin typeface="Book Antiqua" panose="02040602050305030304" pitchFamily="18" charset="0"/>
                <a:sym typeface="Symbol" panose="05050102010706020507" pitchFamily="18" charset="2"/>
              </a:rPr>
              <a:t>ε</a:t>
            </a:r>
            <a:r>
              <a:rPr lang="pl-PL" dirty="0" smtClean="0">
                <a:latin typeface="Book Antiqua" panose="02040602050305030304" pitchFamily="18" charset="0"/>
                <a:sym typeface="Symbol" panose="05050102010706020507" pitchFamily="18" charset="2"/>
              </a:rPr>
              <a:t> </a:t>
            </a:r>
            <a:r>
              <a:rPr lang="pl-PL" dirty="0" smtClean="0">
                <a:sym typeface="Symbol" panose="05050102010706020507" pitchFamily="18" charset="2"/>
              </a:rPr>
              <a:t>jest neutralne i zachowuje się jak 1, </a:t>
            </a:r>
            <a:r>
              <a:rPr lang="pl-PL"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x</a:t>
            </a:r>
            <a:r>
              <a:rPr lang="el-GR"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ε</a:t>
            </a:r>
            <a:r>
              <a:rPr lang="pl-PL"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 = </a:t>
            </a:r>
            <a:r>
              <a:rPr lang="el-GR"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ε</a:t>
            </a:r>
            <a:r>
              <a:rPr lang="pl-PL"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x = x</a:t>
            </a:r>
          </a:p>
        </p:txBody>
      </p:sp>
    </p:spTree>
    <p:extLst>
      <p:ext uri="{BB962C8B-B14F-4D97-AF65-F5344CB8AC3E}">
        <p14:creationId xmlns:p14="http://schemas.microsoft.com/office/powerpoint/2010/main" val="4004760697"/>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Operacje na Słowach</a:t>
            </a:r>
            <a:endParaRPr lang="pl-PL" dirty="0"/>
          </a:p>
        </p:txBody>
      </p:sp>
      <p:sp>
        <p:nvSpPr>
          <p:cNvPr id="3" name="Symbol zastępczy zawartości 2"/>
          <p:cNvSpPr>
            <a:spLocks noGrp="1"/>
          </p:cNvSpPr>
          <p:nvPr>
            <p:ph idx="1"/>
          </p:nvPr>
        </p:nvSpPr>
        <p:spPr>
          <a:xfrm>
            <a:off x="856060" y="2249487"/>
            <a:ext cx="7429499" cy="4138434"/>
          </a:xfrm>
        </p:spPr>
        <p:txBody>
          <a:bodyPr>
            <a:normAutofit/>
          </a:bodyPr>
          <a:lstStyle/>
          <a:p>
            <a:pPr marL="0" indent="0">
              <a:buNone/>
            </a:pPr>
            <a:r>
              <a:rPr lang="pl-PL" dirty="0" smtClean="0">
                <a:solidFill>
                  <a:srgbClr val="FFFF00"/>
                </a:solidFill>
              </a:rPr>
              <a:t>Potęgowanie znaków </a:t>
            </a:r>
            <a:r>
              <a:rPr lang="pl-PL" dirty="0" err="1" smtClean="0">
                <a:latin typeface="Cambria Math" panose="02040503050406030204" pitchFamily="18" charset="0"/>
                <a:ea typeface="Cambria Math" panose="02040503050406030204" pitchFamily="18" charset="0"/>
              </a:rPr>
              <a:t>a</a:t>
            </a:r>
            <a:r>
              <a:rPr lang="pl-PL" baseline="30000" dirty="0" err="1" smtClean="0">
                <a:latin typeface="Cambria Math" panose="02040503050406030204" pitchFamily="18" charset="0"/>
                <a:ea typeface="Cambria Math" panose="02040503050406030204" pitchFamily="18" charset="0"/>
              </a:rPr>
              <a:t>n</a:t>
            </a:r>
            <a:r>
              <a:rPr lang="pl-PL" dirty="0" smtClean="0"/>
              <a:t>, to słowo powstałe z </a:t>
            </a:r>
            <a:r>
              <a:rPr lang="pl-PL" dirty="0" smtClean="0">
                <a:latin typeface="Cambria Math" panose="02040503050406030204" pitchFamily="18" charset="0"/>
                <a:ea typeface="Cambria Math" panose="02040503050406030204" pitchFamily="18" charset="0"/>
              </a:rPr>
              <a:t>n</a:t>
            </a:r>
            <a:r>
              <a:rPr lang="pl-PL" dirty="0" smtClean="0"/>
              <a:t>-krotnego połączenia znaków </a:t>
            </a:r>
            <a:r>
              <a:rPr lang="pl-PL" dirty="0" smtClean="0">
                <a:latin typeface="Cambria Math" panose="02040503050406030204" pitchFamily="18" charset="0"/>
                <a:ea typeface="Cambria Math" panose="02040503050406030204" pitchFamily="18" charset="0"/>
              </a:rPr>
              <a:t>a</a:t>
            </a:r>
            <a:r>
              <a:rPr lang="pl-PL" dirty="0" smtClean="0"/>
              <a:t>. </a:t>
            </a:r>
            <a:r>
              <a:rPr lang="pl-PL" dirty="0" smtClean="0">
                <a:solidFill>
                  <a:srgbClr val="FFFF00"/>
                </a:solidFill>
              </a:rPr>
              <a:t>Potęgowanie słów </a:t>
            </a:r>
            <a:r>
              <a:rPr lang="pl-PL" dirty="0" err="1" smtClean="0">
                <a:latin typeface="Cambria Math" panose="02040503050406030204" pitchFamily="18" charset="0"/>
                <a:ea typeface="Cambria Math" panose="02040503050406030204" pitchFamily="18" charset="0"/>
              </a:rPr>
              <a:t>x</a:t>
            </a:r>
            <a:r>
              <a:rPr lang="pl-PL" baseline="30000" dirty="0" err="1" smtClean="0">
                <a:latin typeface="Cambria Math" panose="02040503050406030204" pitchFamily="18" charset="0"/>
                <a:ea typeface="Cambria Math" panose="02040503050406030204" pitchFamily="18" charset="0"/>
              </a:rPr>
              <a:t>n</a:t>
            </a:r>
            <a:r>
              <a:rPr lang="pl-PL" dirty="0" smtClean="0"/>
              <a:t> to słowo powstałe z </a:t>
            </a:r>
            <a:r>
              <a:rPr lang="pl-PL" dirty="0" smtClean="0">
                <a:latin typeface="Cambria Math" panose="02040503050406030204" pitchFamily="18" charset="0"/>
                <a:ea typeface="Cambria Math" panose="02040503050406030204" pitchFamily="18" charset="0"/>
              </a:rPr>
              <a:t>n</a:t>
            </a:r>
            <a:r>
              <a:rPr lang="pl-PL" dirty="0" smtClean="0"/>
              <a:t>-krotnego połączenia słów </a:t>
            </a:r>
            <a:r>
              <a:rPr lang="pl-PL" dirty="0" smtClean="0">
                <a:latin typeface="Cambria Math" panose="02040503050406030204" pitchFamily="18" charset="0"/>
                <a:ea typeface="Cambria Math" panose="02040503050406030204" pitchFamily="18" charset="0"/>
              </a:rPr>
              <a:t>x</a:t>
            </a:r>
            <a:r>
              <a:rPr lang="pl-PL" dirty="0" smtClean="0"/>
              <a:t>.</a:t>
            </a:r>
          </a:p>
          <a:p>
            <a:pPr marL="0" indent="0">
              <a:buNone/>
            </a:pPr>
            <a:r>
              <a:rPr lang="pl-PL" dirty="0">
                <a:sym typeface="Symbol" panose="05050102010706020507" pitchFamily="18" charset="2"/>
              </a:rPr>
              <a:t>Potęgowanie słów ma podobne własności jako </a:t>
            </a:r>
            <a:r>
              <a:rPr lang="pl-PL" dirty="0" smtClean="0">
                <a:sym typeface="Symbol" panose="05050102010706020507" pitchFamily="18" charset="2"/>
              </a:rPr>
              <a:t>potęgo-</a:t>
            </a:r>
            <a:r>
              <a:rPr lang="pl-PL" dirty="0" err="1" smtClean="0">
                <a:sym typeface="Symbol" panose="05050102010706020507" pitchFamily="18" charset="2"/>
              </a:rPr>
              <a:t>wanie</a:t>
            </a:r>
            <a:r>
              <a:rPr lang="pl-PL" dirty="0" smtClean="0">
                <a:sym typeface="Symbol" panose="05050102010706020507" pitchFamily="18" charset="2"/>
              </a:rPr>
              <a:t> </a:t>
            </a:r>
            <a:r>
              <a:rPr lang="pl-PL" dirty="0">
                <a:sym typeface="Symbol" panose="05050102010706020507" pitchFamily="18" charset="2"/>
              </a:rPr>
              <a:t>liczb </a:t>
            </a:r>
            <a:r>
              <a:rPr lang="pl-PL" dirty="0" smtClean="0">
                <a:sym typeface="Symbol" panose="05050102010706020507" pitchFamily="18" charset="2"/>
              </a:rPr>
              <a:t>(z wyjątkiem przemienności): </a:t>
            </a:r>
            <a:r>
              <a:rPr lang="pl-PL"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x</a:t>
            </a:r>
            <a:r>
              <a:rPr lang="pl-PL" baseline="30000"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0</a:t>
            </a:r>
            <a:r>
              <a:rPr lang="pl-PL"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 = </a:t>
            </a:r>
            <a:r>
              <a:rPr lang="el-GR"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ε</a:t>
            </a:r>
            <a:r>
              <a:rPr lang="pl-PL"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 x</a:t>
            </a:r>
            <a:r>
              <a:rPr lang="pl-PL" baseline="30000"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n+1</a:t>
            </a:r>
            <a:r>
              <a:rPr lang="pl-PL"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 = </a:t>
            </a:r>
            <a:r>
              <a:rPr lang="pl-PL" dirty="0" err="1"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x</a:t>
            </a:r>
            <a:r>
              <a:rPr lang="pl-PL" baseline="30000" dirty="0" err="1"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n</a:t>
            </a:r>
            <a:r>
              <a:rPr lang="pl-PL" dirty="0" err="1"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x</a:t>
            </a:r>
            <a:endParaRPr lang="pl-PL" dirty="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endParaRPr>
          </a:p>
          <a:p>
            <a:pPr marL="0" indent="0">
              <a:buNone/>
            </a:pPr>
            <a:r>
              <a:rPr lang="pl-PL" dirty="0" smtClean="0">
                <a:sym typeface="Symbol" panose="05050102010706020507" pitchFamily="18" charset="2"/>
              </a:rPr>
              <a:t>Przykłady:</a:t>
            </a:r>
          </a:p>
          <a:p>
            <a:pPr marL="0" indent="0">
              <a:buNone/>
            </a:pPr>
            <a:r>
              <a:rPr lang="pl-PL"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a</a:t>
            </a:r>
            <a:r>
              <a:rPr lang="pl-PL" baseline="30000"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4</a:t>
            </a:r>
            <a:r>
              <a:rPr lang="pl-PL"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 = </a:t>
            </a:r>
            <a:r>
              <a:rPr lang="pl-PL" dirty="0" err="1"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aaaa</a:t>
            </a:r>
            <a:endParaRPr lang="pl-PL"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endParaRPr>
          </a:p>
          <a:p>
            <a:pPr marL="0" indent="0">
              <a:buNone/>
            </a:pPr>
            <a:r>
              <a:rPr lang="pl-PL"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x = </a:t>
            </a:r>
            <a:r>
              <a:rPr lang="pl-PL" dirty="0" err="1"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ala</a:t>
            </a:r>
            <a:r>
              <a:rPr lang="pl-PL"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  x</a:t>
            </a:r>
            <a:r>
              <a:rPr lang="pl-PL" baseline="30000"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3</a:t>
            </a:r>
            <a:r>
              <a:rPr lang="pl-PL"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 = </a:t>
            </a:r>
            <a:r>
              <a:rPr lang="pl-PL" dirty="0" err="1"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rPr>
              <a:t>alaalaala</a:t>
            </a:r>
            <a:endParaRPr lang="pl-PL" dirty="0" smtClean="0">
              <a:solidFill>
                <a:schemeClr val="accent5">
                  <a:lumMod val="40000"/>
                  <a:lumOff val="60000"/>
                </a:schemeClr>
              </a:solidFill>
              <a:latin typeface="Cambria Math" panose="02040503050406030204" pitchFamily="18" charset="0"/>
              <a:ea typeface="Cambria Math" panose="02040503050406030204" pitchFamily="18" charset="0"/>
              <a:sym typeface="Symbol" panose="05050102010706020507" pitchFamily="18" charset="2"/>
            </a:endParaRPr>
          </a:p>
        </p:txBody>
      </p:sp>
    </p:spTree>
    <p:extLst>
      <p:ext uri="{BB962C8B-B14F-4D97-AF65-F5344CB8AC3E}">
        <p14:creationId xmlns:p14="http://schemas.microsoft.com/office/powerpoint/2010/main" val="645924956"/>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Prefiks słowa</a:t>
            </a:r>
            <a:endParaRPr lang="pl-PL" dirty="0"/>
          </a:p>
        </p:txBody>
      </p:sp>
      <p:sp>
        <p:nvSpPr>
          <p:cNvPr id="3" name="Symbol zastępczy zawartości 2"/>
          <p:cNvSpPr>
            <a:spLocks noGrp="1"/>
          </p:cNvSpPr>
          <p:nvPr>
            <p:ph idx="1"/>
          </p:nvPr>
        </p:nvSpPr>
        <p:spPr>
          <a:xfrm>
            <a:off x="856060" y="3655453"/>
            <a:ext cx="7429499" cy="2470599"/>
          </a:xfrm>
        </p:spPr>
        <p:txBody>
          <a:bodyPr>
            <a:normAutofit/>
          </a:bodyPr>
          <a:lstStyle/>
          <a:p>
            <a:pPr marL="0" indent="0">
              <a:buNone/>
            </a:pPr>
            <a:r>
              <a:rPr lang="pl-PL" dirty="0" smtClean="0">
                <a:solidFill>
                  <a:schemeClr val="bg2">
                    <a:lumMod val="25000"/>
                    <a:lumOff val="75000"/>
                  </a:schemeClr>
                </a:solidFill>
                <a:ea typeface="Cambria Math" panose="02040503050406030204" pitchFamily="18" charset="0"/>
              </a:rPr>
              <a:t>Przykład</a:t>
            </a:r>
          </a:p>
          <a:p>
            <a:pPr marL="0" indent="0">
              <a:buNone/>
            </a:pPr>
            <a:r>
              <a:rPr lang="pl-PL" dirty="0" smtClean="0">
                <a:ea typeface="Cambria Math" panose="02040503050406030204" pitchFamily="18" charset="0"/>
              </a:rPr>
              <a:t>Prefiksy słowa </a:t>
            </a:r>
            <a:r>
              <a:rPr lang="pl-PL" dirty="0" err="1" smtClean="0">
                <a:latin typeface="Cambria Math" panose="02040503050406030204" pitchFamily="18" charset="0"/>
                <a:ea typeface="Cambria Math" panose="02040503050406030204" pitchFamily="18" charset="0"/>
              </a:rPr>
              <a:t>abaaba</a:t>
            </a:r>
            <a:r>
              <a:rPr lang="pl-PL" dirty="0" smtClean="0">
                <a:latin typeface="Cambria Math" panose="02040503050406030204" pitchFamily="18" charset="0"/>
                <a:ea typeface="Cambria Math" panose="02040503050406030204" pitchFamily="18" charset="0"/>
              </a:rPr>
              <a:t>:</a:t>
            </a:r>
          </a:p>
          <a:p>
            <a:pPr marL="0" indent="0">
              <a:buNone/>
            </a:pPr>
            <a:r>
              <a:rPr lang="el-GR" dirty="0" smtClean="0">
                <a:latin typeface="Cambria Math" panose="02040503050406030204" pitchFamily="18" charset="0"/>
                <a:ea typeface="Cambria Math" panose="02040503050406030204" pitchFamily="18" charset="0"/>
              </a:rPr>
              <a:t>ε</a:t>
            </a:r>
            <a:r>
              <a:rPr lang="pl-PL" dirty="0" smtClean="0">
                <a:latin typeface="Cambria Math" panose="02040503050406030204" pitchFamily="18" charset="0"/>
                <a:ea typeface="Cambria Math" panose="02040503050406030204" pitchFamily="18" charset="0"/>
              </a:rPr>
              <a:t>, </a:t>
            </a:r>
            <a:r>
              <a:rPr lang="pl-PL" dirty="0" smtClean="0">
                <a:solidFill>
                  <a:schemeClr val="accent2"/>
                </a:solidFill>
                <a:latin typeface="Cambria Math" panose="02040503050406030204" pitchFamily="18" charset="0"/>
                <a:ea typeface="Cambria Math" panose="02040503050406030204" pitchFamily="18" charset="0"/>
              </a:rPr>
              <a:t>a, ab, </a:t>
            </a:r>
            <a:r>
              <a:rPr lang="pl-PL" dirty="0" err="1" smtClean="0">
                <a:solidFill>
                  <a:schemeClr val="accent2"/>
                </a:solidFill>
                <a:latin typeface="Cambria Math" panose="02040503050406030204" pitchFamily="18" charset="0"/>
                <a:ea typeface="Cambria Math" panose="02040503050406030204" pitchFamily="18" charset="0"/>
              </a:rPr>
              <a:t>aba</a:t>
            </a:r>
            <a:r>
              <a:rPr lang="pl-PL" dirty="0" smtClean="0">
                <a:solidFill>
                  <a:schemeClr val="accent2"/>
                </a:solidFill>
                <a:latin typeface="Cambria Math" panose="02040503050406030204" pitchFamily="18" charset="0"/>
                <a:ea typeface="Cambria Math" panose="02040503050406030204" pitchFamily="18" charset="0"/>
              </a:rPr>
              <a:t>, </a:t>
            </a:r>
            <a:r>
              <a:rPr lang="pl-PL" dirty="0" err="1" smtClean="0">
                <a:solidFill>
                  <a:schemeClr val="accent2"/>
                </a:solidFill>
                <a:latin typeface="Cambria Math" panose="02040503050406030204" pitchFamily="18" charset="0"/>
                <a:ea typeface="Cambria Math" panose="02040503050406030204" pitchFamily="18" charset="0"/>
              </a:rPr>
              <a:t>abaa</a:t>
            </a:r>
            <a:r>
              <a:rPr lang="pl-PL" dirty="0" smtClean="0">
                <a:solidFill>
                  <a:schemeClr val="accent2"/>
                </a:solidFill>
                <a:latin typeface="Cambria Math" panose="02040503050406030204" pitchFamily="18" charset="0"/>
                <a:ea typeface="Cambria Math" panose="02040503050406030204" pitchFamily="18" charset="0"/>
              </a:rPr>
              <a:t>, </a:t>
            </a:r>
            <a:r>
              <a:rPr lang="pl-PL" dirty="0" err="1" smtClean="0">
                <a:solidFill>
                  <a:schemeClr val="accent2"/>
                </a:solidFill>
                <a:latin typeface="Cambria Math" panose="02040503050406030204" pitchFamily="18" charset="0"/>
                <a:ea typeface="Cambria Math" panose="02040503050406030204" pitchFamily="18" charset="0"/>
              </a:rPr>
              <a:t>abaab</a:t>
            </a:r>
            <a:r>
              <a:rPr lang="pl-PL" dirty="0" smtClean="0">
                <a:latin typeface="Cambria Math" panose="02040503050406030204" pitchFamily="18" charset="0"/>
                <a:ea typeface="Cambria Math" panose="02040503050406030204" pitchFamily="18" charset="0"/>
              </a:rPr>
              <a:t>, </a:t>
            </a:r>
            <a:r>
              <a:rPr lang="pl-PL" dirty="0" err="1" smtClean="0">
                <a:latin typeface="Cambria Math" panose="02040503050406030204" pitchFamily="18" charset="0"/>
                <a:ea typeface="Cambria Math" panose="02040503050406030204" pitchFamily="18" charset="0"/>
              </a:rPr>
              <a:t>abaaba</a:t>
            </a:r>
            <a:endParaRPr lang="pl-PL" dirty="0" smtClean="0">
              <a:latin typeface="Cambria Math" panose="02040503050406030204" pitchFamily="18" charset="0"/>
              <a:ea typeface="Cambria Math" panose="02040503050406030204" pitchFamily="18" charset="0"/>
            </a:endParaRPr>
          </a:p>
        </p:txBody>
      </p:sp>
      <p:sp>
        <p:nvSpPr>
          <p:cNvPr id="4" name="Symbol zastępczy zawartości 2"/>
          <p:cNvSpPr txBox="1">
            <a:spLocks/>
          </p:cNvSpPr>
          <p:nvPr/>
        </p:nvSpPr>
        <p:spPr>
          <a:xfrm>
            <a:off x="856060" y="2249487"/>
            <a:ext cx="7429499" cy="1253567"/>
          </a:xfrm>
          <a:prstGeom prst="rect">
            <a:avLst/>
          </a:prstGeom>
          <a:solidFill>
            <a:schemeClr val="bg2">
              <a:lumMod val="50000"/>
              <a:lumOff val="5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pl-PL" sz="2000" b="1" dirty="0" smtClean="0">
                <a:solidFill>
                  <a:schemeClr val="bg2"/>
                </a:solidFill>
                <a:latin typeface="Cambria Math" panose="02040503050406030204" pitchFamily="18" charset="0"/>
                <a:ea typeface="Cambria Math" panose="02040503050406030204" pitchFamily="18" charset="0"/>
              </a:rPr>
              <a:t>Prefiksem </a:t>
            </a:r>
            <a:r>
              <a:rPr lang="pl-PL" sz="2000" dirty="0" smtClean="0">
                <a:latin typeface="Cambria Math" panose="02040503050406030204" pitchFamily="18" charset="0"/>
                <a:ea typeface="Cambria Math" panose="02040503050406030204" pitchFamily="18" charset="0"/>
              </a:rPr>
              <a:t>słowa </a:t>
            </a:r>
            <a:r>
              <a:rPr lang="pl-PL" sz="2000" dirty="0" smtClean="0">
                <a:latin typeface="Cambria Math" panose="02040503050406030204" pitchFamily="18" charset="0"/>
                <a:ea typeface="Cambria Math" panose="02040503050406030204" pitchFamily="18" charset="0"/>
                <a:sym typeface="Symbol" panose="05050102010706020507" pitchFamily="18" charset="2"/>
              </a:rPr>
              <a:t>nazywamy </a:t>
            </a:r>
            <a:r>
              <a:rPr lang="pl-PL" sz="2000" dirty="0">
                <a:latin typeface="Cambria Math" panose="02040503050406030204" pitchFamily="18" charset="0"/>
                <a:ea typeface="Cambria Math" panose="02040503050406030204" pitchFamily="18" charset="0"/>
                <a:sym typeface="Symbol" panose="05050102010706020507" pitchFamily="18" charset="2"/>
              </a:rPr>
              <a:t>dowolny jego początkowy fragment, tzn. </a:t>
            </a:r>
            <a:r>
              <a:rPr lang="pl-PL" sz="2000" i="1" dirty="0" smtClean="0">
                <a:latin typeface="Cambria Math" panose="02040503050406030204" pitchFamily="18" charset="0"/>
                <a:ea typeface="Cambria Math" panose="02040503050406030204" pitchFamily="18" charset="0"/>
                <a:sym typeface="Symbol" panose="05050102010706020507" pitchFamily="18" charset="2"/>
              </a:rPr>
              <a:t>x</a:t>
            </a:r>
            <a:r>
              <a:rPr lang="pl-PL" sz="2000" dirty="0" smtClean="0">
                <a:latin typeface="Cambria Math" panose="02040503050406030204" pitchFamily="18" charset="0"/>
                <a:ea typeface="Cambria Math" panose="02040503050406030204" pitchFamily="18" charset="0"/>
                <a:sym typeface="Symbol" panose="05050102010706020507" pitchFamily="18" charset="2"/>
              </a:rPr>
              <a:t> jest </a:t>
            </a:r>
            <a:r>
              <a:rPr lang="pl-PL" sz="2000" dirty="0">
                <a:latin typeface="Cambria Math" panose="02040503050406030204" pitchFamily="18" charset="0"/>
                <a:ea typeface="Cambria Math" panose="02040503050406030204" pitchFamily="18" charset="0"/>
                <a:sym typeface="Symbol" panose="05050102010706020507" pitchFamily="18" charset="2"/>
              </a:rPr>
              <a:t>prefiksem </a:t>
            </a:r>
            <a:r>
              <a:rPr lang="pl-PL" sz="2000" i="1" dirty="0" smtClean="0">
                <a:latin typeface="Cambria Math" panose="02040503050406030204" pitchFamily="18" charset="0"/>
                <a:ea typeface="Cambria Math" panose="02040503050406030204" pitchFamily="18" charset="0"/>
                <a:sym typeface="Symbol" panose="05050102010706020507" pitchFamily="18" charset="2"/>
              </a:rPr>
              <a:t>y</a:t>
            </a:r>
            <a:r>
              <a:rPr lang="pl-PL" sz="2000" dirty="0" smtClean="0">
                <a:latin typeface="Cambria Math" panose="02040503050406030204" pitchFamily="18" charset="0"/>
                <a:ea typeface="Cambria Math" panose="02040503050406030204" pitchFamily="18" charset="0"/>
                <a:sym typeface="Symbol" panose="05050102010706020507" pitchFamily="18" charset="2"/>
              </a:rPr>
              <a:t>  </a:t>
            </a:r>
            <a:r>
              <a:rPr lang="pl-PL" sz="2000" dirty="0" err="1" smtClean="0">
                <a:latin typeface="Cambria Math" panose="02040503050406030204" pitchFamily="18" charset="0"/>
                <a:ea typeface="Cambria Math" panose="02040503050406030204" pitchFamily="18" charset="0"/>
                <a:sym typeface="Symbol" panose="05050102010706020507" pitchFamily="18" charset="2"/>
              </a:rPr>
              <a:t>wtw</a:t>
            </a:r>
            <a:r>
              <a:rPr lang="pl-PL" sz="2000" dirty="0">
                <a:latin typeface="Cambria Math" panose="02040503050406030204" pitchFamily="18" charset="0"/>
                <a:ea typeface="Cambria Math" panose="02040503050406030204" pitchFamily="18" charset="0"/>
                <a:sym typeface="Symbol" panose="05050102010706020507" pitchFamily="18" charset="2"/>
              </a:rPr>
              <a:t>., gdy istnieje takie </a:t>
            </a:r>
            <a:r>
              <a:rPr lang="pl-PL" sz="2000" i="1" dirty="0" smtClean="0">
                <a:latin typeface="Cambria Math" panose="02040503050406030204" pitchFamily="18" charset="0"/>
                <a:ea typeface="Cambria Math" panose="02040503050406030204" pitchFamily="18" charset="0"/>
                <a:sym typeface="Symbol" panose="05050102010706020507" pitchFamily="18" charset="2"/>
              </a:rPr>
              <a:t>z</a:t>
            </a:r>
            <a:r>
              <a:rPr lang="pl-PL" sz="2000" dirty="0" smtClean="0">
                <a:latin typeface="Cambria Math" panose="02040503050406030204" pitchFamily="18" charset="0"/>
                <a:ea typeface="Cambria Math" panose="02040503050406030204" pitchFamily="18" charset="0"/>
                <a:sym typeface="Symbol" panose="05050102010706020507" pitchFamily="18" charset="2"/>
              </a:rPr>
              <a:t>, </a:t>
            </a:r>
            <a:r>
              <a:rPr lang="pl-PL" sz="2000" dirty="0">
                <a:latin typeface="Cambria Math" panose="02040503050406030204" pitchFamily="18" charset="0"/>
                <a:ea typeface="Cambria Math" panose="02040503050406030204" pitchFamily="18" charset="0"/>
                <a:sym typeface="Symbol" panose="05050102010706020507" pitchFamily="18" charset="2"/>
              </a:rPr>
              <a:t>że </a:t>
            </a:r>
            <a:r>
              <a:rPr lang="pl-PL" sz="2000" i="1" dirty="0" err="1" smtClean="0">
                <a:latin typeface="Cambria Math" panose="02040503050406030204" pitchFamily="18" charset="0"/>
                <a:ea typeface="Cambria Math" panose="02040503050406030204" pitchFamily="18" charset="0"/>
                <a:sym typeface="Symbol" panose="05050102010706020507" pitchFamily="18" charset="2"/>
              </a:rPr>
              <a:t>xz</a:t>
            </a:r>
            <a:r>
              <a:rPr lang="pl-PL" sz="2000" i="1" dirty="0" smtClean="0">
                <a:latin typeface="Cambria Math" panose="02040503050406030204" pitchFamily="18" charset="0"/>
                <a:ea typeface="Cambria Math" panose="02040503050406030204" pitchFamily="18" charset="0"/>
                <a:sym typeface="Symbol" panose="05050102010706020507" pitchFamily="18" charset="2"/>
              </a:rPr>
              <a:t> = y </a:t>
            </a:r>
            <a:r>
              <a:rPr lang="pl-PL" sz="2000" dirty="0" smtClean="0">
                <a:latin typeface="Cambria Math" panose="02040503050406030204" pitchFamily="18" charset="0"/>
                <a:ea typeface="Cambria Math" panose="02040503050406030204" pitchFamily="18" charset="0"/>
                <a:sym typeface="Symbol" panose="05050102010706020507" pitchFamily="18" charset="2"/>
              </a:rPr>
              <a:t>. </a:t>
            </a:r>
            <a:r>
              <a:rPr lang="pl-PL" sz="2000" dirty="0">
                <a:latin typeface="Cambria Math" panose="02040503050406030204" pitchFamily="18" charset="0"/>
                <a:ea typeface="Cambria Math" panose="02040503050406030204" pitchFamily="18" charset="0"/>
                <a:sym typeface="Symbol" panose="05050102010706020507" pitchFamily="18" charset="2"/>
              </a:rPr>
              <a:t>Jeżeli ponadto </a:t>
            </a:r>
            <a:r>
              <a:rPr lang="pl-PL" sz="2000" i="1" dirty="0" smtClean="0">
                <a:latin typeface="Cambria Math" panose="02040503050406030204" pitchFamily="18" charset="0"/>
                <a:ea typeface="Cambria Math" panose="02040503050406030204" pitchFamily="18" charset="0"/>
                <a:sym typeface="Symbol" panose="05050102010706020507" pitchFamily="18" charset="2"/>
              </a:rPr>
              <a:t>x ≠ </a:t>
            </a:r>
            <a:r>
              <a:rPr lang="el-GR" sz="2000" i="1" dirty="0" smtClean="0">
                <a:latin typeface="Cambria Math" panose="02040503050406030204" pitchFamily="18" charset="0"/>
                <a:ea typeface="Cambria Math" panose="02040503050406030204" pitchFamily="18" charset="0"/>
                <a:sym typeface="Symbol" panose="05050102010706020507" pitchFamily="18" charset="2"/>
              </a:rPr>
              <a:t>ε</a:t>
            </a:r>
            <a:r>
              <a:rPr lang="pl-PL" sz="2000" i="1" dirty="0" smtClean="0">
                <a:latin typeface="Cambria Math" panose="02040503050406030204" pitchFamily="18" charset="0"/>
                <a:ea typeface="Cambria Math" panose="02040503050406030204" pitchFamily="18" charset="0"/>
                <a:sym typeface="Symbol" panose="05050102010706020507" pitchFamily="18" charset="2"/>
              </a:rPr>
              <a:t> </a:t>
            </a:r>
            <a:r>
              <a:rPr lang="pl-PL" sz="2000" dirty="0" smtClean="0">
                <a:latin typeface="Cambria Math" panose="02040503050406030204" pitchFamily="18" charset="0"/>
                <a:ea typeface="Cambria Math" panose="02040503050406030204" pitchFamily="18" charset="0"/>
                <a:sym typeface="Symbol" panose="05050102010706020507" pitchFamily="18" charset="2"/>
              </a:rPr>
              <a:t>i </a:t>
            </a:r>
            <a:r>
              <a:rPr lang="pl-PL" sz="2000" i="1" dirty="0" smtClean="0">
                <a:latin typeface="Cambria Math" panose="02040503050406030204" pitchFamily="18" charset="0"/>
                <a:ea typeface="Cambria Math" panose="02040503050406030204" pitchFamily="18" charset="0"/>
                <a:sym typeface="Symbol" panose="05050102010706020507" pitchFamily="18" charset="2"/>
              </a:rPr>
              <a:t>x ≠ y </a:t>
            </a:r>
            <a:r>
              <a:rPr lang="pl-PL" sz="2000" dirty="0" smtClean="0">
                <a:latin typeface="Cambria Math" panose="02040503050406030204" pitchFamily="18" charset="0"/>
                <a:ea typeface="Cambria Math" panose="02040503050406030204" pitchFamily="18" charset="0"/>
                <a:sym typeface="Symbol" panose="05050102010706020507" pitchFamily="18" charset="2"/>
              </a:rPr>
              <a:t>, </a:t>
            </a:r>
            <a:r>
              <a:rPr lang="pl-PL" sz="2000" dirty="0">
                <a:latin typeface="Cambria Math" panose="02040503050406030204" pitchFamily="18" charset="0"/>
                <a:ea typeface="Cambria Math" panose="02040503050406030204" pitchFamily="18" charset="0"/>
                <a:sym typeface="Symbol" panose="05050102010706020507" pitchFamily="18" charset="2"/>
              </a:rPr>
              <a:t>to mówimy, że </a:t>
            </a:r>
            <a:r>
              <a:rPr lang="pl-PL" sz="2000" i="1" dirty="0" smtClean="0">
                <a:latin typeface="Cambria Math" panose="02040503050406030204" pitchFamily="18" charset="0"/>
                <a:ea typeface="Cambria Math" panose="02040503050406030204" pitchFamily="18" charset="0"/>
                <a:sym typeface="Symbol" panose="05050102010706020507" pitchFamily="18" charset="2"/>
              </a:rPr>
              <a:t>x</a:t>
            </a:r>
            <a:r>
              <a:rPr lang="pl-PL" sz="2000" dirty="0" smtClean="0">
                <a:latin typeface="Cambria Math" panose="02040503050406030204" pitchFamily="18" charset="0"/>
                <a:ea typeface="Cambria Math" panose="02040503050406030204" pitchFamily="18" charset="0"/>
                <a:sym typeface="Symbol" panose="05050102010706020507" pitchFamily="18" charset="2"/>
              </a:rPr>
              <a:t> jest </a:t>
            </a:r>
            <a:r>
              <a:rPr lang="pl-PL" sz="2000" dirty="0">
                <a:latin typeface="Cambria Math" panose="02040503050406030204" pitchFamily="18" charset="0"/>
                <a:ea typeface="Cambria Math" panose="02040503050406030204" pitchFamily="18" charset="0"/>
                <a:sym typeface="Symbol" panose="05050102010706020507" pitchFamily="18" charset="2"/>
              </a:rPr>
              <a:t>właściwym prefiksem </a:t>
            </a:r>
            <a:r>
              <a:rPr lang="pl-PL" sz="2000" i="1" dirty="0" smtClean="0">
                <a:latin typeface="Cambria Math" panose="02040503050406030204" pitchFamily="18" charset="0"/>
                <a:ea typeface="Cambria Math" panose="02040503050406030204" pitchFamily="18" charset="0"/>
                <a:sym typeface="Symbol" panose="05050102010706020507" pitchFamily="18" charset="2"/>
              </a:rPr>
              <a:t>y</a:t>
            </a:r>
            <a:r>
              <a:rPr lang="pl-PL" sz="2000" dirty="0" smtClean="0">
                <a:latin typeface="Cambria Math" panose="02040503050406030204" pitchFamily="18" charset="0"/>
                <a:ea typeface="Cambria Math" panose="02040503050406030204" pitchFamily="18" charset="0"/>
                <a:sym typeface="Symbol" panose="05050102010706020507" pitchFamily="18" charset="2"/>
              </a:rPr>
              <a:t>. </a:t>
            </a:r>
            <a:endParaRPr lang="pl-PL" sz="2000" dirty="0" smtClean="0">
              <a:latin typeface="Cambria Math" panose="02040503050406030204" pitchFamily="18" charset="0"/>
              <a:ea typeface="Cambria Math" panose="02040503050406030204" pitchFamily="18" charset="0"/>
            </a:endParaRPr>
          </a:p>
        </p:txBody>
      </p:sp>
      <p:grpSp>
        <p:nvGrpSpPr>
          <p:cNvPr id="5" name="Grupa 4"/>
          <p:cNvGrpSpPr/>
          <p:nvPr/>
        </p:nvGrpSpPr>
        <p:grpSpPr>
          <a:xfrm>
            <a:off x="1223494" y="5254580"/>
            <a:ext cx="2897746" cy="871472"/>
            <a:chOff x="1223493" y="5254580"/>
            <a:chExt cx="3000777" cy="871472"/>
          </a:xfrm>
        </p:grpSpPr>
        <p:sp>
          <p:nvSpPr>
            <p:cNvPr id="6" name="Nawias klamrowy otwierający 5"/>
            <p:cNvSpPr/>
            <p:nvPr/>
          </p:nvSpPr>
          <p:spPr>
            <a:xfrm rot="16200000">
              <a:off x="2504941" y="3973132"/>
              <a:ext cx="437881" cy="3000777"/>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pl-PL"/>
            </a:p>
          </p:txBody>
        </p:sp>
        <p:sp>
          <p:nvSpPr>
            <p:cNvPr id="7" name="pole tekstowe 6"/>
            <p:cNvSpPr txBox="1"/>
            <p:nvPr/>
          </p:nvSpPr>
          <p:spPr>
            <a:xfrm>
              <a:off x="1828348" y="5756720"/>
              <a:ext cx="1791068" cy="369332"/>
            </a:xfrm>
            <a:prstGeom prst="rect">
              <a:avLst/>
            </a:prstGeom>
            <a:noFill/>
          </p:spPr>
          <p:txBody>
            <a:bodyPr wrap="none" rtlCol="0">
              <a:spAutoFit/>
            </a:bodyPr>
            <a:lstStyle/>
            <a:p>
              <a:r>
                <a:rPr lang="pl-PL" dirty="0" smtClean="0">
                  <a:solidFill>
                    <a:schemeClr val="accent2"/>
                  </a:solidFill>
                </a:rPr>
                <a:t>prefiksy właściwe</a:t>
              </a:r>
              <a:endParaRPr lang="pl-PL" dirty="0">
                <a:solidFill>
                  <a:schemeClr val="accent2"/>
                </a:solidFill>
              </a:endParaRPr>
            </a:p>
          </p:txBody>
        </p:sp>
      </p:grpSp>
    </p:spTree>
    <p:extLst>
      <p:ext uri="{BB962C8B-B14F-4D97-AF65-F5344CB8AC3E}">
        <p14:creationId xmlns:p14="http://schemas.microsoft.com/office/powerpoint/2010/main" val="2985586719"/>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circle(in)">
                                      <p:cBhvr>
                                        <p:cTn id="2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SUFIKS słowa</a:t>
            </a:r>
            <a:endParaRPr lang="pl-PL" dirty="0"/>
          </a:p>
        </p:txBody>
      </p:sp>
      <p:sp>
        <p:nvSpPr>
          <p:cNvPr id="3" name="Symbol zastępczy zawartości 2"/>
          <p:cNvSpPr>
            <a:spLocks noGrp="1"/>
          </p:cNvSpPr>
          <p:nvPr>
            <p:ph idx="1"/>
          </p:nvPr>
        </p:nvSpPr>
        <p:spPr>
          <a:xfrm>
            <a:off x="856060" y="3655453"/>
            <a:ext cx="7429499" cy="2470599"/>
          </a:xfrm>
        </p:spPr>
        <p:txBody>
          <a:bodyPr>
            <a:normAutofit/>
          </a:bodyPr>
          <a:lstStyle/>
          <a:p>
            <a:pPr marL="0" indent="0">
              <a:buNone/>
            </a:pPr>
            <a:r>
              <a:rPr lang="pl-PL" dirty="0" smtClean="0"/>
              <a:t>Przykład:</a:t>
            </a:r>
          </a:p>
          <a:p>
            <a:pPr marL="0" indent="0">
              <a:buNone/>
            </a:pPr>
            <a:r>
              <a:rPr lang="pl-PL" dirty="0" smtClean="0">
                <a:ea typeface="Cambria Math" panose="02040503050406030204" pitchFamily="18" charset="0"/>
              </a:rPr>
              <a:t>Sufiksy słowa </a:t>
            </a:r>
            <a:r>
              <a:rPr lang="pl-PL" dirty="0" err="1" smtClean="0">
                <a:latin typeface="Cambria Math" panose="02040503050406030204" pitchFamily="18" charset="0"/>
                <a:ea typeface="Cambria Math" panose="02040503050406030204" pitchFamily="18" charset="0"/>
              </a:rPr>
              <a:t>abaaba</a:t>
            </a:r>
            <a:r>
              <a:rPr lang="pl-PL" dirty="0" smtClean="0">
                <a:latin typeface="Cambria Math" panose="02040503050406030204" pitchFamily="18" charset="0"/>
                <a:ea typeface="Cambria Math" panose="02040503050406030204" pitchFamily="18" charset="0"/>
              </a:rPr>
              <a:t>:</a:t>
            </a:r>
          </a:p>
          <a:p>
            <a:pPr marL="0" indent="0">
              <a:buNone/>
            </a:pPr>
            <a:r>
              <a:rPr lang="el-GR" dirty="0" smtClean="0">
                <a:latin typeface="Cambria Math" panose="02040503050406030204" pitchFamily="18" charset="0"/>
                <a:ea typeface="Cambria Math" panose="02040503050406030204" pitchFamily="18" charset="0"/>
              </a:rPr>
              <a:t>ε</a:t>
            </a:r>
            <a:r>
              <a:rPr lang="pl-PL" dirty="0" smtClean="0">
                <a:latin typeface="Cambria Math" panose="02040503050406030204" pitchFamily="18" charset="0"/>
                <a:ea typeface="Cambria Math" panose="02040503050406030204" pitchFamily="18" charset="0"/>
              </a:rPr>
              <a:t>, </a:t>
            </a:r>
            <a:r>
              <a:rPr lang="pl-PL" dirty="0" smtClean="0">
                <a:solidFill>
                  <a:schemeClr val="accent2"/>
                </a:solidFill>
                <a:latin typeface="Cambria Math" panose="02040503050406030204" pitchFamily="18" charset="0"/>
                <a:ea typeface="Cambria Math" panose="02040503050406030204" pitchFamily="18" charset="0"/>
              </a:rPr>
              <a:t>a, </a:t>
            </a:r>
            <a:r>
              <a:rPr lang="pl-PL" dirty="0">
                <a:solidFill>
                  <a:schemeClr val="accent2"/>
                </a:solidFill>
                <a:latin typeface="Cambria Math" panose="02040503050406030204" pitchFamily="18" charset="0"/>
                <a:ea typeface="Cambria Math" panose="02040503050406030204" pitchFamily="18" charset="0"/>
              </a:rPr>
              <a:t>ba</a:t>
            </a:r>
            <a:r>
              <a:rPr lang="pl-PL" dirty="0" smtClean="0">
                <a:solidFill>
                  <a:schemeClr val="accent2"/>
                </a:solidFill>
                <a:latin typeface="Cambria Math" panose="02040503050406030204" pitchFamily="18" charset="0"/>
                <a:ea typeface="Cambria Math" panose="02040503050406030204" pitchFamily="18" charset="0"/>
              </a:rPr>
              <a:t>, </a:t>
            </a:r>
            <a:r>
              <a:rPr lang="pl-PL" dirty="0" err="1" smtClean="0">
                <a:solidFill>
                  <a:schemeClr val="accent2"/>
                </a:solidFill>
                <a:latin typeface="Cambria Math" panose="02040503050406030204" pitchFamily="18" charset="0"/>
                <a:ea typeface="Cambria Math" panose="02040503050406030204" pitchFamily="18" charset="0"/>
              </a:rPr>
              <a:t>aba</a:t>
            </a:r>
            <a:r>
              <a:rPr lang="pl-PL" dirty="0" smtClean="0">
                <a:solidFill>
                  <a:schemeClr val="accent2"/>
                </a:solidFill>
                <a:latin typeface="Cambria Math" panose="02040503050406030204" pitchFamily="18" charset="0"/>
                <a:ea typeface="Cambria Math" panose="02040503050406030204" pitchFamily="18" charset="0"/>
              </a:rPr>
              <a:t>, </a:t>
            </a:r>
            <a:r>
              <a:rPr lang="pl-PL" dirty="0" err="1" smtClean="0">
                <a:solidFill>
                  <a:schemeClr val="accent2"/>
                </a:solidFill>
                <a:latin typeface="Cambria Math" panose="02040503050406030204" pitchFamily="18" charset="0"/>
                <a:ea typeface="Cambria Math" panose="02040503050406030204" pitchFamily="18" charset="0"/>
              </a:rPr>
              <a:t>aaba</a:t>
            </a:r>
            <a:r>
              <a:rPr lang="pl-PL" dirty="0" smtClean="0">
                <a:solidFill>
                  <a:schemeClr val="accent2"/>
                </a:solidFill>
                <a:latin typeface="Cambria Math" panose="02040503050406030204" pitchFamily="18" charset="0"/>
                <a:ea typeface="Cambria Math" panose="02040503050406030204" pitchFamily="18" charset="0"/>
              </a:rPr>
              <a:t>, </a:t>
            </a:r>
            <a:r>
              <a:rPr lang="pl-PL" dirty="0" err="1" smtClean="0">
                <a:solidFill>
                  <a:schemeClr val="accent2"/>
                </a:solidFill>
                <a:latin typeface="Cambria Math" panose="02040503050406030204" pitchFamily="18" charset="0"/>
                <a:ea typeface="Cambria Math" panose="02040503050406030204" pitchFamily="18" charset="0"/>
              </a:rPr>
              <a:t>baaba</a:t>
            </a:r>
            <a:r>
              <a:rPr lang="pl-PL" dirty="0" smtClean="0">
                <a:latin typeface="Cambria Math" panose="02040503050406030204" pitchFamily="18" charset="0"/>
                <a:ea typeface="Cambria Math" panose="02040503050406030204" pitchFamily="18" charset="0"/>
              </a:rPr>
              <a:t>, </a:t>
            </a:r>
            <a:r>
              <a:rPr lang="pl-PL" dirty="0" err="1" smtClean="0">
                <a:latin typeface="Cambria Math" panose="02040503050406030204" pitchFamily="18" charset="0"/>
                <a:ea typeface="Cambria Math" panose="02040503050406030204" pitchFamily="18" charset="0"/>
              </a:rPr>
              <a:t>abaaba</a:t>
            </a:r>
            <a:endParaRPr lang="pl-PL" dirty="0" smtClean="0">
              <a:latin typeface="Cambria Math" panose="02040503050406030204" pitchFamily="18" charset="0"/>
              <a:ea typeface="Cambria Math" panose="02040503050406030204" pitchFamily="18" charset="0"/>
            </a:endParaRPr>
          </a:p>
        </p:txBody>
      </p:sp>
      <p:sp>
        <p:nvSpPr>
          <p:cNvPr id="4" name="Symbol zastępczy zawartości 2"/>
          <p:cNvSpPr txBox="1">
            <a:spLocks/>
          </p:cNvSpPr>
          <p:nvPr/>
        </p:nvSpPr>
        <p:spPr>
          <a:xfrm>
            <a:off x="856060" y="2249487"/>
            <a:ext cx="7429499" cy="1253567"/>
          </a:xfrm>
          <a:prstGeom prst="rect">
            <a:avLst/>
          </a:prstGeom>
          <a:solidFill>
            <a:schemeClr val="bg2">
              <a:lumMod val="50000"/>
              <a:lumOff val="5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pl-PL" sz="2000" b="1" dirty="0" smtClean="0">
                <a:solidFill>
                  <a:schemeClr val="bg2"/>
                </a:solidFill>
                <a:latin typeface="Cambria Math" panose="02040503050406030204" pitchFamily="18" charset="0"/>
                <a:ea typeface="Cambria Math" panose="02040503050406030204" pitchFamily="18" charset="0"/>
              </a:rPr>
              <a:t>Sufiksem </a:t>
            </a:r>
            <a:r>
              <a:rPr lang="pl-PL" sz="2000" dirty="0" smtClean="0">
                <a:latin typeface="Cambria Math" panose="02040503050406030204" pitchFamily="18" charset="0"/>
                <a:ea typeface="Cambria Math" panose="02040503050406030204" pitchFamily="18" charset="0"/>
              </a:rPr>
              <a:t>słowa </a:t>
            </a:r>
            <a:r>
              <a:rPr lang="pl-PL" sz="2000" dirty="0" smtClean="0">
                <a:latin typeface="Cambria Math" panose="02040503050406030204" pitchFamily="18" charset="0"/>
                <a:ea typeface="Cambria Math" panose="02040503050406030204" pitchFamily="18" charset="0"/>
                <a:sym typeface="Symbol" panose="05050102010706020507" pitchFamily="18" charset="2"/>
              </a:rPr>
              <a:t>nazywamy </a:t>
            </a:r>
            <a:r>
              <a:rPr lang="pl-PL" sz="2000" dirty="0">
                <a:latin typeface="Cambria Math" panose="02040503050406030204" pitchFamily="18" charset="0"/>
                <a:ea typeface="Cambria Math" panose="02040503050406030204" pitchFamily="18" charset="0"/>
                <a:sym typeface="Symbol" panose="05050102010706020507" pitchFamily="18" charset="2"/>
              </a:rPr>
              <a:t>dowolny jego </a:t>
            </a:r>
            <a:r>
              <a:rPr lang="pl-PL" sz="2000" dirty="0" smtClean="0">
                <a:latin typeface="Cambria Math" panose="02040503050406030204" pitchFamily="18" charset="0"/>
                <a:ea typeface="Cambria Math" panose="02040503050406030204" pitchFamily="18" charset="0"/>
                <a:sym typeface="Symbol" panose="05050102010706020507" pitchFamily="18" charset="2"/>
              </a:rPr>
              <a:t>końcowy </a:t>
            </a:r>
            <a:r>
              <a:rPr lang="pl-PL" sz="2000" dirty="0">
                <a:latin typeface="Cambria Math" panose="02040503050406030204" pitchFamily="18" charset="0"/>
                <a:ea typeface="Cambria Math" panose="02040503050406030204" pitchFamily="18" charset="0"/>
                <a:sym typeface="Symbol" panose="05050102010706020507" pitchFamily="18" charset="2"/>
              </a:rPr>
              <a:t>fragment, tzn. </a:t>
            </a:r>
            <a:r>
              <a:rPr lang="pl-PL" sz="2000" i="1" dirty="0" smtClean="0">
                <a:latin typeface="Cambria Math" panose="02040503050406030204" pitchFamily="18" charset="0"/>
                <a:ea typeface="Cambria Math" panose="02040503050406030204" pitchFamily="18" charset="0"/>
                <a:sym typeface="Symbol" panose="05050102010706020507" pitchFamily="18" charset="2"/>
              </a:rPr>
              <a:t>x</a:t>
            </a:r>
            <a:r>
              <a:rPr lang="pl-PL" sz="2000" dirty="0" smtClean="0">
                <a:latin typeface="Cambria Math" panose="02040503050406030204" pitchFamily="18" charset="0"/>
                <a:ea typeface="Cambria Math" panose="02040503050406030204" pitchFamily="18" charset="0"/>
                <a:sym typeface="Symbol" panose="05050102010706020507" pitchFamily="18" charset="2"/>
              </a:rPr>
              <a:t> jest sufiksem </a:t>
            </a:r>
            <a:r>
              <a:rPr lang="pl-PL" sz="2000" i="1" dirty="0" smtClean="0">
                <a:latin typeface="Cambria Math" panose="02040503050406030204" pitchFamily="18" charset="0"/>
                <a:ea typeface="Cambria Math" panose="02040503050406030204" pitchFamily="18" charset="0"/>
                <a:sym typeface="Symbol" panose="05050102010706020507" pitchFamily="18" charset="2"/>
              </a:rPr>
              <a:t>y</a:t>
            </a:r>
            <a:r>
              <a:rPr lang="pl-PL" sz="2000" dirty="0" smtClean="0">
                <a:latin typeface="Cambria Math" panose="02040503050406030204" pitchFamily="18" charset="0"/>
                <a:ea typeface="Cambria Math" panose="02040503050406030204" pitchFamily="18" charset="0"/>
                <a:sym typeface="Symbol" panose="05050102010706020507" pitchFamily="18" charset="2"/>
              </a:rPr>
              <a:t>  </a:t>
            </a:r>
            <a:r>
              <a:rPr lang="pl-PL" sz="2000" dirty="0" err="1" smtClean="0">
                <a:latin typeface="Cambria Math" panose="02040503050406030204" pitchFamily="18" charset="0"/>
                <a:ea typeface="Cambria Math" panose="02040503050406030204" pitchFamily="18" charset="0"/>
                <a:sym typeface="Symbol" panose="05050102010706020507" pitchFamily="18" charset="2"/>
              </a:rPr>
              <a:t>wtw</a:t>
            </a:r>
            <a:r>
              <a:rPr lang="pl-PL" sz="2000" dirty="0">
                <a:latin typeface="Cambria Math" panose="02040503050406030204" pitchFamily="18" charset="0"/>
                <a:ea typeface="Cambria Math" panose="02040503050406030204" pitchFamily="18" charset="0"/>
                <a:sym typeface="Symbol" panose="05050102010706020507" pitchFamily="18" charset="2"/>
              </a:rPr>
              <a:t>., gdy istnieje takie </a:t>
            </a:r>
            <a:r>
              <a:rPr lang="pl-PL" sz="2000" i="1" dirty="0" smtClean="0">
                <a:latin typeface="Cambria Math" panose="02040503050406030204" pitchFamily="18" charset="0"/>
                <a:ea typeface="Cambria Math" panose="02040503050406030204" pitchFamily="18" charset="0"/>
                <a:sym typeface="Symbol" panose="05050102010706020507" pitchFamily="18" charset="2"/>
              </a:rPr>
              <a:t>z</a:t>
            </a:r>
            <a:r>
              <a:rPr lang="pl-PL" sz="2000" dirty="0" smtClean="0">
                <a:latin typeface="Cambria Math" panose="02040503050406030204" pitchFamily="18" charset="0"/>
                <a:ea typeface="Cambria Math" panose="02040503050406030204" pitchFamily="18" charset="0"/>
                <a:sym typeface="Symbol" panose="05050102010706020507" pitchFamily="18" charset="2"/>
              </a:rPr>
              <a:t>, </a:t>
            </a:r>
            <a:r>
              <a:rPr lang="pl-PL" sz="2000" dirty="0">
                <a:latin typeface="Cambria Math" panose="02040503050406030204" pitchFamily="18" charset="0"/>
                <a:ea typeface="Cambria Math" panose="02040503050406030204" pitchFamily="18" charset="0"/>
                <a:sym typeface="Symbol" panose="05050102010706020507" pitchFamily="18" charset="2"/>
              </a:rPr>
              <a:t>że </a:t>
            </a:r>
            <a:r>
              <a:rPr lang="pl-PL" sz="2000" i="1" dirty="0" err="1" smtClean="0">
                <a:latin typeface="Cambria Math" panose="02040503050406030204" pitchFamily="18" charset="0"/>
                <a:ea typeface="Cambria Math" panose="02040503050406030204" pitchFamily="18" charset="0"/>
                <a:sym typeface="Symbol" panose="05050102010706020507" pitchFamily="18" charset="2"/>
              </a:rPr>
              <a:t>zx</a:t>
            </a:r>
            <a:r>
              <a:rPr lang="pl-PL" sz="2000" i="1" dirty="0" smtClean="0">
                <a:latin typeface="Cambria Math" panose="02040503050406030204" pitchFamily="18" charset="0"/>
                <a:ea typeface="Cambria Math" panose="02040503050406030204" pitchFamily="18" charset="0"/>
                <a:sym typeface="Symbol" panose="05050102010706020507" pitchFamily="18" charset="2"/>
              </a:rPr>
              <a:t> = y </a:t>
            </a:r>
            <a:r>
              <a:rPr lang="pl-PL" sz="2000" dirty="0" smtClean="0">
                <a:latin typeface="Cambria Math" panose="02040503050406030204" pitchFamily="18" charset="0"/>
                <a:ea typeface="Cambria Math" panose="02040503050406030204" pitchFamily="18" charset="0"/>
                <a:sym typeface="Symbol" panose="05050102010706020507" pitchFamily="18" charset="2"/>
              </a:rPr>
              <a:t>. </a:t>
            </a:r>
            <a:r>
              <a:rPr lang="pl-PL" sz="2000" dirty="0">
                <a:latin typeface="Cambria Math" panose="02040503050406030204" pitchFamily="18" charset="0"/>
                <a:ea typeface="Cambria Math" panose="02040503050406030204" pitchFamily="18" charset="0"/>
                <a:sym typeface="Symbol" panose="05050102010706020507" pitchFamily="18" charset="2"/>
              </a:rPr>
              <a:t>Jeżeli ponadto </a:t>
            </a:r>
            <a:r>
              <a:rPr lang="pl-PL" sz="2000" i="1" dirty="0" smtClean="0">
                <a:latin typeface="Cambria Math" panose="02040503050406030204" pitchFamily="18" charset="0"/>
                <a:ea typeface="Cambria Math" panose="02040503050406030204" pitchFamily="18" charset="0"/>
                <a:sym typeface="Symbol" panose="05050102010706020507" pitchFamily="18" charset="2"/>
              </a:rPr>
              <a:t>x ≠ </a:t>
            </a:r>
            <a:r>
              <a:rPr lang="el-GR" sz="2000" i="1" dirty="0" smtClean="0">
                <a:latin typeface="Cambria Math" panose="02040503050406030204" pitchFamily="18" charset="0"/>
                <a:ea typeface="Cambria Math" panose="02040503050406030204" pitchFamily="18" charset="0"/>
                <a:sym typeface="Symbol" panose="05050102010706020507" pitchFamily="18" charset="2"/>
              </a:rPr>
              <a:t>ε</a:t>
            </a:r>
            <a:r>
              <a:rPr lang="pl-PL" sz="2000" i="1" dirty="0" smtClean="0">
                <a:latin typeface="Cambria Math" panose="02040503050406030204" pitchFamily="18" charset="0"/>
                <a:ea typeface="Cambria Math" panose="02040503050406030204" pitchFamily="18" charset="0"/>
                <a:sym typeface="Symbol" panose="05050102010706020507" pitchFamily="18" charset="2"/>
              </a:rPr>
              <a:t> </a:t>
            </a:r>
            <a:r>
              <a:rPr lang="pl-PL" sz="2000" dirty="0" smtClean="0">
                <a:latin typeface="Cambria Math" panose="02040503050406030204" pitchFamily="18" charset="0"/>
                <a:ea typeface="Cambria Math" panose="02040503050406030204" pitchFamily="18" charset="0"/>
                <a:sym typeface="Symbol" panose="05050102010706020507" pitchFamily="18" charset="2"/>
              </a:rPr>
              <a:t>i </a:t>
            </a:r>
            <a:r>
              <a:rPr lang="pl-PL" sz="2000" i="1" dirty="0" smtClean="0">
                <a:latin typeface="Cambria Math" panose="02040503050406030204" pitchFamily="18" charset="0"/>
                <a:ea typeface="Cambria Math" panose="02040503050406030204" pitchFamily="18" charset="0"/>
                <a:sym typeface="Symbol" panose="05050102010706020507" pitchFamily="18" charset="2"/>
              </a:rPr>
              <a:t>x ≠ y </a:t>
            </a:r>
            <a:r>
              <a:rPr lang="pl-PL" sz="2000" dirty="0" smtClean="0">
                <a:latin typeface="Cambria Math" panose="02040503050406030204" pitchFamily="18" charset="0"/>
                <a:ea typeface="Cambria Math" panose="02040503050406030204" pitchFamily="18" charset="0"/>
                <a:sym typeface="Symbol" panose="05050102010706020507" pitchFamily="18" charset="2"/>
              </a:rPr>
              <a:t>, </a:t>
            </a:r>
            <a:r>
              <a:rPr lang="pl-PL" sz="2000" dirty="0">
                <a:latin typeface="Cambria Math" panose="02040503050406030204" pitchFamily="18" charset="0"/>
                <a:ea typeface="Cambria Math" panose="02040503050406030204" pitchFamily="18" charset="0"/>
                <a:sym typeface="Symbol" panose="05050102010706020507" pitchFamily="18" charset="2"/>
              </a:rPr>
              <a:t>to mówimy, że </a:t>
            </a:r>
            <a:r>
              <a:rPr lang="pl-PL" sz="2000" i="1" dirty="0" smtClean="0">
                <a:latin typeface="Cambria Math" panose="02040503050406030204" pitchFamily="18" charset="0"/>
                <a:ea typeface="Cambria Math" panose="02040503050406030204" pitchFamily="18" charset="0"/>
                <a:sym typeface="Symbol" panose="05050102010706020507" pitchFamily="18" charset="2"/>
              </a:rPr>
              <a:t>x</a:t>
            </a:r>
            <a:r>
              <a:rPr lang="pl-PL" sz="2000" dirty="0" smtClean="0">
                <a:latin typeface="Cambria Math" panose="02040503050406030204" pitchFamily="18" charset="0"/>
                <a:ea typeface="Cambria Math" panose="02040503050406030204" pitchFamily="18" charset="0"/>
                <a:sym typeface="Symbol" panose="05050102010706020507" pitchFamily="18" charset="2"/>
              </a:rPr>
              <a:t> jest </a:t>
            </a:r>
            <a:r>
              <a:rPr lang="pl-PL" sz="2000" dirty="0">
                <a:latin typeface="Cambria Math" panose="02040503050406030204" pitchFamily="18" charset="0"/>
                <a:ea typeface="Cambria Math" panose="02040503050406030204" pitchFamily="18" charset="0"/>
                <a:sym typeface="Symbol" panose="05050102010706020507" pitchFamily="18" charset="2"/>
              </a:rPr>
              <a:t>właściwym </a:t>
            </a:r>
            <a:r>
              <a:rPr lang="pl-PL" sz="2000" dirty="0" smtClean="0">
                <a:latin typeface="Cambria Math" panose="02040503050406030204" pitchFamily="18" charset="0"/>
                <a:ea typeface="Cambria Math" panose="02040503050406030204" pitchFamily="18" charset="0"/>
                <a:sym typeface="Symbol" panose="05050102010706020507" pitchFamily="18" charset="2"/>
              </a:rPr>
              <a:t>sufiksem </a:t>
            </a:r>
            <a:r>
              <a:rPr lang="pl-PL" sz="2000" i="1" dirty="0" smtClean="0">
                <a:latin typeface="Cambria Math" panose="02040503050406030204" pitchFamily="18" charset="0"/>
                <a:ea typeface="Cambria Math" panose="02040503050406030204" pitchFamily="18" charset="0"/>
                <a:sym typeface="Symbol" panose="05050102010706020507" pitchFamily="18" charset="2"/>
              </a:rPr>
              <a:t>y</a:t>
            </a:r>
            <a:r>
              <a:rPr lang="pl-PL" sz="2000" dirty="0" smtClean="0">
                <a:latin typeface="Cambria Math" panose="02040503050406030204" pitchFamily="18" charset="0"/>
                <a:ea typeface="Cambria Math" panose="02040503050406030204" pitchFamily="18" charset="0"/>
                <a:sym typeface="Symbol" panose="05050102010706020507" pitchFamily="18" charset="2"/>
              </a:rPr>
              <a:t>. </a:t>
            </a:r>
            <a:endParaRPr lang="pl-PL" sz="2000" dirty="0" smtClean="0">
              <a:latin typeface="Cambria Math" panose="02040503050406030204" pitchFamily="18" charset="0"/>
              <a:ea typeface="Cambria Math" panose="02040503050406030204" pitchFamily="18" charset="0"/>
            </a:endParaRPr>
          </a:p>
        </p:txBody>
      </p:sp>
      <p:grpSp>
        <p:nvGrpSpPr>
          <p:cNvPr id="5" name="Grupa 4"/>
          <p:cNvGrpSpPr/>
          <p:nvPr/>
        </p:nvGrpSpPr>
        <p:grpSpPr>
          <a:xfrm>
            <a:off x="1223494" y="5254580"/>
            <a:ext cx="2884868" cy="871472"/>
            <a:chOff x="1223493" y="5254580"/>
            <a:chExt cx="3000777" cy="871472"/>
          </a:xfrm>
        </p:grpSpPr>
        <p:sp>
          <p:nvSpPr>
            <p:cNvPr id="6" name="Nawias klamrowy otwierający 5"/>
            <p:cNvSpPr/>
            <p:nvPr/>
          </p:nvSpPr>
          <p:spPr>
            <a:xfrm rot="16200000">
              <a:off x="2504941" y="3973132"/>
              <a:ext cx="437881" cy="3000777"/>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pl-PL"/>
            </a:p>
          </p:txBody>
        </p:sp>
        <p:sp>
          <p:nvSpPr>
            <p:cNvPr id="7" name="pole tekstowe 6"/>
            <p:cNvSpPr txBox="1"/>
            <p:nvPr/>
          </p:nvSpPr>
          <p:spPr>
            <a:xfrm>
              <a:off x="1828348" y="5756720"/>
              <a:ext cx="1738168" cy="369332"/>
            </a:xfrm>
            <a:prstGeom prst="rect">
              <a:avLst/>
            </a:prstGeom>
            <a:noFill/>
          </p:spPr>
          <p:txBody>
            <a:bodyPr wrap="none" rtlCol="0">
              <a:spAutoFit/>
            </a:bodyPr>
            <a:lstStyle/>
            <a:p>
              <a:r>
                <a:rPr lang="pl-PL" dirty="0" err="1" smtClean="0">
                  <a:solidFill>
                    <a:schemeClr val="accent2"/>
                  </a:solidFill>
                </a:rPr>
                <a:t>surfiksy</a:t>
              </a:r>
              <a:r>
                <a:rPr lang="pl-PL" dirty="0" smtClean="0">
                  <a:solidFill>
                    <a:schemeClr val="accent2"/>
                  </a:solidFill>
                </a:rPr>
                <a:t> właściwe</a:t>
              </a:r>
              <a:endParaRPr lang="pl-PL" dirty="0">
                <a:solidFill>
                  <a:schemeClr val="accent2"/>
                </a:solidFill>
              </a:endParaRPr>
            </a:p>
          </p:txBody>
        </p:sp>
      </p:grpSp>
    </p:spTree>
    <p:extLst>
      <p:ext uri="{BB962C8B-B14F-4D97-AF65-F5344CB8AC3E}">
        <p14:creationId xmlns:p14="http://schemas.microsoft.com/office/powerpoint/2010/main" val="708302794"/>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PODSŁOWO słowa</a:t>
            </a:r>
            <a:endParaRPr lang="pl-PL" dirty="0"/>
          </a:p>
        </p:txBody>
      </p:sp>
      <p:sp>
        <p:nvSpPr>
          <p:cNvPr id="3" name="Symbol zastępczy zawartości 2"/>
          <p:cNvSpPr>
            <a:spLocks noGrp="1"/>
          </p:cNvSpPr>
          <p:nvPr>
            <p:ph idx="1"/>
          </p:nvPr>
        </p:nvSpPr>
        <p:spPr>
          <a:xfrm>
            <a:off x="856060" y="3655453"/>
            <a:ext cx="7429499" cy="2693832"/>
          </a:xfrm>
        </p:spPr>
        <p:txBody>
          <a:bodyPr>
            <a:normAutofit/>
          </a:bodyPr>
          <a:lstStyle/>
          <a:p>
            <a:pPr marL="0" indent="0">
              <a:buNone/>
            </a:pPr>
            <a:r>
              <a:rPr lang="pl-PL" dirty="0" smtClean="0">
                <a:solidFill>
                  <a:schemeClr val="bg2">
                    <a:lumMod val="25000"/>
                    <a:lumOff val="75000"/>
                  </a:schemeClr>
                </a:solidFill>
              </a:rPr>
              <a:t>Przykład</a:t>
            </a:r>
          </a:p>
          <a:p>
            <a:pPr marL="0" indent="0">
              <a:buNone/>
            </a:pPr>
            <a:r>
              <a:rPr lang="pl-PL" dirty="0" smtClean="0">
                <a:ea typeface="Cambria Math" panose="02040503050406030204" pitchFamily="18" charset="0"/>
              </a:rPr>
              <a:t>Podsłowa słowa </a:t>
            </a:r>
            <a:r>
              <a:rPr lang="pl-PL" dirty="0" err="1" smtClean="0">
                <a:latin typeface="Cambria Math" panose="02040503050406030204" pitchFamily="18" charset="0"/>
                <a:ea typeface="Cambria Math" panose="02040503050406030204" pitchFamily="18" charset="0"/>
              </a:rPr>
              <a:t>abaaba</a:t>
            </a:r>
            <a:r>
              <a:rPr lang="pl-PL" dirty="0" smtClean="0">
                <a:latin typeface="Cambria Math" panose="02040503050406030204" pitchFamily="18" charset="0"/>
                <a:ea typeface="Cambria Math" panose="02040503050406030204" pitchFamily="18" charset="0"/>
              </a:rPr>
              <a:t>:</a:t>
            </a:r>
          </a:p>
          <a:p>
            <a:pPr marL="0" indent="0">
              <a:buNone/>
            </a:pPr>
            <a:r>
              <a:rPr lang="el-GR" dirty="0" smtClean="0">
                <a:latin typeface="Cambria Math" panose="02040503050406030204" pitchFamily="18" charset="0"/>
                <a:ea typeface="Cambria Math" panose="02040503050406030204" pitchFamily="18" charset="0"/>
              </a:rPr>
              <a:t>ε</a:t>
            </a:r>
            <a:r>
              <a:rPr lang="pl-PL" dirty="0" smtClean="0">
                <a:latin typeface="Cambria Math" panose="02040503050406030204" pitchFamily="18" charset="0"/>
                <a:ea typeface="Cambria Math" panose="02040503050406030204" pitchFamily="18" charset="0"/>
              </a:rPr>
              <a:t>, </a:t>
            </a:r>
            <a:r>
              <a:rPr lang="pl-PL" dirty="0" smtClean="0">
                <a:solidFill>
                  <a:schemeClr val="accent2"/>
                </a:solidFill>
                <a:latin typeface="Cambria Math" panose="02040503050406030204" pitchFamily="18" charset="0"/>
                <a:ea typeface="Cambria Math" panose="02040503050406030204" pitchFamily="18" charset="0"/>
              </a:rPr>
              <a:t>a, b, aa, ab, ba, </a:t>
            </a:r>
            <a:r>
              <a:rPr lang="pl-PL" dirty="0" err="1" smtClean="0">
                <a:solidFill>
                  <a:schemeClr val="accent2"/>
                </a:solidFill>
                <a:latin typeface="Cambria Math" panose="02040503050406030204" pitchFamily="18" charset="0"/>
                <a:ea typeface="Cambria Math" panose="02040503050406030204" pitchFamily="18" charset="0"/>
              </a:rPr>
              <a:t>aba</a:t>
            </a:r>
            <a:r>
              <a:rPr lang="pl-PL" dirty="0" smtClean="0">
                <a:solidFill>
                  <a:schemeClr val="accent2"/>
                </a:solidFill>
                <a:latin typeface="Cambria Math" panose="02040503050406030204" pitchFamily="18" charset="0"/>
                <a:ea typeface="Cambria Math" panose="02040503050406030204" pitchFamily="18" charset="0"/>
              </a:rPr>
              <a:t>, </a:t>
            </a:r>
            <a:r>
              <a:rPr lang="pl-PL" dirty="0" err="1" smtClean="0">
                <a:solidFill>
                  <a:schemeClr val="accent2"/>
                </a:solidFill>
                <a:latin typeface="Cambria Math" panose="02040503050406030204" pitchFamily="18" charset="0"/>
                <a:ea typeface="Cambria Math" panose="02040503050406030204" pitchFamily="18" charset="0"/>
              </a:rPr>
              <a:t>aab</a:t>
            </a:r>
            <a:r>
              <a:rPr lang="pl-PL" dirty="0" smtClean="0">
                <a:solidFill>
                  <a:schemeClr val="accent2"/>
                </a:solidFill>
                <a:latin typeface="Cambria Math" panose="02040503050406030204" pitchFamily="18" charset="0"/>
                <a:ea typeface="Cambria Math" panose="02040503050406030204" pitchFamily="18" charset="0"/>
              </a:rPr>
              <a:t>, </a:t>
            </a:r>
            <a:r>
              <a:rPr lang="pl-PL" dirty="0" err="1" smtClean="0">
                <a:solidFill>
                  <a:schemeClr val="accent2"/>
                </a:solidFill>
                <a:latin typeface="Cambria Math" panose="02040503050406030204" pitchFamily="18" charset="0"/>
                <a:ea typeface="Cambria Math" panose="02040503050406030204" pitchFamily="18" charset="0"/>
              </a:rPr>
              <a:t>abaa</a:t>
            </a:r>
            <a:r>
              <a:rPr lang="pl-PL" dirty="0" smtClean="0">
                <a:solidFill>
                  <a:schemeClr val="accent2"/>
                </a:solidFill>
                <a:latin typeface="Cambria Math" panose="02040503050406030204" pitchFamily="18" charset="0"/>
                <a:ea typeface="Cambria Math" panose="02040503050406030204" pitchFamily="18" charset="0"/>
              </a:rPr>
              <a:t>, </a:t>
            </a:r>
            <a:r>
              <a:rPr lang="pl-PL" dirty="0" err="1" smtClean="0">
                <a:solidFill>
                  <a:schemeClr val="accent2"/>
                </a:solidFill>
                <a:latin typeface="Cambria Math" panose="02040503050406030204" pitchFamily="18" charset="0"/>
                <a:ea typeface="Cambria Math" panose="02040503050406030204" pitchFamily="18" charset="0"/>
              </a:rPr>
              <a:t>baab</a:t>
            </a:r>
            <a:r>
              <a:rPr lang="pl-PL" dirty="0" smtClean="0">
                <a:solidFill>
                  <a:schemeClr val="accent2"/>
                </a:solidFill>
                <a:latin typeface="Cambria Math" panose="02040503050406030204" pitchFamily="18" charset="0"/>
                <a:ea typeface="Cambria Math" panose="02040503050406030204" pitchFamily="18" charset="0"/>
              </a:rPr>
              <a:t>, </a:t>
            </a:r>
            <a:r>
              <a:rPr lang="pl-PL" dirty="0" err="1" smtClean="0">
                <a:solidFill>
                  <a:schemeClr val="accent2"/>
                </a:solidFill>
                <a:latin typeface="Cambria Math" panose="02040503050406030204" pitchFamily="18" charset="0"/>
                <a:ea typeface="Cambria Math" panose="02040503050406030204" pitchFamily="18" charset="0"/>
              </a:rPr>
              <a:t>aaba</a:t>
            </a:r>
            <a:r>
              <a:rPr lang="pl-PL" dirty="0" smtClean="0">
                <a:solidFill>
                  <a:schemeClr val="accent2"/>
                </a:solidFill>
                <a:latin typeface="Cambria Math" panose="02040503050406030204" pitchFamily="18" charset="0"/>
                <a:ea typeface="Cambria Math" panose="02040503050406030204" pitchFamily="18" charset="0"/>
              </a:rPr>
              <a:t>, </a:t>
            </a:r>
            <a:r>
              <a:rPr lang="pl-PL" dirty="0" err="1" smtClean="0">
                <a:solidFill>
                  <a:schemeClr val="accent2"/>
                </a:solidFill>
                <a:latin typeface="Cambria Math" panose="02040503050406030204" pitchFamily="18" charset="0"/>
                <a:ea typeface="Cambria Math" panose="02040503050406030204" pitchFamily="18" charset="0"/>
              </a:rPr>
              <a:t>abaab</a:t>
            </a:r>
            <a:r>
              <a:rPr lang="pl-PL" dirty="0" smtClean="0">
                <a:solidFill>
                  <a:schemeClr val="accent2"/>
                </a:solidFill>
                <a:latin typeface="Cambria Math" panose="02040503050406030204" pitchFamily="18" charset="0"/>
                <a:ea typeface="Cambria Math" panose="02040503050406030204" pitchFamily="18" charset="0"/>
              </a:rPr>
              <a:t>, </a:t>
            </a:r>
            <a:r>
              <a:rPr lang="pl-PL" dirty="0" err="1" smtClean="0">
                <a:solidFill>
                  <a:schemeClr val="accent2"/>
                </a:solidFill>
                <a:latin typeface="Cambria Math" panose="02040503050406030204" pitchFamily="18" charset="0"/>
                <a:ea typeface="Cambria Math" panose="02040503050406030204" pitchFamily="18" charset="0"/>
              </a:rPr>
              <a:t>baaba</a:t>
            </a:r>
            <a:r>
              <a:rPr lang="pl-PL" dirty="0" smtClean="0">
                <a:latin typeface="Cambria Math" panose="02040503050406030204" pitchFamily="18" charset="0"/>
                <a:ea typeface="Cambria Math" panose="02040503050406030204" pitchFamily="18" charset="0"/>
              </a:rPr>
              <a:t>, </a:t>
            </a:r>
            <a:r>
              <a:rPr lang="pl-PL" dirty="0" err="1" smtClean="0">
                <a:latin typeface="Cambria Math" panose="02040503050406030204" pitchFamily="18" charset="0"/>
                <a:ea typeface="Cambria Math" panose="02040503050406030204" pitchFamily="18" charset="0"/>
              </a:rPr>
              <a:t>abaaba</a:t>
            </a:r>
            <a:endParaRPr lang="pl-PL" dirty="0">
              <a:latin typeface="Cambria Math" panose="02040503050406030204" pitchFamily="18" charset="0"/>
              <a:ea typeface="Cambria Math" panose="02040503050406030204" pitchFamily="18" charset="0"/>
            </a:endParaRPr>
          </a:p>
          <a:p>
            <a:pPr marL="0" indent="0">
              <a:buNone/>
            </a:pPr>
            <a:r>
              <a:rPr lang="pl-PL" dirty="0" smtClean="0">
                <a:ea typeface="Cambria Math" panose="02040503050406030204" pitchFamily="18" charset="0"/>
              </a:rPr>
              <a:t>Prefiksy i sufiksy są szczególną odmianą podsłów</a:t>
            </a:r>
            <a:r>
              <a:rPr lang="pl-PL" dirty="0">
                <a:ea typeface="Cambria Math" panose="02040503050406030204" pitchFamily="18" charset="0"/>
              </a:rPr>
              <a:t>.</a:t>
            </a:r>
            <a:endParaRPr lang="pl-PL" dirty="0" smtClean="0">
              <a:ea typeface="Cambria Math" panose="02040503050406030204" pitchFamily="18" charset="0"/>
            </a:endParaRPr>
          </a:p>
        </p:txBody>
      </p:sp>
      <p:sp>
        <p:nvSpPr>
          <p:cNvPr id="4" name="Symbol zastępczy zawartości 2"/>
          <p:cNvSpPr txBox="1">
            <a:spLocks/>
          </p:cNvSpPr>
          <p:nvPr/>
        </p:nvSpPr>
        <p:spPr>
          <a:xfrm>
            <a:off x="856060" y="2249487"/>
            <a:ext cx="7429499" cy="1253567"/>
          </a:xfrm>
          <a:prstGeom prst="rect">
            <a:avLst/>
          </a:prstGeom>
          <a:solidFill>
            <a:schemeClr val="bg2">
              <a:lumMod val="50000"/>
              <a:lumOff val="5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pl-PL" sz="2000" b="1" dirty="0" smtClean="0">
                <a:solidFill>
                  <a:schemeClr val="bg2"/>
                </a:solidFill>
                <a:latin typeface="Cambria Math" panose="02040503050406030204" pitchFamily="18" charset="0"/>
                <a:ea typeface="Cambria Math" panose="02040503050406030204" pitchFamily="18" charset="0"/>
              </a:rPr>
              <a:t>Podsłowem </a:t>
            </a:r>
            <a:r>
              <a:rPr lang="pl-PL" sz="2000" dirty="0" smtClean="0">
                <a:latin typeface="Cambria Math" panose="02040503050406030204" pitchFamily="18" charset="0"/>
                <a:ea typeface="Cambria Math" panose="02040503050406030204" pitchFamily="18" charset="0"/>
                <a:sym typeface="Symbol" panose="05050102010706020507" pitchFamily="18" charset="2"/>
              </a:rPr>
              <a:t>danego </a:t>
            </a:r>
            <a:r>
              <a:rPr lang="pl-PL" sz="2000" dirty="0">
                <a:latin typeface="Cambria Math" panose="02040503050406030204" pitchFamily="18" charset="0"/>
                <a:ea typeface="Cambria Math" panose="02040503050406030204" pitchFamily="18" charset="0"/>
                <a:sym typeface="Symbol" panose="05050102010706020507" pitchFamily="18" charset="2"/>
              </a:rPr>
              <a:t>słowa nazywamy dowolny jego spójny fragment, tzn. powiemy, że </a:t>
            </a:r>
            <a:r>
              <a:rPr lang="pl-PL" sz="2000" i="1" dirty="0" smtClean="0">
                <a:latin typeface="Cambria Math" panose="02040503050406030204" pitchFamily="18" charset="0"/>
                <a:ea typeface="Cambria Math" panose="02040503050406030204" pitchFamily="18" charset="0"/>
                <a:sym typeface="Symbol" panose="05050102010706020507" pitchFamily="18" charset="2"/>
              </a:rPr>
              <a:t>x</a:t>
            </a:r>
            <a:r>
              <a:rPr lang="pl-PL" sz="2000" dirty="0" smtClean="0">
                <a:latin typeface="Cambria Math" panose="02040503050406030204" pitchFamily="18" charset="0"/>
                <a:ea typeface="Cambria Math" panose="02040503050406030204" pitchFamily="18" charset="0"/>
                <a:sym typeface="Symbol" panose="05050102010706020507" pitchFamily="18" charset="2"/>
              </a:rPr>
              <a:t> </a:t>
            </a:r>
            <a:r>
              <a:rPr lang="pl-PL" sz="2000" dirty="0">
                <a:latin typeface="Cambria Math" panose="02040503050406030204" pitchFamily="18" charset="0"/>
                <a:ea typeface="Cambria Math" panose="02040503050406030204" pitchFamily="18" charset="0"/>
                <a:sym typeface="Symbol" panose="05050102010706020507" pitchFamily="18" charset="2"/>
              </a:rPr>
              <a:t>jest </a:t>
            </a:r>
            <a:r>
              <a:rPr lang="pl-PL" sz="2000" dirty="0" err="1">
                <a:latin typeface="Cambria Math" panose="02040503050406030204" pitchFamily="18" charset="0"/>
                <a:ea typeface="Cambria Math" panose="02040503050406030204" pitchFamily="18" charset="0"/>
                <a:sym typeface="Symbol" panose="05050102010706020507" pitchFamily="18" charset="2"/>
              </a:rPr>
              <a:t>podsłowem</a:t>
            </a:r>
            <a:r>
              <a:rPr lang="pl-PL" sz="2000" dirty="0">
                <a:latin typeface="Cambria Math" panose="02040503050406030204" pitchFamily="18" charset="0"/>
                <a:ea typeface="Cambria Math" panose="02040503050406030204" pitchFamily="18" charset="0"/>
                <a:sym typeface="Symbol" panose="05050102010706020507" pitchFamily="18" charset="2"/>
              </a:rPr>
              <a:t> </a:t>
            </a:r>
            <a:r>
              <a:rPr lang="pl-PL" sz="2000" i="1" dirty="0" smtClean="0">
                <a:latin typeface="Cambria Math" panose="02040503050406030204" pitchFamily="18" charset="0"/>
                <a:ea typeface="Cambria Math" panose="02040503050406030204" pitchFamily="18" charset="0"/>
                <a:sym typeface="Symbol" panose="05050102010706020507" pitchFamily="18" charset="2"/>
              </a:rPr>
              <a:t>y</a:t>
            </a:r>
            <a:r>
              <a:rPr lang="pl-PL" sz="2000" dirty="0" smtClean="0">
                <a:latin typeface="Cambria Math" panose="02040503050406030204" pitchFamily="18" charset="0"/>
                <a:ea typeface="Cambria Math" panose="02040503050406030204" pitchFamily="18" charset="0"/>
                <a:sym typeface="Symbol" panose="05050102010706020507" pitchFamily="18" charset="2"/>
              </a:rPr>
              <a:t> </a:t>
            </a:r>
            <a:r>
              <a:rPr lang="pl-PL" sz="2000" dirty="0" err="1">
                <a:latin typeface="Cambria Math" panose="02040503050406030204" pitchFamily="18" charset="0"/>
                <a:ea typeface="Cambria Math" panose="02040503050406030204" pitchFamily="18" charset="0"/>
                <a:sym typeface="Symbol" panose="05050102010706020507" pitchFamily="18" charset="2"/>
              </a:rPr>
              <a:t>wtw</a:t>
            </a:r>
            <a:r>
              <a:rPr lang="pl-PL" sz="2000" dirty="0">
                <a:latin typeface="Cambria Math" panose="02040503050406030204" pitchFamily="18" charset="0"/>
                <a:ea typeface="Cambria Math" panose="02040503050406030204" pitchFamily="18" charset="0"/>
                <a:sym typeface="Symbol" panose="05050102010706020507" pitchFamily="18" charset="2"/>
              </a:rPr>
              <a:t>., gdy istnieją takie </a:t>
            </a:r>
            <a:r>
              <a:rPr lang="pl-PL" sz="2000" i="1" dirty="0" smtClean="0">
                <a:latin typeface="Cambria Math" panose="02040503050406030204" pitchFamily="18" charset="0"/>
                <a:ea typeface="Cambria Math" panose="02040503050406030204" pitchFamily="18" charset="0"/>
                <a:sym typeface="Symbol" panose="05050102010706020507" pitchFamily="18" charset="2"/>
              </a:rPr>
              <a:t>v</a:t>
            </a:r>
            <a:r>
              <a:rPr lang="pl-PL" sz="2000" dirty="0" smtClean="0">
                <a:latin typeface="Cambria Math" panose="02040503050406030204" pitchFamily="18" charset="0"/>
                <a:ea typeface="Cambria Math" panose="02040503050406030204" pitchFamily="18" charset="0"/>
                <a:sym typeface="Symbol" panose="05050102010706020507" pitchFamily="18" charset="2"/>
              </a:rPr>
              <a:t> </a:t>
            </a:r>
            <a:r>
              <a:rPr lang="pl-PL" sz="2000" dirty="0">
                <a:latin typeface="Cambria Math" panose="02040503050406030204" pitchFamily="18" charset="0"/>
                <a:ea typeface="Cambria Math" panose="02040503050406030204" pitchFamily="18" charset="0"/>
                <a:sym typeface="Symbol" panose="05050102010706020507" pitchFamily="18" charset="2"/>
              </a:rPr>
              <a:t>i </a:t>
            </a:r>
            <a:r>
              <a:rPr lang="pl-PL" sz="2000" dirty="0" smtClean="0">
                <a:latin typeface="Cambria Math" panose="02040503050406030204" pitchFamily="18" charset="0"/>
                <a:ea typeface="Cambria Math" panose="02040503050406030204" pitchFamily="18" charset="0"/>
                <a:sym typeface="Symbol" panose="05050102010706020507" pitchFamily="18" charset="2"/>
              </a:rPr>
              <a:t>w, </a:t>
            </a:r>
            <a:r>
              <a:rPr lang="pl-PL" sz="2000" dirty="0">
                <a:latin typeface="Cambria Math" panose="02040503050406030204" pitchFamily="18" charset="0"/>
                <a:ea typeface="Cambria Math" panose="02040503050406030204" pitchFamily="18" charset="0"/>
                <a:sym typeface="Symbol" panose="05050102010706020507" pitchFamily="18" charset="2"/>
              </a:rPr>
              <a:t>że </a:t>
            </a:r>
            <a:r>
              <a:rPr lang="pl-PL" sz="2000" i="1" dirty="0" err="1" smtClean="0">
                <a:latin typeface="Cambria Math" panose="02040503050406030204" pitchFamily="18" charset="0"/>
                <a:ea typeface="Cambria Math" panose="02040503050406030204" pitchFamily="18" charset="0"/>
                <a:sym typeface="Symbol" panose="05050102010706020507" pitchFamily="18" charset="2"/>
              </a:rPr>
              <a:t>vxw</a:t>
            </a:r>
            <a:r>
              <a:rPr lang="pl-PL" sz="2000" i="1" dirty="0" smtClean="0">
                <a:latin typeface="Cambria Math" panose="02040503050406030204" pitchFamily="18" charset="0"/>
                <a:ea typeface="Cambria Math" panose="02040503050406030204" pitchFamily="18" charset="0"/>
                <a:sym typeface="Symbol" panose="05050102010706020507" pitchFamily="18" charset="2"/>
              </a:rPr>
              <a:t>= y</a:t>
            </a:r>
            <a:r>
              <a:rPr lang="pl-PL" sz="2000" dirty="0" smtClean="0">
                <a:latin typeface="Cambria Math" panose="02040503050406030204" pitchFamily="18" charset="0"/>
                <a:ea typeface="Cambria Math" panose="02040503050406030204" pitchFamily="18" charset="0"/>
                <a:sym typeface="Symbol" panose="05050102010706020507" pitchFamily="18" charset="2"/>
              </a:rPr>
              <a:t>. </a:t>
            </a:r>
            <a:endParaRPr lang="pl-PL" sz="2000" dirty="0" smtClean="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508807475"/>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PALINDROM</a:t>
            </a:r>
            <a:endParaRPr lang="pl-PL" dirty="0"/>
          </a:p>
        </p:txBody>
      </p:sp>
      <p:sp>
        <p:nvSpPr>
          <p:cNvPr id="3" name="Symbol zastępczy zawartości 2"/>
          <p:cNvSpPr>
            <a:spLocks noGrp="1"/>
          </p:cNvSpPr>
          <p:nvPr>
            <p:ph idx="1"/>
          </p:nvPr>
        </p:nvSpPr>
        <p:spPr>
          <a:xfrm>
            <a:off x="856060" y="3655453"/>
            <a:ext cx="7429499" cy="2693832"/>
          </a:xfrm>
        </p:spPr>
        <p:txBody>
          <a:bodyPr>
            <a:normAutofit/>
          </a:bodyPr>
          <a:lstStyle/>
          <a:p>
            <a:pPr marL="0" indent="0">
              <a:buNone/>
            </a:pPr>
            <a:r>
              <a:rPr lang="pl-PL" dirty="0" smtClean="0"/>
              <a:t>Odwracanie słowa:</a:t>
            </a:r>
          </a:p>
          <a:p>
            <a:pPr marL="0" indent="0">
              <a:buNone/>
            </a:pPr>
            <a:r>
              <a:rPr lang="pl-PL" dirty="0" err="1" smtClean="0">
                <a:solidFill>
                  <a:schemeClr val="accent5">
                    <a:lumMod val="40000"/>
                    <a:lumOff val="60000"/>
                  </a:schemeClr>
                </a:solidFill>
                <a:latin typeface="Cambria Math" panose="02040503050406030204" pitchFamily="18" charset="0"/>
                <a:ea typeface="Cambria Math" panose="02040503050406030204" pitchFamily="18" charset="0"/>
              </a:rPr>
              <a:t>rev</a:t>
            </a:r>
            <a:r>
              <a:rPr lang="pl-PL" dirty="0" smtClean="0">
                <a:solidFill>
                  <a:schemeClr val="accent5">
                    <a:lumMod val="40000"/>
                    <a:lumOff val="60000"/>
                  </a:schemeClr>
                </a:solidFill>
                <a:latin typeface="Cambria Math" panose="02040503050406030204" pitchFamily="18" charset="0"/>
                <a:ea typeface="Cambria Math" panose="02040503050406030204" pitchFamily="18" charset="0"/>
              </a:rPr>
              <a:t>(</a:t>
            </a:r>
            <a:r>
              <a:rPr lang="pl-PL" dirty="0" err="1" smtClean="0">
                <a:solidFill>
                  <a:schemeClr val="accent5">
                    <a:lumMod val="40000"/>
                    <a:lumOff val="60000"/>
                  </a:schemeClr>
                </a:solidFill>
                <a:latin typeface="Cambria Math" panose="02040503050406030204" pitchFamily="18" charset="0"/>
                <a:ea typeface="Cambria Math" panose="02040503050406030204" pitchFamily="18" charset="0"/>
              </a:rPr>
              <a:t>abbab</a:t>
            </a:r>
            <a:r>
              <a:rPr lang="pl-PL" dirty="0" smtClean="0">
                <a:solidFill>
                  <a:schemeClr val="accent5">
                    <a:lumMod val="40000"/>
                    <a:lumOff val="60000"/>
                  </a:schemeClr>
                </a:solidFill>
                <a:latin typeface="Cambria Math" panose="02040503050406030204" pitchFamily="18" charset="0"/>
                <a:ea typeface="Cambria Math" panose="02040503050406030204" pitchFamily="18" charset="0"/>
              </a:rPr>
              <a:t>) = </a:t>
            </a:r>
            <a:r>
              <a:rPr lang="pl-PL" dirty="0" err="1" smtClean="0">
                <a:solidFill>
                  <a:schemeClr val="accent5">
                    <a:lumMod val="40000"/>
                    <a:lumOff val="60000"/>
                  </a:schemeClr>
                </a:solidFill>
                <a:latin typeface="Cambria Math" panose="02040503050406030204" pitchFamily="18" charset="0"/>
                <a:ea typeface="Cambria Math" panose="02040503050406030204" pitchFamily="18" charset="0"/>
              </a:rPr>
              <a:t>babba</a:t>
            </a:r>
            <a:endParaRPr lang="pl-PL" dirty="0" smtClean="0">
              <a:solidFill>
                <a:schemeClr val="accent5">
                  <a:lumMod val="40000"/>
                  <a:lumOff val="60000"/>
                </a:schemeClr>
              </a:solidFill>
              <a:latin typeface="Cambria Math" panose="02040503050406030204" pitchFamily="18" charset="0"/>
              <a:ea typeface="Cambria Math" panose="02040503050406030204" pitchFamily="18" charset="0"/>
            </a:endParaRPr>
          </a:p>
          <a:p>
            <a:pPr marL="0" indent="0">
              <a:buNone/>
            </a:pPr>
            <a:r>
              <a:rPr lang="pl-PL" dirty="0" smtClean="0"/>
              <a:t>Przykłady palindromów:</a:t>
            </a:r>
            <a:endParaRPr lang="pl-PL" dirty="0">
              <a:ea typeface="Cambria Math" panose="02040503050406030204" pitchFamily="18" charset="0"/>
            </a:endParaRPr>
          </a:p>
          <a:p>
            <a:pPr marL="0" indent="0">
              <a:buNone/>
            </a:pPr>
            <a:r>
              <a:rPr lang="pl-PL" dirty="0" err="1" smtClean="0">
                <a:solidFill>
                  <a:schemeClr val="accent5">
                    <a:lumMod val="40000"/>
                    <a:lumOff val="60000"/>
                  </a:schemeClr>
                </a:solidFill>
                <a:latin typeface="Cambria Math" panose="02040503050406030204" pitchFamily="18" charset="0"/>
                <a:ea typeface="Cambria Math" panose="02040503050406030204" pitchFamily="18" charset="0"/>
              </a:rPr>
              <a:t>madam</a:t>
            </a:r>
            <a:r>
              <a:rPr lang="pl-PL" dirty="0" smtClean="0">
                <a:solidFill>
                  <a:schemeClr val="accent5">
                    <a:lumMod val="40000"/>
                    <a:lumOff val="60000"/>
                  </a:schemeClr>
                </a:solidFill>
                <a:latin typeface="Cambria Math" panose="02040503050406030204" pitchFamily="18" charset="0"/>
                <a:ea typeface="Cambria Math" panose="02040503050406030204" pitchFamily="18" charset="0"/>
              </a:rPr>
              <a:t>, kajak, </a:t>
            </a:r>
            <a:r>
              <a:rPr lang="pl-PL" dirty="0" err="1" smtClean="0">
                <a:solidFill>
                  <a:schemeClr val="accent5">
                    <a:lumMod val="40000"/>
                    <a:lumOff val="60000"/>
                  </a:schemeClr>
                </a:solidFill>
                <a:latin typeface="Cambria Math" panose="02040503050406030204" pitchFamily="18" charset="0"/>
                <a:ea typeface="Cambria Math" panose="02040503050406030204" pitchFamily="18" charset="0"/>
              </a:rPr>
              <a:t>aabaa</a:t>
            </a:r>
            <a:r>
              <a:rPr lang="pl-PL" dirty="0" smtClean="0">
                <a:solidFill>
                  <a:schemeClr val="accent5">
                    <a:lumMod val="40000"/>
                    <a:lumOff val="60000"/>
                  </a:schemeClr>
                </a:solidFill>
                <a:latin typeface="Cambria Math" panose="02040503050406030204" pitchFamily="18" charset="0"/>
                <a:ea typeface="Cambria Math" panose="02040503050406030204" pitchFamily="18" charset="0"/>
              </a:rPr>
              <a:t>, kobyła ma mały bok</a:t>
            </a:r>
          </a:p>
        </p:txBody>
      </p:sp>
      <p:sp>
        <p:nvSpPr>
          <p:cNvPr id="4" name="Symbol zastępczy zawartości 2"/>
          <p:cNvSpPr txBox="1">
            <a:spLocks/>
          </p:cNvSpPr>
          <p:nvPr/>
        </p:nvSpPr>
        <p:spPr>
          <a:xfrm>
            <a:off x="856060" y="2249487"/>
            <a:ext cx="7429499" cy="1253567"/>
          </a:xfrm>
          <a:prstGeom prst="rect">
            <a:avLst/>
          </a:prstGeom>
          <a:solidFill>
            <a:schemeClr val="bg2">
              <a:lumMod val="50000"/>
              <a:lumOff val="5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pl-PL" sz="2000" b="1" dirty="0" err="1" smtClean="0">
                <a:solidFill>
                  <a:schemeClr val="bg2"/>
                </a:solidFill>
                <a:latin typeface="Cambria Math" panose="02040503050406030204" pitchFamily="18" charset="0"/>
                <a:ea typeface="Cambria Math" panose="02040503050406030204" pitchFamily="18" charset="0"/>
              </a:rPr>
              <a:t>Palindronem</a:t>
            </a:r>
            <a:r>
              <a:rPr lang="pl-PL" sz="2000" b="1" dirty="0" smtClean="0">
                <a:solidFill>
                  <a:schemeClr val="bg2"/>
                </a:solidFill>
                <a:latin typeface="Cambria Math" panose="02040503050406030204" pitchFamily="18" charset="0"/>
                <a:ea typeface="Cambria Math" panose="02040503050406030204" pitchFamily="18" charset="0"/>
              </a:rPr>
              <a:t> </a:t>
            </a:r>
            <a:r>
              <a:rPr lang="pl-PL" sz="2000" dirty="0" smtClean="0">
                <a:latin typeface="Cambria Math" panose="02040503050406030204" pitchFamily="18" charset="0"/>
                <a:ea typeface="Cambria Math" panose="02040503050406030204" pitchFamily="18" charset="0"/>
                <a:sym typeface="Symbol" panose="05050102010706020507" pitchFamily="18" charset="2"/>
              </a:rPr>
              <a:t>nazywamy słowo </a:t>
            </a:r>
            <a:r>
              <a:rPr lang="pl-PL" sz="2000" i="1" dirty="0" smtClean="0">
                <a:latin typeface="Cambria Math" panose="02040503050406030204" pitchFamily="18" charset="0"/>
                <a:ea typeface="Cambria Math" panose="02040503050406030204" pitchFamily="18" charset="0"/>
                <a:sym typeface="Symbol" panose="05050102010706020507" pitchFamily="18" charset="2"/>
              </a:rPr>
              <a:t>x</a:t>
            </a:r>
            <a:r>
              <a:rPr lang="pl-PL" sz="2000" dirty="0" smtClean="0">
                <a:latin typeface="Cambria Math" panose="02040503050406030204" pitchFamily="18" charset="0"/>
                <a:ea typeface="Cambria Math" panose="02040503050406030204" pitchFamily="18" charset="0"/>
                <a:sym typeface="Symbol" panose="05050102010706020507" pitchFamily="18" charset="2"/>
              </a:rPr>
              <a:t>, które czytane wprost i wspak jest takie samo. Czyli </a:t>
            </a:r>
            <a:r>
              <a:rPr lang="pl-PL" sz="2000" i="1" dirty="0" smtClean="0">
                <a:latin typeface="Cambria Math" panose="02040503050406030204" pitchFamily="18" charset="0"/>
                <a:ea typeface="Cambria Math" panose="02040503050406030204" pitchFamily="18" charset="0"/>
                <a:sym typeface="Symbol" panose="05050102010706020507" pitchFamily="18" charset="2"/>
              </a:rPr>
              <a:t>x = </a:t>
            </a:r>
            <a:r>
              <a:rPr lang="pl-PL" sz="2000" i="1" dirty="0" err="1" smtClean="0">
                <a:latin typeface="Cambria Math" panose="02040503050406030204" pitchFamily="18" charset="0"/>
                <a:ea typeface="Cambria Math" panose="02040503050406030204" pitchFamily="18" charset="0"/>
                <a:sym typeface="Symbol" panose="05050102010706020507" pitchFamily="18" charset="2"/>
              </a:rPr>
              <a:t>rev</a:t>
            </a:r>
            <a:r>
              <a:rPr lang="pl-PL" sz="2000" i="1" dirty="0" smtClean="0">
                <a:latin typeface="Cambria Math" panose="02040503050406030204" pitchFamily="18" charset="0"/>
                <a:ea typeface="Cambria Math" panose="02040503050406030204" pitchFamily="18" charset="0"/>
                <a:sym typeface="Symbol" panose="05050102010706020507" pitchFamily="18" charset="2"/>
              </a:rPr>
              <a:t>(x)</a:t>
            </a:r>
            <a:r>
              <a:rPr lang="pl-PL" sz="2000" dirty="0" smtClean="0">
                <a:latin typeface="Cambria Math" panose="02040503050406030204" pitchFamily="18" charset="0"/>
                <a:ea typeface="Cambria Math" panose="02040503050406030204" pitchFamily="18" charset="0"/>
                <a:sym typeface="Symbol" panose="05050102010706020507" pitchFamily="18" charset="2"/>
              </a:rPr>
              <a:t>, gdzie </a:t>
            </a:r>
            <a:r>
              <a:rPr lang="pl-PL" sz="2000" i="1" dirty="0" err="1" smtClean="0">
                <a:latin typeface="Cambria Math" panose="02040503050406030204" pitchFamily="18" charset="0"/>
                <a:ea typeface="Cambria Math" panose="02040503050406030204" pitchFamily="18" charset="0"/>
                <a:sym typeface="Symbol" panose="05050102010706020507" pitchFamily="18" charset="2"/>
              </a:rPr>
              <a:t>rev</a:t>
            </a:r>
            <a:r>
              <a:rPr lang="pl-PL" sz="2000" i="1" dirty="0" smtClean="0">
                <a:latin typeface="Cambria Math" panose="02040503050406030204" pitchFamily="18" charset="0"/>
                <a:ea typeface="Cambria Math" panose="02040503050406030204" pitchFamily="18" charset="0"/>
                <a:sym typeface="Symbol" panose="05050102010706020507" pitchFamily="18" charset="2"/>
              </a:rPr>
              <a:t>(x)</a:t>
            </a:r>
            <a:r>
              <a:rPr lang="pl-PL" sz="2000" dirty="0" smtClean="0">
                <a:latin typeface="Cambria Math" panose="02040503050406030204" pitchFamily="18" charset="0"/>
                <a:ea typeface="Cambria Math" panose="02040503050406030204" pitchFamily="18" charset="0"/>
                <a:sym typeface="Symbol" panose="05050102010706020507" pitchFamily="18" charset="2"/>
              </a:rPr>
              <a:t> oznacza słowo czytane wspak.</a:t>
            </a:r>
            <a:endParaRPr lang="pl-PL" sz="2000" dirty="0" smtClean="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247216971"/>
      </p:ext>
    </p:extLst>
  </p:cSld>
  <p:clrMapOvr>
    <a:masterClrMapping/>
  </p:clrMapOvr>
  <mc:AlternateContent xmlns:mc="http://schemas.openxmlformats.org/markup-compatibility/2006" xmlns:p14="http://schemas.microsoft.com/office/powerpoint/2010/main">
    <mc:Choice Requires="p14">
      <p:transition spd="slow" p14:dur="1250" advClick="0" advTm="10000">
        <p:pull/>
      </p:transition>
    </mc:Choice>
    <mc:Fallback xmlns="">
      <p:transition spd="slow" advClick="0" advTm="10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bwód">
  <a:themeElements>
    <a:clrScheme name="Obwód">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bwód">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bwód">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TC104033919[[fn=Obwód]]</Template>
  <TotalTime>856</TotalTime>
  <Words>1375</Words>
  <Application>Microsoft Office PowerPoint</Application>
  <PresentationFormat>Pokaz na ekranie (4:3)</PresentationFormat>
  <Paragraphs>134</Paragraphs>
  <Slides>24</Slides>
  <Notes>0</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24</vt:i4>
      </vt:variant>
    </vt:vector>
  </HeadingPairs>
  <TitlesOfParts>
    <vt:vector size="31" baseType="lpstr">
      <vt:lpstr>Arial</vt:lpstr>
      <vt:lpstr>Book Antiqua</vt:lpstr>
      <vt:lpstr>Cambria Math</vt:lpstr>
      <vt:lpstr>Symbol</vt:lpstr>
      <vt:lpstr>Trebuchet MS</vt:lpstr>
      <vt:lpstr>Tw Cen MT</vt:lpstr>
      <vt:lpstr>Obwód</vt:lpstr>
      <vt:lpstr>Podstawowe pojęcia</vt:lpstr>
      <vt:lpstr>alfabet</vt:lpstr>
      <vt:lpstr>Słowo</vt:lpstr>
      <vt:lpstr>Operacje na Słowach</vt:lpstr>
      <vt:lpstr>Operacje na Słowach</vt:lpstr>
      <vt:lpstr>Prefiks słowa</vt:lpstr>
      <vt:lpstr>SUFIKS słowa</vt:lpstr>
      <vt:lpstr>PODSŁOWO słowa</vt:lpstr>
      <vt:lpstr>PALINDROM</vt:lpstr>
      <vt:lpstr>Język</vt:lpstr>
      <vt:lpstr>Operacje na językach</vt:lpstr>
      <vt:lpstr>Operacje na językach</vt:lpstr>
      <vt:lpstr>Operacje na językach</vt:lpstr>
      <vt:lpstr>Operacje na językach</vt:lpstr>
      <vt:lpstr>Operacje na językach</vt:lpstr>
      <vt:lpstr>Operacje na językach</vt:lpstr>
      <vt:lpstr>Operacje na językach</vt:lpstr>
      <vt:lpstr>Rodzaje relacji</vt:lpstr>
      <vt:lpstr>RELACJA ZWROTNA</vt:lpstr>
      <vt:lpstr>RELACJA symetryczna</vt:lpstr>
      <vt:lpstr>RELACJA antysymetryczna</vt:lpstr>
      <vt:lpstr>RELACJA przechodnia</vt:lpstr>
      <vt:lpstr>RELACJA równoważności</vt:lpstr>
      <vt:lpstr>Częściowy porządek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Małgorzata Tomkowicz</dc:creator>
  <cp:lastModifiedBy>Małgorzata Tomkowicz</cp:lastModifiedBy>
  <cp:revision>73</cp:revision>
  <dcterms:created xsi:type="dcterms:W3CDTF">2014-05-17T14:48:14Z</dcterms:created>
  <dcterms:modified xsi:type="dcterms:W3CDTF">2014-05-20T23:05:30Z</dcterms:modified>
</cp:coreProperties>
</file>