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9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98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8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9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6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9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9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0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2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07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6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3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8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4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0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595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DE81-E8D6-4888-81CC-2BC3DB24E802}" type="datetimeFigureOut">
              <a:rPr lang="pl-PL" smtClean="0"/>
              <a:t>2014-06-03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BE3F-80AD-4E65-92C1-977E61D3B4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472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i wyrażenia regularne</a:t>
            </a:r>
            <a:endParaRPr lang="pl-PL" dirty="0"/>
          </a:p>
        </p:txBody>
      </p:sp>
      <p:sp>
        <p:nvSpPr>
          <p:cNvPr id="10" name="Podtytuł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Języki i automaty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29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Wyrażenia regularne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7"/>
            <a:ext cx="7429499" cy="209069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Wyrażenia regularne</a:t>
            </a:r>
            <a:r>
              <a:rPr lang="pl-PL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, to takie wzorce, które są zbudowane tylko przy użyciu: </a:t>
            </a:r>
            <a:endParaRPr lang="pl-PL" sz="22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l-GR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dla a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 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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|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pl-PL" sz="2200" b="1" baseline="300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()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gdzie  i  to wyrażenia regularne.</a:t>
            </a:r>
            <a:endParaRPr lang="pl-PL" sz="22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4492580"/>
            <a:ext cx="7618239" cy="1633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Np.</a:t>
            </a:r>
            <a:endParaRPr lang="pl-PL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[ab]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możemy zastąpić wyrażeniem regularnym: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pl-PL" baseline="30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02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 wyrażenia regularne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8"/>
            <a:ext cx="7618239" cy="402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Wzorzec: 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((ab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)?|[x-z])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</a:p>
          <a:p>
            <a:pPr marL="0" indent="0">
              <a:buNone/>
            </a:pPr>
            <a:r>
              <a:rPr lang="pl-PL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≡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ab(b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pl-PL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≡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|</a:t>
            </a:r>
            <a:r>
              <a:rPr lang="el-GR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→ (ab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)? 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≡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l-PL" dirty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ab(b</a:t>
            </a:r>
            <a:r>
              <a:rPr lang="pl-PL" baseline="30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l-GR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endParaRPr lang="pl-PL" dirty="0" smtClean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[x-z] 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≡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x|y|z</a:t>
            </a:r>
            <a:endParaRPr lang="pl-PL" dirty="0" smtClean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Równoważne wyrażenie regularne: 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dirty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ab(b</a:t>
            </a:r>
            <a:r>
              <a:rPr lang="pl-PL" baseline="30000" dirty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l-GR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ε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x|y|z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pl-PL" baseline="30000" dirty="0">
              <a:solidFill>
                <a:srgbClr val="FFFF0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039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ll/>
      </p:transition>
    </mc:Choice>
    <mc:Fallback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Wzorce, Wyrażenia regularne Przykłady (1/3)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8"/>
            <a:ext cx="7618239" cy="402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opisujący język składający się ze słów nad alfabetem {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które zaczynają się i kończą tą samą literą.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a[abc]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[abc]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b|c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[abc]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pl-PL" dirty="0" smtClean="0">
              <a:solidFill>
                <a:srgbClr val="FFFF0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Równoważne wyrażenie regularne:</a:t>
            </a:r>
            <a:endParaRPr lang="pl-PL" dirty="0" smtClean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a|b|c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| b(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a|b|c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| c(</a:t>
            </a:r>
            <a:r>
              <a:rPr lang="pl-PL" dirty="0" err="1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a|b|c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pl-PL" baseline="30000" dirty="0">
              <a:solidFill>
                <a:srgbClr val="FFFF0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653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ll/>
      </p:transition>
    </mc:Choice>
    <mc:Fallback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Wzorce, Wyrażenia regularne Przykłady (2/3)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8"/>
            <a:ext cx="7618239" cy="402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opisujący język składający się ze słów nad alfabetem {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które zawierają parzystą liczbę a.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(wyrażenie regularne):</a:t>
            </a:r>
          </a:p>
          <a:p>
            <a:pPr marL="0" indent="0">
              <a:buNone/>
            </a:pPr>
            <a:r>
              <a:rPr lang="pl-PL" dirty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baseline="30000" dirty="0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dirty="0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baseline="30000" dirty="0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pl-PL" baseline="30000" dirty="0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Pasujące do wzorca słowa:</a:t>
            </a:r>
            <a:endParaRPr lang="pl-PL" dirty="0" smtClean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abbb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bbbb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abb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abb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abbbbb</a:t>
            </a:r>
            <a:endParaRPr lang="pl-PL" baseline="30000" dirty="0">
              <a:solidFill>
                <a:srgbClr val="FFC00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74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ll/>
      </p:transition>
    </mc:Choice>
    <mc:Fallback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Wzorce, Wyrażenia regularne Przykłady (3/3)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8"/>
            <a:ext cx="7618239" cy="402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opisujący język składający się ze słów nad alfabetem {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w których litery b występują </a:t>
            </a:r>
            <a:b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 nieparzystych seriach.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Wzorzec (wyrażenie regularne):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dirty="0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baseline="30000" dirty="0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pl-PL" dirty="0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pl-PL" dirty="0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pl-PL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pl-PL" baseline="30000" dirty="0" smtClean="0">
                <a:solidFill>
                  <a:srgbClr val="FFFF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Pasujące do wzorca słowa:</a:t>
            </a:r>
            <a:endParaRPr lang="pl-PL" baseline="30000" dirty="0" smtClean="0">
              <a:solidFill>
                <a:srgbClr val="FFC00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bbbb</a:t>
            </a:r>
            <a:r>
              <a:rPr lang="pl-PL" dirty="0" err="1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pl-PL" dirty="0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pl-PL" dirty="0" err="1" smtClean="0">
                <a:solidFill>
                  <a:srgbClr val="FFC00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bb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pl-PL" dirty="0" err="1" smtClean="0">
                <a:solidFill>
                  <a:srgbClr val="92D05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aaaa</a:t>
            </a:r>
            <a:r>
              <a:rPr lang="pl-PL" dirty="0" err="1" smtClean="0">
                <a:solidFill>
                  <a:srgbClr val="00B0F0"/>
                </a:solidFill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pl-PL" dirty="0" smtClean="0">
              <a:solidFill>
                <a:srgbClr val="00B0F0"/>
              </a:solidFill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856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ll/>
      </p:transition>
    </mc:Choice>
    <mc:Fallback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Języki regularne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8"/>
            <a:ext cx="7429499" cy="91871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Powiemy, że język </a:t>
            </a:r>
            <a:r>
              <a:rPr lang="pl-PL" sz="2200" b="1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l-PL" sz="2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l-PL" sz="2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jest </a:t>
            </a:r>
            <a:r>
              <a:rPr lang="pl-PL" sz="2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regularny </a:t>
            </a:r>
            <a:r>
              <a:rPr lang="pl-PL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wtw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. </a:t>
            </a:r>
            <a:b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gdy istnieje wzorzec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opisujący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czyli </a:t>
            </a:r>
            <a:r>
              <a:rPr lang="pl-PL" sz="2200" b="1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= </a:t>
            </a:r>
            <a:r>
              <a:rPr lang="pl-PL" sz="2200" b="1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L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l-PL" sz="2200" b="1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endParaRPr lang="pl-PL" sz="2200" b="1" dirty="0" smtClean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3320603"/>
            <a:ext cx="7618239" cy="280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</a:t>
            </a:r>
            <a:r>
              <a:rPr lang="pl-PL" dirty="0" smtClean="0"/>
              <a:t>zorce </a:t>
            </a:r>
            <a:r>
              <a:rPr lang="pl-PL" dirty="0"/>
              <a:t>mają taką samą siłę wyrazu co wyrażenia regularne, tzn. jeśli dla danego języka istnieje opisujący go wzorzec, to istnieje również opisujące go wyrażenie regularne. </a:t>
            </a:r>
            <a:endParaRPr lang="pl-PL" baseline="30000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4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Języki regularne – Fakty (1/2)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9"/>
            <a:ext cx="7429499" cy="51947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Każdy język skończony jest regularny.</a:t>
            </a:r>
            <a:endParaRPr lang="pl-PL" sz="22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921361"/>
            <a:ext cx="7429499" cy="2178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Dowód: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Niech {x</a:t>
            </a:r>
            <a:r>
              <a:rPr lang="pl-PL" baseline="-25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pl-PL" baseline="-25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… , 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l-PL" baseline="-25000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będzie niepustym skończonym językiem. Język ten można opisać wyrażeniem regularnym:</a:t>
            </a:r>
          </a:p>
          <a:p>
            <a:pPr marL="0" indent="0">
              <a:buNone/>
            </a:pP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l-PL" baseline="-25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|x</a:t>
            </a:r>
            <a:r>
              <a:rPr lang="pl-PL" baseline="-25000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|…|</a:t>
            </a:r>
            <a:r>
              <a:rPr lang="pl-PL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pl-PL" baseline="-25000" dirty="0" err="1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pl-PL" dirty="0" smtClean="0"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Język pusty można opisać wzorcem </a:t>
            </a:r>
            <a:r>
              <a:rPr lang="pl-PL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∅.</a:t>
            </a:r>
            <a:endParaRPr lang="pl-PL" dirty="0"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771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Języki regularne – Fakty (2/2)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ymbol zastępczy zawartości 2"/>
              <p:cNvSpPr txBox="1">
                <a:spLocks/>
              </p:cNvSpPr>
              <p:nvPr/>
            </p:nvSpPr>
            <p:spPr>
              <a:xfrm>
                <a:off x="856060" y="2249488"/>
                <a:ext cx="7429499" cy="1099019"/>
              </a:xfrm>
              <a:prstGeom prst="rect">
                <a:avLst/>
              </a:prstGeom>
              <a:solidFill>
                <a:schemeClr val="bg2">
                  <a:lumMod val="50000"/>
                  <a:lumOff val="5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Niech </a:t>
                </a:r>
                <a:r>
                  <a:rPr lang="pl-PL" sz="22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A</a:t>
                </a:r>
                <a:r>
                  <a:rPr lang="pl-PL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i </a:t>
                </a:r>
                <a:r>
                  <a:rPr lang="pl-PL" sz="22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B</a:t>
                </a:r>
                <a:r>
                  <a:rPr lang="pl-PL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będą językami regularnymi. </a:t>
                </a:r>
              </a:p>
              <a:p>
                <a:pPr marL="0" indent="0">
                  <a:buNone/>
                </a:pPr>
                <a:r>
                  <a:rPr lang="pl-PL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Języki: </a:t>
                </a:r>
                <a14:m>
                  <m:oMath xmlns:m="http://schemas.openxmlformats.org/officeDocument/2006/math"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𝑨𝑩</m:t>
                    </m:r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sSup>
                      <m:sSupPr>
                        <m:ctrlPr>
                          <a:rPr lang="pl-PL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p>
                        <m:r>
                          <a:rPr lang="pl-PL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pl-PL" sz="2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acc>
                      <m:accPr>
                        <m:chr m:val="̅"/>
                        <m:ctrlPr>
                          <a:rPr lang="pl-PL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pl-PL" sz="22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acc>
                  </m:oMath>
                </a14:m>
                <a:r>
                  <a:rPr lang="pl-PL" sz="22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są też regularne.</a:t>
                </a:r>
              </a:p>
            </p:txBody>
          </p:sp>
        </mc:Choice>
        <mc:Fallback>
          <p:sp>
            <p:nvSpPr>
              <p:cNvPr id="4" name="Symbol zastępczy zawartości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0" y="2249488"/>
                <a:ext cx="7429499" cy="1099019"/>
              </a:xfrm>
              <a:prstGeom prst="rect">
                <a:avLst/>
              </a:prstGeom>
              <a:blipFill rotWithShape="0">
                <a:blip r:embed="rId2"/>
                <a:stretch>
                  <a:fillRect l="-1066" t="-1111" b="-11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3593206"/>
                <a:ext cx="7429499" cy="22409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 smtClean="0"/>
                  <a:t>Dowód:</a:t>
                </a:r>
              </a:p>
              <a:p>
                <a:pPr marL="0" indent="0">
                  <a:buNone/>
                </a:pP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Skoro A i B są regularne, to istnieją opisujące je wzorce 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/>
                </a:r>
                <a:b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 i 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𝐿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𝐿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Języki te są regularne ponieważ opisują je wzorce: </a:t>
                </a:r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pl-PL" b="1" dirty="0">
                    <a:solidFill>
                      <a:srgbClr val="FFFF0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pl-PL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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pl-PL" i="1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pl-PL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6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3593206"/>
                <a:ext cx="7429499" cy="2240924"/>
              </a:xfrm>
              <a:blipFill rotWithShape="0">
                <a:blip r:embed="rId3"/>
                <a:stretch>
                  <a:fillRect l="-1231" t="-2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93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3915177"/>
            <a:ext cx="7429499" cy="2210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Przykłady wzorców: </a:t>
            </a:r>
          </a:p>
          <a:p>
            <a:r>
              <a:rPr lang="pl-PL" dirty="0" smtClean="0"/>
              <a:t>[0-9]</a:t>
            </a:r>
            <a:r>
              <a:rPr lang="pl-PL" baseline="30000" dirty="0" smtClean="0"/>
              <a:t>+</a:t>
            </a:r>
            <a:r>
              <a:rPr lang="pl-PL" dirty="0" smtClean="0"/>
              <a:t> - liczby naturalne w formacie dziesiętnym</a:t>
            </a:r>
          </a:p>
          <a:p>
            <a:r>
              <a:rPr lang="pl-PL" dirty="0" smtClean="0"/>
              <a:t>[A-Z][a-z]</a:t>
            </a:r>
            <a:r>
              <a:rPr lang="pl-PL" baseline="30000" dirty="0" smtClean="0"/>
              <a:t>*</a:t>
            </a:r>
            <a:r>
              <a:rPr lang="pl-PL" dirty="0" err="1" smtClean="0"/>
              <a:t>ski</a:t>
            </a:r>
            <a:r>
              <a:rPr lang="pl-PL" dirty="0" smtClean="0"/>
              <a:t> – nazwiska kończące się na -</a:t>
            </a:r>
            <a:r>
              <a:rPr lang="pl-PL" dirty="0" err="1" smtClean="0"/>
              <a:t>ski</a:t>
            </a:r>
            <a:endParaRPr lang="pl-PL" dirty="0" smtClean="0"/>
          </a:p>
          <a:p>
            <a:r>
              <a:rPr lang="pl-PL" dirty="0" smtClean="0"/>
              <a:t>[0-9][0-9]-[0-9][0-9][0-9] – polskie kody pocztowe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8"/>
            <a:ext cx="7429499" cy="136947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Wzorce</a:t>
            </a:r>
            <a:r>
              <a:rPr lang="pl-PL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rodzaj wyrażeń, do których dopasowujemy słowa nad ustalonym alfabetem. Wzorzec opisuje język złożony ze słów, które do niego pasują.</a:t>
            </a:r>
          </a:p>
        </p:txBody>
      </p:sp>
    </p:spTree>
    <p:extLst>
      <p:ext uri="{BB962C8B-B14F-4D97-AF65-F5344CB8AC3E}">
        <p14:creationId xmlns:p14="http://schemas.microsoft.com/office/powerpoint/2010/main" val="219931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Zastosowanie wzorców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7"/>
            <a:ext cx="7429499" cy="4028965"/>
          </a:xfrm>
        </p:spPr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dirty="0" smtClean="0"/>
              <a:t>yszukiwanie tekstu w edytorach tekstu;</a:t>
            </a:r>
          </a:p>
          <a:p>
            <a:r>
              <a:rPr lang="pl-PL" dirty="0" smtClean="0"/>
              <a:t>Filtrowanie w bazach danych;</a:t>
            </a:r>
          </a:p>
          <a:p>
            <a:r>
              <a:rPr lang="pl-PL" dirty="0" smtClean="0"/>
              <a:t>Programy systemowe do wyszukiwania informacji, np. </a:t>
            </a:r>
            <a:r>
              <a:rPr lang="pl-PL" dirty="0" err="1" smtClean="0"/>
              <a:t>grep</a:t>
            </a:r>
            <a:r>
              <a:rPr lang="pl-PL" dirty="0" smtClean="0"/>
              <a:t>, </a:t>
            </a:r>
            <a:r>
              <a:rPr lang="pl-PL" dirty="0" err="1" smtClean="0"/>
              <a:t>sed</a:t>
            </a:r>
            <a:r>
              <a:rPr lang="pl-PL" dirty="0" smtClean="0"/>
              <a:t>, </a:t>
            </a:r>
            <a:r>
              <a:rPr lang="pl-PL" dirty="0" err="1" smtClean="0"/>
              <a:t>awk</a:t>
            </a:r>
            <a:r>
              <a:rPr lang="pl-PL" dirty="0" smtClean="0"/>
              <a:t>;</a:t>
            </a:r>
          </a:p>
          <a:p>
            <a:r>
              <a:rPr lang="pl-PL" dirty="0" smtClean="0"/>
              <a:t>Biblioteki programistyczne zawierające procedury rozpoznające wystąpienia wzorców w tekście;</a:t>
            </a:r>
          </a:p>
          <a:p>
            <a:r>
              <a:rPr lang="pl-PL" dirty="0" smtClean="0"/>
              <a:t>Generatory analizatorów leksykalnych (skanerów).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10000">
        <p:pull/>
      </p:transition>
    </mc:Choice>
    <mc:Fallback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wzorców (1/4)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9"/>
            <a:ext cx="7429499" cy="4028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D</a:t>
            </a:r>
            <a:r>
              <a:rPr lang="pl-PL" dirty="0" smtClean="0"/>
              <a:t>la </a:t>
            </a:r>
            <a:r>
              <a:rPr lang="pl-PL" dirty="0" smtClean="0">
                <a:solidFill>
                  <a:srgbClr val="FFFF00"/>
                </a:solidFill>
              </a:rPr>
              <a:t>a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</a:t>
            </a:r>
            <a:r>
              <a:rPr lang="pl-PL" dirty="0" smtClean="0">
                <a:sym typeface="Symbol" panose="05050102010706020507" pitchFamily="18" charset="2"/>
              </a:rPr>
              <a:t>, 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a</a:t>
            </a:r>
            <a:r>
              <a:rPr lang="pl-PL" dirty="0" smtClean="0">
                <a:sym typeface="Symbol" panose="05050102010706020507" pitchFamily="18" charset="2"/>
              </a:rPr>
              <a:t> - słowo 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a</a:t>
            </a:r>
            <a:r>
              <a:rPr lang="pl-PL" dirty="0" smtClean="0">
                <a:sym typeface="Symbol" panose="05050102010706020507" pitchFamily="18" charset="2"/>
              </a:rPr>
              <a:t>, chyba, że na specjalne znaczenie opisane poniżej:</a:t>
            </a:r>
            <a:endParaRPr lang="pl-PL" dirty="0" smtClean="0">
              <a:solidFill>
                <a:srgbClr val="FFFF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ε</a:t>
            </a:r>
            <a:r>
              <a:rPr lang="pl-PL" dirty="0" smtClean="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– słowo puste, </a:t>
            </a:r>
          </a:p>
          <a:p>
            <a:pPr marL="0" indent="0">
              <a:buNone/>
            </a:pPr>
            <a:r>
              <a:rPr lang="pl-PL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∅</a:t>
            </a:r>
            <a:r>
              <a:rPr lang="pl-PL" dirty="0" smtClean="0">
                <a:sym typeface="Symbol" panose="05050102010706020507" pitchFamily="18" charset="2"/>
              </a:rPr>
              <a:t> - wzorzec do którego nie pasuje żadne słowo (zbiór pusty),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.</a:t>
            </a:r>
            <a:r>
              <a:rPr lang="pl-PL" dirty="0" smtClean="0">
                <a:sym typeface="Symbol" panose="05050102010706020507" pitchFamily="18" charset="2"/>
              </a:rPr>
              <a:t> (kropka) dowolny znak, oprócz końca wiersza,</a:t>
            </a:r>
          </a:p>
          <a:p>
            <a:pPr marL="0" indent="0">
              <a:buNone/>
            </a:pPr>
            <a:r>
              <a:rPr lang="pl-PL" dirty="0">
                <a:solidFill>
                  <a:srgbClr val="FFFF00"/>
                </a:solidFill>
                <a:sym typeface="Symbol" panose="05050102010706020507" pitchFamily="18" charset="2"/>
              </a:rPr>
              <a:t>"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x</a:t>
            </a:r>
            <a:r>
              <a:rPr lang="pl-PL" dirty="0">
                <a:solidFill>
                  <a:srgbClr val="FFFF00"/>
                </a:solidFill>
                <a:sym typeface="Symbol" panose="05050102010706020507" pitchFamily="18" charset="2"/>
              </a:rPr>
              <a:t>"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– słowo 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x</a:t>
            </a:r>
            <a:r>
              <a:rPr lang="pl-PL" dirty="0" smtClean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\a </a:t>
            </a:r>
            <a:r>
              <a:rPr lang="pl-PL" dirty="0" smtClean="0">
                <a:sym typeface="Symbol" panose="05050102010706020507" pitchFamily="18" charset="2"/>
              </a:rPr>
              <a:t>– znak specjalny np. 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\n </a:t>
            </a:r>
            <a:r>
              <a:rPr lang="pl-PL" dirty="0" smtClean="0">
                <a:sym typeface="Symbol" panose="05050102010706020507" pitchFamily="18" charset="2"/>
              </a:rPr>
              <a:t>– znak końca linii, 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\t </a:t>
            </a:r>
            <a:r>
              <a:rPr lang="pl-PL" dirty="0" smtClean="0">
                <a:sym typeface="Symbol" panose="05050102010706020507" pitchFamily="18" charset="2"/>
              </a:rPr>
              <a:t>- tabulacja</a:t>
            </a:r>
          </a:p>
          <a:p>
            <a:endParaRPr lang="pl-PL" dirty="0" smtClean="0">
              <a:sym typeface="Symbol" panose="05050102010706020507" pitchFamily="18" charset="2"/>
            </a:endParaRPr>
          </a:p>
          <a:p>
            <a:endParaRPr lang="pl-PL" dirty="0" smtClean="0">
              <a:sym typeface="Symbol" panose="05050102010706020507" pitchFamily="18" charset="2"/>
            </a:endParaRP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70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wzorców (2/4)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9"/>
            <a:ext cx="7429499" cy="4028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[…]</a:t>
            </a:r>
            <a:r>
              <a:rPr lang="pl-PL" dirty="0" smtClean="0">
                <a:sym typeface="Symbol" panose="05050102010706020507" pitchFamily="18" charset="2"/>
              </a:rPr>
              <a:t> – dowolny znak znajdujący się w nawiasach kwadratowych np. [abc] to wzorzec, do którego pasuje dowolny ze znaków a, b lub c;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[a-z] </a:t>
            </a:r>
            <a:r>
              <a:rPr lang="pl-PL" dirty="0" smtClean="0">
                <a:sym typeface="Symbol" panose="05050102010706020507" pitchFamily="18" charset="2"/>
              </a:rPr>
              <a:t>– dowolny znak z zakresu od a do z, zakresy można łączyć np. [a-</a:t>
            </a:r>
            <a:r>
              <a:rPr lang="pl-PL" dirty="0" err="1" smtClean="0">
                <a:sym typeface="Symbol" panose="05050102010706020507" pitchFamily="18" charset="2"/>
              </a:rPr>
              <a:t>zA</a:t>
            </a:r>
            <a:r>
              <a:rPr lang="pl-PL" dirty="0" smtClean="0">
                <a:sym typeface="Symbol" panose="05050102010706020507" pitchFamily="18" charset="2"/>
              </a:rPr>
              <a:t>-Z] – dowolna litera mała lub wielka;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[^…]</a:t>
            </a:r>
            <a:r>
              <a:rPr lang="pl-PL" dirty="0" smtClean="0">
                <a:sym typeface="Symbol" panose="05050102010706020507" pitchFamily="18" charset="2"/>
              </a:rPr>
              <a:t> – dowolny znak poza znakami znajdującymi się w nawiasach, np. [^</a:t>
            </a:r>
            <a:r>
              <a:rPr lang="pl-PL" dirty="0" err="1" smtClean="0">
                <a:sym typeface="Symbol" panose="05050102010706020507" pitchFamily="18" charset="2"/>
              </a:rPr>
              <a:t>xyz</a:t>
            </a:r>
            <a:r>
              <a:rPr lang="pl-PL" dirty="0" smtClean="0">
                <a:sym typeface="Symbol" panose="05050102010706020507" pitchFamily="18" charset="2"/>
              </a:rPr>
              <a:t>] – wszystkie znaki poza x, y, z;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002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wzorców (3/4)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2097089"/>
                <a:ext cx="7429499" cy="40289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l-PL" dirty="0" smtClean="0"/>
                  <a:t>Jeżeli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dirty="0" smtClean="0">
                    <a:sym typeface="Symbol" panose="05050102010706020507" pitchFamily="18" charset="2"/>
                  </a:rPr>
                  <a:t> jest wzorcem: </a:t>
                </a:r>
              </a:p>
              <a:p>
                <a:r>
                  <a:rPr lang="pl-PL" dirty="0" smtClean="0">
                    <a:sym typeface="Symbol" panose="05050102010706020507" pitchFamily="18" charset="2"/>
                  </a:rPr>
                  <a:t>to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?</a:t>
                </a:r>
                <a:r>
                  <a:rPr lang="pl-PL" dirty="0" smtClean="0">
                    <a:sym typeface="Symbol" panose="05050102010706020507" pitchFamily="18" charset="2"/>
                  </a:rPr>
                  <a:t> </a:t>
                </a:r>
                <a:r>
                  <a:rPr lang="pl-PL" dirty="0">
                    <a:sym typeface="Symbol" panose="05050102010706020507" pitchFamily="18" charset="2"/>
                  </a:rPr>
                  <a:t>j</a:t>
                </a:r>
                <a:r>
                  <a:rPr lang="pl-PL" dirty="0" smtClean="0">
                    <a:sym typeface="Symbol" panose="05050102010706020507" pitchFamily="18" charset="2"/>
                  </a:rPr>
                  <a:t>est wzorcem, do którego pasuje puste słowo </a:t>
                </a:r>
                <a:r>
                  <a:rPr lang="el-GR" i="1" dirty="0" smtClean="0">
                    <a:solidFill>
                      <a:srgbClr val="FFFF00"/>
                    </a:solidFill>
                    <a:latin typeface="Book Antiqua" panose="02040602050305030304" pitchFamily="18" charset="0"/>
                    <a:sym typeface="Symbol" panose="05050102010706020507" pitchFamily="18" charset="2"/>
                  </a:rPr>
                  <a:t>ε</a:t>
                </a:r>
                <a:r>
                  <a:rPr lang="pl-PL" dirty="0" smtClean="0">
                    <a:latin typeface="Book Antiqua" panose="02040602050305030304" pitchFamily="18" charset="0"/>
                    <a:sym typeface="Symbol" panose="05050102010706020507" pitchFamily="18" charset="2"/>
                  </a:rPr>
                  <a:t> </a:t>
                </a:r>
                <a:r>
                  <a:rPr lang="pl-PL" dirty="0" smtClean="0">
                    <a:sym typeface="Symbol" panose="05050102010706020507" pitchFamily="18" charset="2"/>
                  </a:rPr>
                  <a:t>oraz wszystkie słowa pasujące do wzorca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dirty="0" smtClean="0">
                    <a:sym typeface="Symbol" panose="05050102010706020507" pitchFamily="18" charset="2"/>
                  </a:rPr>
                  <a:t>;</a:t>
                </a:r>
              </a:p>
              <a:p>
                <a:r>
                  <a:rPr lang="pl-PL" dirty="0">
                    <a:sym typeface="Symbol" panose="05050102010706020507" pitchFamily="18" charset="2"/>
                  </a:rPr>
                  <a:t>t</a:t>
                </a:r>
                <a:r>
                  <a:rPr lang="pl-PL" dirty="0" smtClean="0">
                    <a:sym typeface="Symbol" panose="05050102010706020507" pitchFamily="18" charset="2"/>
                  </a:rPr>
                  <a:t>o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i="1" baseline="30000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*</a:t>
                </a:r>
                <a:r>
                  <a:rPr lang="pl-PL" dirty="0" smtClean="0">
                    <a:sym typeface="Symbol" panose="05050102010706020507" pitchFamily="18" charset="2"/>
                  </a:rPr>
                  <a:t> jest wzorcem, do którego pasuje słowo składające się ze sklejenia zero lub więcej ilości słów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dirty="0">
                    <a:sym typeface="Symbol" panose="05050102010706020507" pitchFamily="18" charset="2"/>
                  </a:rPr>
                  <a:t>;</a:t>
                </a:r>
                <a:endParaRPr lang="pl-PL" dirty="0" smtClean="0">
                  <a:sym typeface="Symbol" panose="05050102010706020507" pitchFamily="18" charset="2"/>
                </a:endParaRPr>
              </a:p>
              <a:p>
                <a:r>
                  <a:rPr lang="pl-PL" dirty="0"/>
                  <a:t>t</a:t>
                </a:r>
                <a:r>
                  <a:rPr lang="pl-PL" dirty="0" smtClean="0"/>
                  <a:t>o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i="1" baseline="30000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+</a:t>
                </a:r>
                <a:r>
                  <a:rPr lang="pl-PL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pl-PL" dirty="0" smtClean="0">
                    <a:sym typeface="Symbol" panose="05050102010706020507" pitchFamily="18" charset="2"/>
                  </a:rPr>
                  <a:t>jest wzorcem, do którego pasuje słowo składające się ze sklejenia co najmniej raz słowa </a:t>
                </a:r>
                <a:r>
                  <a:rPr lang="pl-PL" i="1" dirty="0" smtClean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dirty="0" smtClean="0">
                    <a:sym typeface="Symbol" panose="05050102010706020507" pitchFamily="18" charset="2"/>
                  </a:rPr>
                  <a:t>;</a:t>
                </a:r>
              </a:p>
              <a:p>
                <a:r>
                  <a:rPr lang="pl-PL" dirty="0">
                    <a:sym typeface="Symbol" panose="05050102010706020507" pitchFamily="18" charset="2"/>
                  </a:rPr>
                  <a:t>t</a:t>
                </a:r>
                <a:r>
                  <a:rPr lang="pl-PL" dirty="0" smtClean="0">
                    <a:sym typeface="Symbol" panose="05050102010706020507" pitchFamily="18" charset="2"/>
                  </a:rPr>
                  <a:t>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</m:acc>
                  </m:oMath>
                </a14:m>
                <a:r>
                  <a:rPr lang="pl-PL" dirty="0" smtClean="0"/>
                  <a:t> jest wzorcem, do którego pasują wszystkie słowa, które nie pasują do wzorca </a:t>
                </a:r>
                <a:r>
                  <a:rPr lang="pl-PL" i="1" dirty="0">
                    <a:solidFill>
                      <a:srgbClr val="FFFF00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pl-PL" dirty="0" smtClean="0"/>
                  <a:t>;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2097089"/>
                <a:ext cx="7429499" cy="4028964"/>
              </a:xfrm>
              <a:blipFill rotWithShape="0">
                <a:blip r:embed="rId2"/>
                <a:stretch>
                  <a:fillRect l="-1395" t="-1059" r="-12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wzorców (4/4)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56060" y="2097089"/>
            <a:ext cx="7429499" cy="4028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Jeżeli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ym typeface="Symbol" panose="05050102010706020507" pitchFamily="18" charset="2"/>
              </a:rPr>
              <a:t> i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ym typeface="Symbol" panose="05050102010706020507" pitchFamily="18" charset="2"/>
              </a:rPr>
              <a:t> są wzorcami: </a:t>
            </a:r>
          </a:p>
          <a:p>
            <a:r>
              <a:rPr lang="pl-PL" dirty="0" smtClean="0">
                <a:sym typeface="Symbol" panose="05050102010706020507" pitchFamily="18" charset="2"/>
              </a:rPr>
              <a:t>to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</a:t>
            </a:r>
            <a:r>
              <a:rPr lang="pl-PL" dirty="0" smtClean="0">
                <a:sym typeface="Symbol" panose="05050102010706020507" pitchFamily="18" charset="2"/>
              </a:rPr>
              <a:t> </a:t>
            </a:r>
            <a:r>
              <a:rPr lang="pl-PL" dirty="0">
                <a:sym typeface="Symbol" panose="05050102010706020507" pitchFamily="18" charset="2"/>
              </a:rPr>
              <a:t>j</a:t>
            </a:r>
            <a:r>
              <a:rPr lang="pl-PL" dirty="0" smtClean="0">
                <a:sym typeface="Symbol" panose="05050102010706020507" pitchFamily="18" charset="2"/>
              </a:rPr>
              <a:t>est wzorcem, do którego pasują sklejenia słów pasujących do wzorca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i słów pasujących do wzorca </a:t>
            </a:r>
            <a:r>
              <a:rPr lang="pl-PL" i="1" dirty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ym typeface="Symbol" panose="05050102010706020507" pitchFamily="18" charset="2"/>
              </a:rPr>
              <a:t>;</a:t>
            </a:r>
          </a:p>
          <a:p>
            <a:r>
              <a:rPr lang="pl-PL" dirty="0">
                <a:sym typeface="Symbol" panose="05050102010706020507" pitchFamily="18" charset="2"/>
              </a:rPr>
              <a:t>t</a:t>
            </a:r>
            <a:r>
              <a:rPr lang="pl-PL" dirty="0" smtClean="0">
                <a:sym typeface="Symbol" panose="05050102010706020507" pitchFamily="18" charset="2"/>
              </a:rPr>
              <a:t>o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|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ym typeface="Symbol" panose="05050102010706020507" pitchFamily="18" charset="2"/>
              </a:rPr>
              <a:t> jest wzorcem, do którego pasują słowa pasujące do wzorca </a:t>
            </a:r>
            <a:r>
              <a:rPr lang="pl-PL" i="1" dirty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ym typeface="Symbol" panose="05050102010706020507" pitchFamily="18" charset="2"/>
              </a:rPr>
              <a:t> lub wzorca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ym typeface="Symbol" panose="05050102010706020507" pitchFamily="18" charset="2"/>
              </a:rPr>
              <a:t>;</a:t>
            </a:r>
          </a:p>
          <a:p>
            <a:r>
              <a:rPr lang="pl-PL" dirty="0">
                <a:sym typeface="Symbol" panose="05050102010706020507" pitchFamily="18" charset="2"/>
              </a:rPr>
              <a:t>t</a:t>
            </a:r>
            <a:r>
              <a:rPr lang="pl-PL" dirty="0" smtClean="0">
                <a:sym typeface="Symbol" panose="05050102010706020507" pitchFamily="18" charset="2"/>
              </a:rPr>
              <a:t>o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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to wzorzec, do którego pasują słowa pasujące do </a:t>
            </a:r>
            <a:r>
              <a:rPr lang="pl-PL" dirty="0" smtClean="0">
                <a:sym typeface="Symbol" panose="05050102010706020507" pitchFamily="18" charset="2"/>
              </a:rPr>
              <a:t>wzorca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pl-PL" dirty="0" smtClean="0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r>
              <a:rPr lang="pl-PL" dirty="0" smtClean="0">
                <a:sym typeface="Symbol" panose="05050102010706020507" pitchFamily="18" charset="2"/>
              </a:rPr>
              <a:t>i wzorca </a:t>
            </a:r>
            <a:r>
              <a:rPr lang="pl-PL" i="1" dirty="0" smtClean="0">
                <a:solidFill>
                  <a:srgbClr val="FFFF00"/>
                </a:solidFill>
                <a:sym typeface="Symbol" panose="05050102010706020507" pitchFamily="18" charset="2"/>
              </a:rPr>
              <a:t></a:t>
            </a:r>
            <a:r>
              <a:rPr lang="pl-PL" dirty="0" smtClean="0">
                <a:sym typeface="Symbol" panose="05050102010706020507" pitchFamily="18" charset="2"/>
              </a:rPr>
              <a:t>;</a:t>
            </a:r>
          </a:p>
          <a:p>
            <a:pPr marL="0" indent="0">
              <a:buNone/>
            </a:pPr>
            <a:r>
              <a:rPr lang="pl-PL" dirty="0" smtClean="0">
                <a:sym typeface="Symbol" panose="05050102010706020507" pitchFamily="18" charset="2"/>
              </a:rPr>
              <a:t>Do budowy wzorców możemy używać nawiasów.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219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Równoważność wzorców (1/2)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3307724"/>
                <a:ext cx="7618239" cy="28183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l-PL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rozdzielność sklejania języków względem ich sumowania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d>
                      <m:dPr>
                        <m:ctrlP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e>
                    </m:d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𝛼𝛽</m:t>
                    </m:r>
                    <m:r>
                      <a:rPr lang="pl-PL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pl-PL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𝛼𝛾</m:t>
                    </m:r>
                  </m:oMath>
                </a14:m>
                <a:r>
                  <a:rPr lang="pl-PL" dirty="0" smtClean="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pl-PL" dirty="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𝛽</m:t>
                        </m:r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𝛾</m:t>
                        </m:r>
                      </m:e>
                    </m:d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𝛽𝛼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𝛾𝛼</m:t>
                    </m:r>
                  </m:oMath>
                </a14:m>
                <a:endParaRPr lang="pl-PL" dirty="0" smtClean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Zbiór pusty jest "zerem" sklejania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∅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pl-PL" dirty="0" smtClean="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≡∅</m:t>
                    </m:r>
                  </m:oMath>
                </a14:m>
                <a:endParaRPr lang="pl-PL" dirty="0" smtClean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Rekurencyjne definicje operacji </a:t>
                </a:r>
                <a:r>
                  <a:rPr lang="pl-PL" baseline="30000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i </a:t>
                </a:r>
                <a:r>
                  <a:rPr lang="pl-PL" baseline="30000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pl-PL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sSup>
                      <m:sSupPr>
                        <m:ctrlP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pl-PL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pl-PL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sSup>
                      <m:sSupPr>
                        <m:ctrlP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sSup>
                      <m:sSupPr>
                        <m:ctrlP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pl-PL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|</m:t>
                    </m:r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𝛼</m:t>
                    </m:r>
                    <m:sSup>
                      <m:sSupPr>
                        <m:ctrlP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</m:sup>
                    </m:sSup>
                  </m:oMath>
                </a14:m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baseline="300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3307724"/>
                <a:ext cx="7618239" cy="2818328"/>
              </a:xfrm>
              <a:blipFill rotWithShape="0">
                <a:blip r:embed="rId2"/>
                <a:stretch>
                  <a:fillRect l="-1360" t="-389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zawartości 2"/>
          <p:cNvSpPr txBox="1">
            <a:spLocks/>
          </p:cNvSpPr>
          <p:nvPr/>
        </p:nvSpPr>
        <p:spPr>
          <a:xfrm>
            <a:off x="856060" y="2249488"/>
            <a:ext cx="7429499" cy="90583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Powiemy, że dwa wzorce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i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są </a:t>
            </a:r>
            <a:r>
              <a:rPr lang="pl-PL" sz="2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równoważne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l-PL" sz="2200" b="1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 </a:t>
            </a:r>
            <a:r>
              <a:rPr lang="pl-PL" sz="2200" b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pl-PL" sz="2200" b="1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l-PL" sz="2200" b="1" i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pl-PL" sz="2200" b="1" i="1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pl-PL" sz="22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wtw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., gdy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pl-PL" sz="2200" b="1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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pl-PL" sz="2200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pl-PL" sz="2200" b="1" i="1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</a:t>
            </a:r>
            <a:r>
              <a:rPr lang="pl-PL" sz="2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1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Równoważność wzorców (2/2)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56060" y="2240924"/>
                <a:ext cx="7618239" cy="3885128"/>
              </a:xfrm>
            </p:spPr>
            <p:txBody>
              <a:bodyPr>
                <a:normAutofit/>
              </a:bodyPr>
              <a:lstStyle/>
              <a:p>
                <a:r>
                  <a:rPr lang="pl-PL" dirty="0" smtClean="0">
                    <a:cs typeface="Times New Roman" panose="02020603050405020304" pitchFamily="18" charset="0"/>
                    <a:sym typeface="Symbol" panose="05050102010706020507" pitchFamily="18" charset="2"/>
                  </a:rPr>
                  <a:t>Naprzemienne ciągi  i  zaczynające się i kończące -ą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𝛼</m:t>
                      </m:r>
                      <m:sSup>
                        <m:sSupPr>
                          <m:ctrlPr>
                            <a:rPr lang="pl-PL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pl-PL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𝛽𝛼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pl-PL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≡</m:t>
                      </m:r>
                      <m:sSup>
                        <m:sSupPr>
                          <m:ctrlPr>
                            <a:rPr lang="pl-PL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pl-PL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𝛼𝛽</m:t>
                              </m:r>
                            </m:e>
                          </m:d>
                        </m:e>
                        <m:sup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pl-PL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𝛼</m:t>
                      </m:r>
                    </m:oMath>
                  </m:oMathPara>
                </a14:m>
                <a:endParaRPr lang="pl-PL" dirty="0" smtClean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pl-PL" dirty="0"/>
                  <a:t>D</a:t>
                </a:r>
                <a:r>
                  <a:rPr lang="pl-PL" dirty="0" smtClean="0"/>
                  <a:t>omykanie </a:t>
                </a:r>
                <a:r>
                  <a:rPr lang="pl-PL" dirty="0"/>
                  <a:t>domknięcia </a:t>
                </a:r>
                <a:r>
                  <a:rPr lang="pl-PL" dirty="0" err="1"/>
                  <a:t>Kleene'ego</a:t>
                </a:r>
                <a:endParaRPr lang="pl-PL" i="1" dirty="0" smtClean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l-PL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l-PL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pl-PL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pl-PL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pl-PL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≡</m:t>
                    </m:r>
                    <m:sSup>
                      <m:sSupPr>
                        <m:ctrlPr>
                          <a:rPr lang="pl-PL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pl-PL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𝛼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l-PL" dirty="0" smtClean="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pl-PL" dirty="0" smtClean="0">
                    <a:ea typeface="Cambria Math" panose="020405030504060302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Przeplatane ze sobą ciągi  i </a:t>
                </a:r>
                <a:endParaRPr lang="pl-PL" baseline="30000" dirty="0" smtClean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pl-PL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𝛼</m:t>
                          </m:r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|</m:t>
                          </m:r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𝛽</m:t>
                          </m:r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pl-PL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≡</m:t>
                      </m:r>
                      <m:sSup>
                        <m:sSupPr>
                          <m:ctrlPr>
                            <a:rPr lang="pl-PL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l-PL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pl-PL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∗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l-PL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pl-PL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baseline="30000" dirty="0"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dirty="0">
                  <a:solidFill>
                    <a:srgbClr val="FFFF00"/>
                  </a:solidFill>
                  <a:ea typeface="Cambria Math" panose="020405030504060302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pl-PL" dirty="0"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060" y="2240924"/>
                <a:ext cx="7618239" cy="3885128"/>
              </a:xfrm>
              <a:blipFill rotWithShape="0">
                <a:blip r:embed="rId2"/>
                <a:stretch>
                  <a:fillRect l="-1600" t="-219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1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0">
        <p:pull/>
      </p:transition>
    </mc:Choice>
    <mc:Fallback xmlns="">
      <p:transition spd="slow" advClick="0" advTm="10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TC104033919[[fn=Obwód]]</Template>
  <TotalTime>1188</TotalTime>
  <Words>843</Words>
  <Application>Microsoft Office PowerPoint</Application>
  <PresentationFormat>Pokaz na ekranie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5" baseType="lpstr">
      <vt:lpstr>Arial</vt:lpstr>
      <vt:lpstr>Book Antiqua</vt:lpstr>
      <vt:lpstr>Cambria Math</vt:lpstr>
      <vt:lpstr>Symbol</vt:lpstr>
      <vt:lpstr>Times New Roman</vt:lpstr>
      <vt:lpstr>Trebuchet MS</vt:lpstr>
      <vt:lpstr>Tw Cen MT</vt:lpstr>
      <vt:lpstr>Obwód</vt:lpstr>
      <vt:lpstr>Wzorce i wyrażenia regularne</vt:lpstr>
      <vt:lpstr>Wzorce</vt:lpstr>
      <vt:lpstr>Zastosowanie wzorców</vt:lpstr>
      <vt:lpstr>Tworzenie wzorców (1/4)</vt:lpstr>
      <vt:lpstr>Tworzenie wzorców (2/4)</vt:lpstr>
      <vt:lpstr>Tworzenie wzorców (3/4)</vt:lpstr>
      <vt:lpstr>Tworzenie wzorców (4/4)</vt:lpstr>
      <vt:lpstr>Równoważność wzorców (1/2)</vt:lpstr>
      <vt:lpstr>Równoważność wzorców (2/2)</vt:lpstr>
      <vt:lpstr>Wyrażenia regularne</vt:lpstr>
      <vt:lpstr>Wzorce a wyrażenia regularne</vt:lpstr>
      <vt:lpstr>Wzorce, Wyrażenia regularne Przykłady (1/3)</vt:lpstr>
      <vt:lpstr>Wzorce, Wyrażenia regularne Przykłady (2/3)</vt:lpstr>
      <vt:lpstr>Wzorce, Wyrażenia regularne Przykłady (3/3)</vt:lpstr>
      <vt:lpstr>Języki regularne</vt:lpstr>
      <vt:lpstr>Języki regularne – Fakty (1/2)</vt:lpstr>
      <vt:lpstr>Języki regularne – Fakty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Małgorzata Tomkowicz</dc:creator>
  <cp:lastModifiedBy>Małgorzata Tomkowicz</cp:lastModifiedBy>
  <cp:revision>122</cp:revision>
  <dcterms:created xsi:type="dcterms:W3CDTF">2014-05-17T14:48:14Z</dcterms:created>
  <dcterms:modified xsi:type="dcterms:W3CDTF">2014-06-03T21:22:40Z</dcterms:modified>
</cp:coreProperties>
</file>