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4" r:id="rId3"/>
    <p:sldId id="275" r:id="rId4"/>
    <p:sldId id="276" r:id="rId5"/>
    <p:sldId id="25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4" r:id="rId22"/>
    <p:sldId id="291" r:id="rId23"/>
    <p:sldId id="292" r:id="rId24"/>
    <p:sldId id="295" r:id="rId25"/>
    <p:sldId id="297" r:id="rId26"/>
    <p:sldId id="298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98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8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9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6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7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9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92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0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2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07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86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3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8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4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0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95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DE81-E8D6-4888-81CC-2BC3DB24E802}" type="datetimeFigureOut">
              <a:rPr lang="pl-PL" smtClean="0"/>
              <a:t>2014-06-06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472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Deterministyczne automaty skończone</a:t>
            </a:r>
            <a:endParaRPr lang="pl-PL" dirty="0"/>
          </a:p>
        </p:txBody>
      </p:sp>
      <p:sp>
        <p:nvSpPr>
          <p:cNvPr id="10" name="Podtytuł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Języki i automaty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29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przedstawić za pomocą diagramów.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934496" y="3597295"/>
            <a:ext cx="2989855" cy="1425191"/>
            <a:chOff x="2889314" y="4291518"/>
            <a:chExt cx="1918360" cy="904443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82766" y="4626196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pole tekstowe 30"/>
          <p:cNvSpPr txBox="1"/>
          <p:nvPr/>
        </p:nvSpPr>
        <p:spPr>
          <a:xfrm>
            <a:off x="4006727" y="3123819"/>
            <a:ext cx="51414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oznaczamy strzałkami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Przejście "znikąd" oznacza 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etykietujemy znakami, których wczytanie </a:t>
            </a:r>
            <a:br>
              <a:rPr lang="pl-PL" dirty="0" smtClean="0"/>
            </a:br>
            <a:r>
              <a:rPr lang="pl-PL" dirty="0" smtClean="0"/>
              <a:t>powoduje dane przejście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Stany oznaczamy punktami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akceptujące oznaczane są punktami</a:t>
            </a:r>
            <a:br>
              <a:rPr lang="pl-PL" dirty="0" smtClean="0"/>
            </a:br>
            <a:r>
              <a:rPr lang="pl-PL" dirty="0" smtClean="0"/>
              <a:t>otoczonymi dodatkowym kółkiem.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3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przedstawić za pomocą diagramów.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934496" y="3597295"/>
            <a:ext cx="2989855" cy="1425191"/>
            <a:chOff x="2889314" y="4291518"/>
            <a:chExt cx="1918360" cy="904443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82766" y="4626196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pole tekstowe 30"/>
          <p:cNvSpPr txBox="1"/>
          <p:nvPr/>
        </p:nvSpPr>
        <p:spPr>
          <a:xfrm>
            <a:off x="4006727" y="3123819"/>
            <a:ext cx="51414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oznaczamy strzałkami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Przejście "znikąd" oznacza 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etykietujemy znakami, których wczytanie </a:t>
            </a:r>
            <a:br>
              <a:rPr lang="pl-PL" dirty="0" smtClean="0"/>
            </a:br>
            <a:r>
              <a:rPr lang="pl-PL" dirty="0" smtClean="0"/>
              <a:t>powoduje dane przejście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oznaczamy punktami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Stany akceptujące oznaczane są punktami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otoczonymi dodatkowym kółkiem.</a:t>
            </a:r>
            <a:endParaRPr lang="pl-P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także przedstawić za pomocą tabeli.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1257300" y="4887264"/>
            <a:ext cx="2286000" cy="1095376"/>
            <a:chOff x="2889314" y="4291518"/>
            <a:chExt cx="1918360" cy="904443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23495" y="4556786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78141"/>
              </p:ext>
            </p:extLst>
          </p:nvPr>
        </p:nvGraphicFramePr>
        <p:xfrm>
          <a:off x="1119806" y="3355946"/>
          <a:ext cx="22996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557"/>
                <a:gridCol w="766557"/>
                <a:gridCol w="7665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a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b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pole tekstowe 19"/>
          <p:cNvSpPr txBox="1"/>
          <p:nvPr/>
        </p:nvSpPr>
        <p:spPr>
          <a:xfrm>
            <a:off x="4006727" y="3123819"/>
            <a:ext cx="5090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Nagłówki tabeli reprezentuje możliwe znaki jakie</a:t>
            </a:r>
            <a:br>
              <a:rPr lang="pl-PL" dirty="0" smtClean="0"/>
            </a:br>
            <a:r>
              <a:rPr lang="pl-PL" dirty="0" smtClean="0"/>
              <a:t>mogą być wczytywane do automatu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Pierwsza kolumna reprezentuje stany jakie może</a:t>
            </a:r>
            <a:br>
              <a:rPr lang="pl-PL" dirty="0" smtClean="0"/>
            </a:br>
            <a:r>
              <a:rPr lang="pl-PL" dirty="0" smtClean="0"/>
              <a:t>osiągać automat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Strzałka przy etykiecie stanu oznacza </a:t>
            </a:r>
            <a:br>
              <a:rPr lang="pl-PL" dirty="0"/>
            </a:br>
            <a:r>
              <a:rPr lang="pl-PL" dirty="0"/>
              <a:t>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Litera F oznacza stan akceptujący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Wewnętrzne pozycje tabeli oznaczają stan jaki</a:t>
            </a:r>
            <a:br>
              <a:rPr lang="pl-PL" dirty="0" smtClean="0"/>
            </a:br>
            <a:r>
              <a:rPr lang="pl-PL" dirty="0" smtClean="0"/>
              <a:t>osiągnie automat przy wczytaniu danego znaku </a:t>
            </a:r>
            <a:br>
              <a:rPr lang="pl-PL" dirty="0" smtClean="0"/>
            </a:br>
            <a:r>
              <a:rPr lang="pl-PL" dirty="0" smtClean="0"/>
              <a:t>(kolumnie) w danym stanie (wierszu).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43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także przedstawić za pomocą tabeli.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1257300" y="4887264"/>
            <a:ext cx="2286000" cy="1095376"/>
            <a:chOff x="2889314" y="4291518"/>
            <a:chExt cx="1918360" cy="904443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23495" y="4556786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rgbClr val="FFFF00"/>
                  </a:solidFill>
                </a:rPr>
                <a:t>a,b</a:t>
              </a:r>
              <a:endParaRPr lang="pl-PL" sz="1400" dirty="0">
                <a:solidFill>
                  <a:srgbClr val="FFFF00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6604"/>
              </p:ext>
            </p:extLst>
          </p:nvPr>
        </p:nvGraphicFramePr>
        <p:xfrm>
          <a:off x="1119806" y="3355946"/>
          <a:ext cx="22996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557"/>
                <a:gridCol w="766557"/>
                <a:gridCol w="7665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a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b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pole tekstowe 19"/>
          <p:cNvSpPr txBox="1"/>
          <p:nvPr/>
        </p:nvSpPr>
        <p:spPr>
          <a:xfrm>
            <a:off x="4006727" y="3123819"/>
            <a:ext cx="50419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Nagłówki tabeli reprezentują możliwe znaki jakie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mogą być wczytywane do automatu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Pierwsza kolumna reprezentuje stany jakie może</a:t>
            </a:r>
            <a:br>
              <a:rPr lang="pl-PL" dirty="0" smtClean="0"/>
            </a:br>
            <a:r>
              <a:rPr lang="pl-PL" dirty="0" smtClean="0"/>
              <a:t>osiągać automat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Strzałka przy etykiecie stanu oznacza </a:t>
            </a:r>
            <a:br>
              <a:rPr lang="pl-PL" dirty="0" smtClean="0"/>
            </a:br>
            <a:r>
              <a:rPr lang="pl-PL" dirty="0" smtClean="0"/>
              <a:t>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Litera F oznacza stan akceptujący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Wewnętrzne pozycje tabeli oznaczają stan jaki</a:t>
            </a:r>
            <a:br>
              <a:rPr lang="pl-PL" dirty="0" smtClean="0"/>
            </a:br>
            <a:r>
              <a:rPr lang="pl-PL" dirty="0" smtClean="0"/>
              <a:t>osiągnie automat przy wczytaniu danego znaku </a:t>
            </a:r>
            <a:br>
              <a:rPr lang="pl-PL" dirty="0" smtClean="0"/>
            </a:br>
            <a:r>
              <a:rPr lang="pl-PL" dirty="0" smtClean="0"/>
              <a:t>(kolumnie) w danym stanie (wierszu).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36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także przedstawić za pomocą tabeli.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1257300" y="4887266"/>
            <a:ext cx="2286000" cy="1030403"/>
            <a:chOff x="2889314" y="4291518"/>
            <a:chExt cx="1918360" cy="850795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FFFF00"/>
                </a:solidFill>
              </a:endParaRPr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23495" y="4556786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rgbClr val="FFFF00"/>
                  </a:solidFill>
                </a:rPr>
                <a:t>2</a:t>
              </a:r>
              <a:endParaRPr lang="pl-PL" sz="1400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2965"/>
              </p:ext>
            </p:extLst>
          </p:nvPr>
        </p:nvGraphicFramePr>
        <p:xfrm>
          <a:off x="1119806" y="3355946"/>
          <a:ext cx="22996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557"/>
                <a:gridCol w="766557"/>
                <a:gridCol w="7665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→ 1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F</a:t>
                      </a:r>
                      <a:r>
                        <a:rPr lang="pl-PL" baseline="0" dirty="0" smtClean="0">
                          <a:solidFill>
                            <a:srgbClr val="FFFF00"/>
                          </a:solidFill>
                        </a:rPr>
                        <a:t> 2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pole tekstowe 19"/>
          <p:cNvSpPr txBox="1"/>
          <p:nvPr/>
        </p:nvSpPr>
        <p:spPr>
          <a:xfrm>
            <a:off x="4006727" y="3123819"/>
            <a:ext cx="50419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Nagłówki tabeli reprezentują możliwe znaki jakie</a:t>
            </a:r>
            <a:br>
              <a:rPr lang="pl-PL" dirty="0" smtClean="0"/>
            </a:br>
            <a:r>
              <a:rPr lang="pl-PL" dirty="0" smtClean="0"/>
              <a:t>mogą być wczytywane do automatu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Pierwsza kolumna reprezentuje stany jakie może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osiągać automat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Strzałka przy etykiecie </a:t>
            </a:r>
            <a:r>
              <a:rPr lang="pl-PL" dirty="0" smtClean="0"/>
              <a:t>oznacza 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 </a:t>
            </a:r>
            <a:r>
              <a:rPr lang="pl-PL" dirty="0" smtClean="0"/>
              <a:t>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Litera F oznacza stan akceptujący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Wewnętrzne pozycje tabeli oznaczają stan jaki</a:t>
            </a:r>
            <a:br>
              <a:rPr lang="pl-PL" dirty="0" smtClean="0"/>
            </a:br>
            <a:r>
              <a:rPr lang="pl-PL" dirty="0" smtClean="0"/>
              <a:t>osiągnie automat przy wczytaniu danego znaku </a:t>
            </a:r>
            <a:br>
              <a:rPr lang="pl-PL" dirty="0" smtClean="0"/>
            </a:br>
            <a:r>
              <a:rPr lang="pl-PL" dirty="0" smtClean="0"/>
              <a:t>(kolumnie) w danym stanie (wierszu).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90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także przedstawić za pomocą tabeli.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1257300" y="4887266"/>
            <a:ext cx="2286000" cy="1030403"/>
            <a:chOff x="2889314" y="4291518"/>
            <a:chExt cx="1918360" cy="850795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FFFF00"/>
                </a:solidFill>
              </a:endParaRPr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23495" y="4556786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95909"/>
              </p:ext>
            </p:extLst>
          </p:nvPr>
        </p:nvGraphicFramePr>
        <p:xfrm>
          <a:off x="1119806" y="3355946"/>
          <a:ext cx="22996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557"/>
                <a:gridCol w="766557"/>
                <a:gridCol w="7665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→ 1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pl-PL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pole tekstowe 19"/>
          <p:cNvSpPr txBox="1"/>
          <p:nvPr/>
        </p:nvSpPr>
        <p:spPr>
          <a:xfrm>
            <a:off x="4006727" y="3123819"/>
            <a:ext cx="50419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Nagłówki tabeli reprezentują możliwe znaki jakie</a:t>
            </a:r>
            <a:br>
              <a:rPr lang="pl-PL" dirty="0" smtClean="0"/>
            </a:br>
            <a:r>
              <a:rPr lang="pl-PL" dirty="0" smtClean="0"/>
              <a:t>mogą być wczytywane do automatu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Pierwsza kolumna reprezentuje stany jakie może</a:t>
            </a:r>
            <a:br>
              <a:rPr lang="pl-PL" dirty="0" smtClean="0"/>
            </a:br>
            <a:r>
              <a:rPr lang="pl-PL" dirty="0" smtClean="0"/>
              <a:t>osiągać automat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Strzałka przy etykiecie stanu oznacza 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Litera F oznacza stan akceptujący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Wewnętrzne pozycje tabeli oznaczają stan jaki</a:t>
            </a:r>
            <a:br>
              <a:rPr lang="pl-PL" dirty="0" smtClean="0"/>
            </a:br>
            <a:r>
              <a:rPr lang="pl-PL" dirty="0" smtClean="0"/>
              <a:t>osiągnie automat przy wczytaniu danego znaku </a:t>
            </a:r>
            <a:br>
              <a:rPr lang="pl-PL" dirty="0" smtClean="0"/>
            </a:br>
            <a:r>
              <a:rPr lang="pl-PL" dirty="0" smtClean="0"/>
              <a:t>(kolumnie) w danym stanie (wierszu).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9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także przedstawić za pomocą tabeli.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1257300" y="4887266"/>
            <a:ext cx="2286000" cy="1030403"/>
            <a:chOff x="2889314" y="4291518"/>
            <a:chExt cx="1918360" cy="850795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FFFF00"/>
                </a:solidFill>
              </a:endParaRPr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23495" y="4556786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rgbClr val="FFFF00"/>
                  </a:solidFill>
                </a:rPr>
                <a:t>2</a:t>
              </a:r>
              <a:endParaRPr lang="pl-PL" sz="1400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32253"/>
              </p:ext>
            </p:extLst>
          </p:nvPr>
        </p:nvGraphicFramePr>
        <p:xfrm>
          <a:off x="1119806" y="3355946"/>
          <a:ext cx="22996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557"/>
                <a:gridCol w="766557"/>
                <a:gridCol w="7665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F</a:t>
                      </a:r>
                      <a:r>
                        <a:rPr lang="pl-PL" baseline="0" dirty="0" smtClean="0">
                          <a:solidFill>
                            <a:srgbClr val="FFFF00"/>
                          </a:solidFill>
                        </a:rPr>
                        <a:t> 2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pole tekstowe 19"/>
          <p:cNvSpPr txBox="1"/>
          <p:nvPr/>
        </p:nvSpPr>
        <p:spPr>
          <a:xfrm>
            <a:off x="4006727" y="3123819"/>
            <a:ext cx="50419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Nagłówki tabeli reprezentują możliwe znaki jakie</a:t>
            </a:r>
            <a:br>
              <a:rPr lang="pl-PL" dirty="0" smtClean="0"/>
            </a:br>
            <a:r>
              <a:rPr lang="pl-PL" dirty="0" smtClean="0"/>
              <a:t>mogą być wczytywane do automatu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Pierwsza kolumna reprezentuje stany jakie może</a:t>
            </a:r>
            <a:br>
              <a:rPr lang="pl-PL" dirty="0" smtClean="0"/>
            </a:br>
            <a:r>
              <a:rPr lang="pl-PL" dirty="0" smtClean="0"/>
              <a:t>osiągać automat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Strzałka przy etykiecie stanu oznacza </a:t>
            </a:r>
            <a:br>
              <a:rPr lang="pl-PL" dirty="0" smtClean="0"/>
            </a:br>
            <a:r>
              <a:rPr lang="pl-PL" dirty="0" smtClean="0"/>
              <a:t>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Litera F oznacza stan akceptujący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Wewnętrzne pozycje tabeli oznaczają stan jaki</a:t>
            </a:r>
            <a:br>
              <a:rPr lang="pl-PL" dirty="0" smtClean="0"/>
            </a:br>
            <a:r>
              <a:rPr lang="pl-PL" dirty="0" smtClean="0"/>
              <a:t>osiągnie automat przy wczytaniu danego znaku </a:t>
            </a:r>
            <a:br>
              <a:rPr lang="pl-PL" dirty="0" smtClean="0"/>
            </a:br>
            <a:r>
              <a:rPr lang="pl-PL" dirty="0" smtClean="0"/>
              <a:t>(kolumnie) w danym stanie (wierszu).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00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TABELE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także przedstawić za pomocą tabeli.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1257300" y="4887266"/>
            <a:ext cx="2286000" cy="1030403"/>
            <a:chOff x="2889314" y="4291518"/>
            <a:chExt cx="1918360" cy="850795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FFFF00"/>
                </a:solidFill>
              </a:endParaRPr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23495" y="4556786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25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25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29422"/>
              </p:ext>
            </p:extLst>
          </p:nvPr>
        </p:nvGraphicFramePr>
        <p:xfrm>
          <a:off x="1119806" y="3355946"/>
          <a:ext cx="229967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557"/>
                <a:gridCol w="766557"/>
                <a:gridCol w="7665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→ 1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pl-PL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pole tekstowe 19"/>
          <p:cNvSpPr txBox="1"/>
          <p:nvPr/>
        </p:nvSpPr>
        <p:spPr>
          <a:xfrm>
            <a:off x="4006727" y="3123819"/>
            <a:ext cx="50419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Nagłówki tabeli reprezentują możliwe znaki jakie</a:t>
            </a:r>
            <a:br>
              <a:rPr lang="pl-PL" dirty="0" smtClean="0"/>
            </a:br>
            <a:r>
              <a:rPr lang="pl-PL" dirty="0" smtClean="0"/>
              <a:t>mogą być wczytywane do automatu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Pierwsza kolumna reprezentuje stany jakie może</a:t>
            </a:r>
            <a:br>
              <a:rPr lang="pl-PL" dirty="0" smtClean="0"/>
            </a:br>
            <a:r>
              <a:rPr lang="pl-PL" dirty="0" smtClean="0"/>
              <a:t>osiągać automat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Strzałka przy etykiecie stanu oznacza </a:t>
            </a:r>
            <a:br>
              <a:rPr lang="pl-PL" dirty="0" smtClean="0"/>
            </a:br>
            <a:r>
              <a:rPr lang="pl-PL" dirty="0" smtClean="0"/>
              <a:t>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Litera F oznacza stan akceptujący</a:t>
            </a:r>
            <a:endParaRPr lang="pl-PL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Wewnętrzne pozycje tabeli oznaczają stan jaki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osiągnie automat przy wczytaniu danego znaku 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(kolumnie) w danym stanie (wierszu).</a:t>
            </a:r>
            <a:endParaRPr lang="pl-P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4051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3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8" y="5294733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00010010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734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8899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3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8" y="5294733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0</a:t>
            </a:r>
            <a:r>
              <a:rPr lang="pl-PL" sz="2400" dirty="0" smtClean="0"/>
              <a:t>0010010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263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pojęcia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4028965"/>
          </a:xfrm>
        </p:spPr>
        <p:txBody>
          <a:bodyPr>
            <a:normAutofit fontScale="92500" lnSpcReduction="10000"/>
          </a:bodyPr>
          <a:lstStyle/>
          <a:p>
            <a:r>
              <a:rPr lang="pl-PL" u="sng" dirty="0"/>
              <a:t>Stan</a:t>
            </a:r>
            <a:r>
              <a:rPr lang="pl-PL" dirty="0"/>
              <a:t> jakiegokolwiek systemu (czy mechanizmu</a:t>
            </a:r>
            <a:r>
              <a:rPr lang="pl-PL" dirty="0" smtClean="0"/>
              <a:t>) </a:t>
            </a:r>
            <a:r>
              <a:rPr lang="pl-PL" dirty="0"/>
              <a:t>to pełna informacja na jego temat w danym momencie </a:t>
            </a:r>
            <a:r>
              <a:rPr lang="pl-PL" dirty="0" smtClean="0"/>
              <a:t>czasu.</a:t>
            </a:r>
          </a:p>
          <a:p>
            <a:r>
              <a:rPr lang="pl-PL" u="sng" dirty="0" smtClean="0"/>
              <a:t>Przejście</a:t>
            </a:r>
            <a:r>
              <a:rPr lang="pl-PL" dirty="0" smtClean="0"/>
              <a:t> jest zmianą stanu i ma miejsce jako reakcja na pewne zdarzenie.</a:t>
            </a:r>
          </a:p>
          <a:p>
            <a:r>
              <a:rPr lang="pl-PL" dirty="0" smtClean="0"/>
              <a:t>W automatach deterministycznych czas jest dyskretny (skokowy) natomiast przejścia są natychmiastowe.</a:t>
            </a:r>
          </a:p>
          <a:p>
            <a:r>
              <a:rPr lang="pl-PL" dirty="0" smtClean="0"/>
              <a:t>Wszystko </a:t>
            </a:r>
            <a:r>
              <a:rPr lang="pl-PL" dirty="0"/>
              <a:t>to co zdarzyło się do danego momentu ma wpływ na przyszłość tylko o tyle, o ile wpłynęło na stan systemu </a:t>
            </a:r>
            <a:br>
              <a:rPr lang="pl-PL" dirty="0"/>
            </a:br>
            <a:r>
              <a:rPr lang="pl-PL" dirty="0" smtClean="0"/>
              <a:t>w danej chwili.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8899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3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8" y="5294733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00</a:t>
            </a:r>
            <a:r>
              <a:rPr lang="pl-PL" sz="2400" dirty="0" smtClean="0"/>
              <a:t>010010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9189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8899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3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8" y="5294733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000</a:t>
            </a:r>
            <a:r>
              <a:rPr lang="pl-PL" sz="2400" dirty="0" smtClean="0"/>
              <a:t>10010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785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43532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3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9" y="5294733"/>
              <a:ext cx="384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0001</a:t>
            </a:r>
            <a:r>
              <a:rPr lang="pl-PL" sz="2400" dirty="0" smtClean="0"/>
              <a:t>0010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026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0064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rgbClr val="FFFF00"/>
                    </a:solidFill>
                  </a:rPr>
                  <a:t>3</a:t>
                </a:r>
                <a:endParaRPr lang="pl-PL" sz="1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rgbClr val="FFFF00"/>
                  </a:solidFill>
                </a:rPr>
                <a:t>0</a:t>
              </a:r>
              <a:endParaRPr lang="pl-PL" sz="1400" dirty="0">
                <a:solidFill>
                  <a:srgbClr val="FFFF00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8" y="5294733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00010</a:t>
            </a:r>
            <a:r>
              <a:rPr lang="pl-PL" sz="2400" dirty="0" smtClean="0"/>
              <a:t>010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036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11004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3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rgbClr val="FFFF00"/>
                  </a:solidFill>
                </a:rPr>
                <a:t>0</a:t>
              </a:r>
              <a:endParaRPr lang="pl-PL" sz="1400" dirty="0">
                <a:solidFill>
                  <a:srgbClr val="FFFF00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8" y="5294733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000100</a:t>
            </a:r>
            <a:r>
              <a:rPr lang="pl-PL" sz="2400" dirty="0" smtClean="0"/>
              <a:t>10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968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18449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3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8" y="5294733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0001001</a:t>
            </a:r>
            <a:r>
              <a:rPr lang="pl-PL" sz="2400" dirty="0" smtClean="0"/>
              <a:t>0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0714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automatu skończonego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 smtClean="0"/>
              <a:t>Przykład deterministycznego automatu skończonego akceptującego słowa nad alfabetem {0,1}, w których między każdymi kolejnymi jedynkami jest parzysta liczba zer.</a:t>
            </a:r>
          </a:p>
          <a:p>
            <a:pPr marL="0" indent="0">
              <a:buNone/>
            </a:pPr>
            <a:endParaRPr lang="pl-PL" dirty="0" smtClean="0"/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68057"/>
              </p:ext>
            </p:extLst>
          </p:nvPr>
        </p:nvGraphicFramePr>
        <p:xfrm>
          <a:off x="1119806" y="3355946"/>
          <a:ext cx="21589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72"/>
                <a:gridCol w="684284"/>
                <a:gridCol w="605857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→ F 1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</a:t>
                      </a:r>
                      <a:r>
                        <a:rPr lang="pl-PL" baseline="0" dirty="0" smtClean="0"/>
                        <a:t> 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pl-PL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F 3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6" name="Grupa 85"/>
          <p:cNvGrpSpPr/>
          <p:nvPr/>
        </p:nvGrpSpPr>
        <p:grpSpPr>
          <a:xfrm>
            <a:off x="3976543" y="3240400"/>
            <a:ext cx="4135368" cy="1166048"/>
            <a:chOff x="3554512" y="4878281"/>
            <a:chExt cx="4135368" cy="1166048"/>
          </a:xfrm>
        </p:grpSpPr>
        <p:cxnSp>
          <p:nvCxnSpPr>
            <p:cNvPr id="29" name="Łącznik prosty ze strzałką 28"/>
            <p:cNvCxnSpPr/>
            <p:nvPr/>
          </p:nvCxnSpPr>
          <p:spPr>
            <a:xfrm>
              <a:off x="3554512" y="5540680"/>
              <a:ext cx="428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a 41"/>
            <p:cNvGrpSpPr/>
            <p:nvPr/>
          </p:nvGrpSpPr>
          <p:grpSpPr>
            <a:xfrm>
              <a:off x="3983617" y="5459098"/>
              <a:ext cx="214496" cy="217999"/>
              <a:chOff x="1233152" y="3797121"/>
              <a:chExt cx="180000" cy="180000"/>
            </a:xfrm>
          </p:grpSpPr>
          <p:sp>
            <p:nvSpPr>
              <p:cNvPr id="43" name="Elipsa 42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Elipsa 43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45" name="Łącznik zakrzywiony 44"/>
            <p:cNvCxnSpPr/>
            <p:nvPr/>
          </p:nvCxnSpPr>
          <p:spPr>
            <a:xfrm flipH="1" flipV="1">
              <a:off x="4104354" y="5459098"/>
              <a:ext cx="107248" cy="109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ole tekstowe 45"/>
            <p:cNvSpPr txBox="1"/>
            <p:nvPr/>
          </p:nvSpPr>
          <p:spPr>
            <a:xfrm>
              <a:off x="4274584" y="4954470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47" name="pole tekstowe 46"/>
            <p:cNvSpPr txBox="1"/>
            <p:nvPr/>
          </p:nvSpPr>
          <p:spPr>
            <a:xfrm>
              <a:off x="3983503" y="5677096"/>
              <a:ext cx="338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4932103" y="4948953"/>
              <a:ext cx="862560" cy="1095376"/>
              <a:chOff x="5071517" y="4995261"/>
              <a:chExt cx="862560" cy="1095376"/>
            </a:xfrm>
          </p:grpSpPr>
          <p:grpSp>
            <p:nvGrpSpPr>
              <p:cNvPr id="48" name="Grupa 47"/>
              <p:cNvGrpSpPr/>
              <p:nvPr/>
            </p:nvGrpSpPr>
            <p:grpSpPr>
              <a:xfrm>
                <a:off x="5071631" y="5499889"/>
                <a:ext cx="214496" cy="217999"/>
                <a:chOff x="1233152" y="3797121"/>
                <a:chExt cx="180000" cy="180000"/>
              </a:xfrm>
            </p:grpSpPr>
            <p:sp>
              <p:nvSpPr>
                <p:cNvPr id="49" name="Elipsa 4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Elipsa 4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51" name="Łącznik zakrzywiony 50"/>
              <p:cNvCxnSpPr/>
              <p:nvPr/>
            </p:nvCxnSpPr>
            <p:spPr>
              <a:xfrm flipH="1" flipV="1">
                <a:off x="5192368" y="5499889"/>
                <a:ext cx="107248" cy="109000"/>
              </a:xfrm>
              <a:prstGeom prst="curvedConnector4">
                <a:avLst>
                  <a:gd name="adj1" fmla="val -254000"/>
                  <a:gd name="adj2" fmla="val 354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ole tekstowe 51"/>
              <p:cNvSpPr txBox="1"/>
              <p:nvPr/>
            </p:nvSpPr>
            <p:spPr>
              <a:xfrm>
                <a:off x="5362598" y="4995261"/>
                <a:ext cx="571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53" name="pole tekstowe 52"/>
              <p:cNvSpPr txBox="1"/>
              <p:nvPr/>
            </p:nvSpPr>
            <p:spPr>
              <a:xfrm>
                <a:off x="5071517" y="5717887"/>
                <a:ext cx="338915" cy="37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2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upa 12"/>
            <p:cNvGrpSpPr/>
            <p:nvPr/>
          </p:nvGrpSpPr>
          <p:grpSpPr>
            <a:xfrm>
              <a:off x="6115060" y="5414208"/>
              <a:ext cx="338915" cy="525775"/>
              <a:chOff x="6624090" y="5445483"/>
              <a:chExt cx="338915" cy="525775"/>
            </a:xfrm>
          </p:grpSpPr>
          <p:grpSp>
            <p:nvGrpSpPr>
              <p:cNvPr id="58" name="Grupa 57"/>
              <p:cNvGrpSpPr/>
              <p:nvPr/>
            </p:nvGrpSpPr>
            <p:grpSpPr>
              <a:xfrm>
                <a:off x="6624204" y="5445483"/>
                <a:ext cx="214496" cy="217999"/>
                <a:chOff x="1233152" y="3797121"/>
                <a:chExt cx="180000" cy="180000"/>
              </a:xfrm>
            </p:grpSpPr>
            <p:sp>
              <p:nvSpPr>
                <p:cNvPr id="59" name="Elipsa 58"/>
                <p:cNvSpPr/>
                <p:nvPr/>
              </p:nvSpPr>
              <p:spPr>
                <a:xfrm>
                  <a:off x="1266833" y="3830802"/>
                  <a:ext cx="112638" cy="11263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0" name="Elipsa 59"/>
                <p:cNvSpPr/>
                <p:nvPr/>
              </p:nvSpPr>
              <p:spPr>
                <a:xfrm>
                  <a:off x="1233152" y="3797121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sp>
            <p:nvSpPr>
              <p:cNvPr id="61" name="pole tekstowe 60"/>
              <p:cNvSpPr txBox="1"/>
              <p:nvPr/>
            </p:nvSpPr>
            <p:spPr>
              <a:xfrm>
                <a:off x="6624090" y="5663481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rgbClr val="FFFF00"/>
                    </a:solidFill>
                  </a:rPr>
                  <a:t>3</a:t>
                </a:r>
                <a:endParaRPr lang="pl-PL" sz="1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7" name="Grupa 6"/>
            <p:cNvGrpSpPr/>
            <p:nvPr/>
          </p:nvGrpSpPr>
          <p:grpSpPr>
            <a:xfrm>
              <a:off x="7009465" y="4878281"/>
              <a:ext cx="680415" cy="1001794"/>
              <a:chOff x="2907404" y="4942288"/>
              <a:chExt cx="680415" cy="1001794"/>
            </a:xfrm>
          </p:grpSpPr>
          <p:sp>
            <p:nvSpPr>
              <p:cNvPr id="62" name="Elipsa 61"/>
              <p:cNvSpPr/>
              <p:nvPr/>
            </p:nvSpPr>
            <p:spPr>
              <a:xfrm>
                <a:off x="2942637" y="5499889"/>
                <a:ext cx="134224" cy="13641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3" name="Łącznik zakrzywiony 62"/>
              <p:cNvCxnSpPr>
                <a:stCxn id="62" idx="6"/>
                <a:endCxn id="62" idx="0"/>
              </p:cNvCxnSpPr>
              <p:nvPr/>
            </p:nvCxnSpPr>
            <p:spPr>
              <a:xfrm flipH="1" flipV="1">
                <a:off x="3009750" y="5499889"/>
                <a:ext cx="67112" cy="68208"/>
              </a:xfrm>
              <a:prstGeom prst="curvedConnector4">
                <a:avLst>
                  <a:gd name="adj1" fmla="val -441718"/>
                  <a:gd name="adj2" fmla="val 5775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pole tekstowe 63"/>
              <p:cNvSpPr txBox="1"/>
              <p:nvPr/>
            </p:nvSpPr>
            <p:spPr>
              <a:xfrm>
                <a:off x="3168115" y="4942288"/>
                <a:ext cx="4197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0,1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5" name="pole tekstowe 64"/>
              <p:cNvSpPr txBox="1"/>
              <p:nvPr/>
            </p:nvSpPr>
            <p:spPr>
              <a:xfrm>
                <a:off x="2907404" y="5636305"/>
                <a:ext cx="3389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400" dirty="0" smtClean="0">
                    <a:solidFill>
                      <a:schemeClr val="accent1"/>
                    </a:solidFill>
                  </a:rPr>
                  <a:t>4</a:t>
                </a:r>
                <a:endParaRPr lang="pl-PL" sz="14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72" name="Łącznik zakrzywiony 71"/>
            <p:cNvCxnSpPr>
              <a:stCxn id="50" idx="4"/>
              <a:endCxn id="60" idx="4"/>
            </p:cNvCxnSpPr>
            <p:nvPr/>
          </p:nvCxnSpPr>
          <p:spPr>
            <a:xfrm rot="5400000" flipH="1" flipV="1">
              <a:off x="5611256" y="5060415"/>
              <a:ext cx="39373" cy="1182957"/>
            </a:xfrm>
            <a:prstGeom prst="curvedConnector3">
              <a:avLst>
                <a:gd name="adj1" fmla="val -580601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ze strzałką 76"/>
            <p:cNvCxnSpPr>
              <a:stCxn id="60" idx="2"/>
              <a:endCxn id="50" idx="6"/>
            </p:cNvCxnSpPr>
            <p:nvPr/>
          </p:nvCxnSpPr>
          <p:spPr>
            <a:xfrm flipH="1">
              <a:off x="5146713" y="5523208"/>
              <a:ext cx="968461" cy="39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ole tekstowe 77"/>
            <p:cNvSpPr txBox="1"/>
            <p:nvPr/>
          </p:nvSpPr>
          <p:spPr>
            <a:xfrm>
              <a:off x="5508923" y="5283639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0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pole tekstowe 78"/>
            <p:cNvSpPr txBox="1"/>
            <p:nvPr/>
          </p:nvSpPr>
          <p:spPr>
            <a:xfrm>
              <a:off x="5508923" y="5648261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rgbClr val="FFFF00"/>
                  </a:solidFill>
                </a:rPr>
                <a:t>0</a:t>
              </a:r>
              <a:endParaRPr lang="pl-PL" sz="1400" dirty="0">
                <a:solidFill>
                  <a:srgbClr val="FFFF00"/>
                </a:solidFill>
              </a:endParaRPr>
            </a:p>
          </p:txBody>
        </p:sp>
        <p:cxnSp>
          <p:nvCxnSpPr>
            <p:cNvPr id="81" name="Łącznik prosty ze strzałką 80"/>
            <p:cNvCxnSpPr>
              <a:stCxn id="44" idx="6"/>
              <a:endCxn id="50" idx="2"/>
            </p:cNvCxnSpPr>
            <p:nvPr/>
          </p:nvCxnSpPr>
          <p:spPr>
            <a:xfrm flipV="1">
              <a:off x="4198113" y="5562581"/>
              <a:ext cx="734104" cy="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ze strzałką 82"/>
            <p:cNvCxnSpPr>
              <a:stCxn id="60" idx="6"/>
              <a:endCxn id="62" idx="2"/>
            </p:cNvCxnSpPr>
            <p:nvPr/>
          </p:nvCxnSpPr>
          <p:spPr>
            <a:xfrm flipV="1">
              <a:off x="6329670" y="5504091"/>
              <a:ext cx="715028" cy="1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ole tekstowe 83"/>
            <p:cNvSpPr txBox="1"/>
            <p:nvPr/>
          </p:nvSpPr>
          <p:spPr>
            <a:xfrm>
              <a:off x="6522715" y="5264522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5" name="pole tekstowe 84"/>
            <p:cNvSpPr txBox="1"/>
            <p:nvPr/>
          </p:nvSpPr>
          <p:spPr>
            <a:xfrm>
              <a:off x="4493568" y="5294733"/>
              <a:ext cx="571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87" name="pole tekstowe 86"/>
          <p:cNvSpPr txBox="1"/>
          <p:nvPr/>
        </p:nvSpPr>
        <p:spPr>
          <a:xfrm>
            <a:off x="4915599" y="54415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00010010</a:t>
            </a:r>
            <a:endParaRPr lang="pl-PL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Deterministyczne automaty skończone - </a:t>
            </a:r>
            <a:r>
              <a:rPr lang="pl-PL" dirty="0" smtClean="0"/>
              <a:t>Właściwości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4028965"/>
          </a:xfrm>
        </p:spPr>
        <p:txBody>
          <a:bodyPr>
            <a:normAutofit lnSpcReduction="10000"/>
          </a:bodyPr>
          <a:lstStyle/>
          <a:p>
            <a:r>
              <a:rPr lang="pl-PL" u="sng" dirty="0" smtClean="0"/>
              <a:t>Mechanizmy</a:t>
            </a:r>
            <a:r>
              <a:rPr lang="pl-PL" dirty="0" smtClean="0"/>
              <a:t> odpowiadające na pytanie, czy dane słowo należy do ustalonego języka.</a:t>
            </a:r>
          </a:p>
          <a:p>
            <a:r>
              <a:rPr lang="pl-PL" u="sng" dirty="0" smtClean="0"/>
              <a:t>Przejścia między stanami </a:t>
            </a:r>
            <a:r>
              <a:rPr lang="pl-PL" dirty="0" smtClean="0"/>
              <a:t>zachodzą na skutek wczytania kolejnych znaków analizowanego słowa.</a:t>
            </a:r>
          </a:p>
          <a:p>
            <a:r>
              <a:rPr lang="pl-PL" u="sng" dirty="0" smtClean="0"/>
              <a:t>Jednoznaczne</a:t>
            </a:r>
            <a:r>
              <a:rPr lang="pl-PL" dirty="0" smtClean="0"/>
              <a:t> określenie działania automatu - dla każdego znaku jaki może się pojawić na wejściu i dla każdego stanu automatu, ze stanu tego wychodzi dokładnie jedno przejście odpowiadające danemu znakowi.</a:t>
            </a:r>
          </a:p>
        </p:txBody>
      </p:sp>
    </p:spTree>
    <p:extLst>
      <p:ext uri="{BB962C8B-B14F-4D97-AF65-F5344CB8AC3E}">
        <p14:creationId xmlns:p14="http://schemas.microsoft.com/office/powerpoint/2010/main" val="2529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Deterministyczne automaty skończone - Właściwości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4028965"/>
          </a:xfrm>
        </p:spPr>
        <p:txBody>
          <a:bodyPr>
            <a:normAutofit/>
          </a:bodyPr>
          <a:lstStyle/>
          <a:p>
            <a:r>
              <a:rPr lang="pl-PL" dirty="0" smtClean="0"/>
              <a:t>Automat odpowiada czy słowo należy do danego języka po wczytaniu wszystkich znaków analizowanego słowa.</a:t>
            </a:r>
          </a:p>
          <a:p>
            <a:r>
              <a:rPr lang="pl-PL" dirty="0" smtClean="0"/>
              <a:t>Automat </a:t>
            </a:r>
            <a:r>
              <a:rPr lang="pl-PL" u="sng" dirty="0" smtClean="0"/>
              <a:t>akceptuje</a:t>
            </a:r>
            <a:r>
              <a:rPr lang="pl-PL" dirty="0" smtClean="0"/>
              <a:t> słowo jeśli słowo należy do danego języka, w przeciwnym przypadku je </a:t>
            </a:r>
            <a:r>
              <a:rPr lang="pl-PL" u="sng" dirty="0" smtClean="0"/>
              <a:t>odrzuca</a:t>
            </a:r>
            <a:r>
              <a:rPr lang="pl-PL" dirty="0" smtClean="0"/>
              <a:t>.</a:t>
            </a:r>
          </a:p>
          <a:p>
            <a:r>
              <a:rPr lang="pl-PL" dirty="0" smtClean="0"/>
              <a:t>Stan, w których automat akceptuje słowo nazywa się </a:t>
            </a:r>
            <a:r>
              <a:rPr lang="pl-PL" u="sng" dirty="0" smtClean="0"/>
              <a:t>stanem akceptującym</a:t>
            </a:r>
            <a:r>
              <a:rPr lang="pl-PL" dirty="0" smtClean="0"/>
              <a:t>.</a:t>
            </a:r>
          </a:p>
          <a:p>
            <a:r>
              <a:rPr lang="pl-PL" dirty="0" smtClean="0"/>
              <a:t>Automat skończony ma określoną liczbę stanów.</a:t>
            </a:r>
          </a:p>
        </p:txBody>
      </p:sp>
    </p:spTree>
    <p:extLst>
      <p:ext uri="{BB962C8B-B14F-4D97-AF65-F5344CB8AC3E}">
        <p14:creationId xmlns:p14="http://schemas.microsoft.com/office/powerpoint/2010/main" val="153021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DAS - definicja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856060" y="2249487"/>
            <a:ext cx="7429499" cy="389005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2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Deterministyczny automat skończony 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to dowolna taka piątka </a:t>
            </a:r>
            <a:r>
              <a:rPr lang="pl-PL" sz="2200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pl-PL" sz="22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=〈</a:t>
            </a:r>
            <a:r>
              <a:rPr lang="pl-PL" sz="2200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pl-PL" sz="22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pl-PL" sz="22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, </a:t>
            </a:r>
            <a:r>
              <a:rPr lang="pl-PL" sz="2200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</a:t>
            </a:r>
            <a:r>
              <a:rPr lang="pl-PL" sz="22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pl-PL" sz="2200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</a:t>
            </a:r>
            <a:r>
              <a:rPr lang="pl-PL" sz="22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pl-PL" sz="2200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 </a:t>
            </a:r>
            <a:r>
              <a:rPr lang="pl-PL" sz="22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〉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w której:</a:t>
            </a:r>
          </a:p>
          <a:p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to </a:t>
            </a:r>
            <a:r>
              <a:rPr lang="pl-PL" sz="22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skończony zbiór stanów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 to </a:t>
            </a:r>
            <a:r>
              <a:rPr lang="pl-PL" sz="2200" u="sng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skończony alfabet wejściowy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;</a:t>
            </a:r>
          </a:p>
          <a:p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 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: </a:t>
            </a:r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 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  → </a:t>
            </a:r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 to </a:t>
            </a:r>
            <a:r>
              <a:rPr lang="pl-PL" sz="2200" u="sng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funkcja przejścia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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to stan do którego przechodzimy ze stanu </a:t>
            </a:r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po wczytaniu znaku </a:t>
            </a:r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;</a:t>
            </a:r>
          </a:p>
          <a:p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to stan początkowy;</a:t>
            </a:r>
          </a:p>
          <a:p>
            <a:r>
              <a:rPr lang="pl-PL" sz="2200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F   Q  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to zbiór stanów akceptujących.</a:t>
            </a:r>
            <a:endParaRPr lang="pl-PL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pl-PL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przedstawić za pomocą diagramów.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934496" y="3597295"/>
            <a:ext cx="2989855" cy="1425191"/>
            <a:chOff x="2889314" y="4291518"/>
            <a:chExt cx="1918360" cy="904443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23495" y="4556786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pole tekstowe 30"/>
          <p:cNvSpPr txBox="1"/>
          <p:nvPr/>
        </p:nvSpPr>
        <p:spPr>
          <a:xfrm>
            <a:off x="4006727" y="3123819"/>
            <a:ext cx="51414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oznaczamy strzałkami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Przejście "znikąd" oznacza 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etykietujemy znakami, których wczytanie </a:t>
            </a:r>
            <a:br>
              <a:rPr lang="pl-PL" dirty="0" smtClean="0"/>
            </a:br>
            <a:r>
              <a:rPr lang="pl-PL" dirty="0" smtClean="0"/>
              <a:t>powoduje dane przejście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oznaczamy punktami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akceptujące oznaczane są punktami</a:t>
            </a:r>
            <a:br>
              <a:rPr lang="pl-PL" dirty="0" smtClean="0"/>
            </a:br>
            <a:r>
              <a:rPr lang="pl-PL" dirty="0" smtClean="0"/>
              <a:t>otoczonymi dodatkowym kółkiem.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200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przedstawić za pomocą diagramów.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934496" y="3597295"/>
            <a:ext cx="2989855" cy="1425191"/>
            <a:chOff x="2889314" y="4291518"/>
            <a:chExt cx="1918360" cy="904443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82766" y="4626196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pole tekstowe 30"/>
          <p:cNvSpPr txBox="1"/>
          <p:nvPr/>
        </p:nvSpPr>
        <p:spPr>
          <a:xfrm>
            <a:off x="4006727" y="3123819"/>
            <a:ext cx="51414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Przejścia oznaczamy strzałkami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Przejście "znikąd" oznacza 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etykietujemy znakami, których wczytanie </a:t>
            </a:r>
            <a:br>
              <a:rPr lang="pl-PL" dirty="0" smtClean="0"/>
            </a:br>
            <a:r>
              <a:rPr lang="pl-PL" dirty="0" smtClean="0"/>
              <a:t>powoduje dane przejście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oznaczamy punktami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akceptujące oznaczane są punktami</a:t>
            </a:r>
            <a:br>
              <a:rPr lang="pl-PL" dirty="0" smtClean="0"/>
            </a:br>
            <a:r>
              <a:rPr lang="pl-PL" dirty="0" smtClean="0"/>
              <a:t>otoczonymi dodatkowym kółkiem.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031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przedstawić za pomocą diagramów.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934496" y="3597295"/>
            <a:ext cx="2989855" cy="1425191"/>
            <a:chOff x="2889314" y="4291518"/>
            <a:chExt cx="1918360" cy="904443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23495" y="4556786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chemeClr val="accent1"/>
                  </a:solidFill>
                </a:rPr>
                <a:t>a,b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pole tekstowe 30"/>
          <p:cNvSpPr txBox="1"/>
          <p:nvPr/>
        </p:nvSpPr>
        <p:spPr>
          <a:xfrm>
            <a:off x="4006727" y="3123819"/>
            <a:ext cx="51414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oznaczamy strzałkami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Przejście "znikąd" oznacza 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etykietujemy znakami, których wczytanie </a:t>
            </a:r>
            <a:br>
              <a:rPr lang="pl-PL" dirty="0" smtClean="0"/>
            </a:br>
            <a:r>
              <a:rPr lang="pl-PL" dirty="0" smtClean="0"/>
              <a:t>powoduje dane przejście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oznaczamy punktami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akceptujące oznaczane są punktami</a:t>
            </a:r>
            <a:br>
              <a:rPr lang="pl-PL" dirty="0" smtClean="0"/>
            </a:br>
            <a:r>
              <a:rPr lang="pl-PL" dirty="0" smtClean="0"/>
              <a:t>otoczonymi dodatkowym kółkiem.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549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Diagramy </a:t>
            </a:r>
            <a:r>
              <a:rPr lang="pl-PL" dirty="0" err="1" smtClean="0"/>
              <a:t>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942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Deterministyczne automaty skończone można przedstawić za pomocą diagramów.</a:t>
            </a:r>
          </a:p>
          <a:p>
            <a:pPr marL="0" indent="0">
              <a:buNone/>
            </a:pPr>
            <a:endParaRPr lang="pl-PL" dirty="0" smtClean="0"/>
          </a:p>
        </p:txBody>
      </p:sp>
      <p:grpSp>
        <p:nvGrpSpPr>
          <p:cNvPr id="27" name="Grupa 26"/>
          <p:cNvGrpSpPr/>
          <p:nvPr/>
        </p:nvGrpSpPr>
        <p:grpSpPr>
          <a:xfrm>
            <a:off x="934496" y="3597295"/>
            <a:ext cx="2989855" cy="1425191"/>
            <a:chOff x="2889314" y="4291518"/>
            <a:chExt cx="1918360" cy="904443"/>
          </a:xfrm>
        </p:grpSpPr>
        <p:grpSp>
          <p:nvGrpSpPr>
            <p:cNvPr id="9" name="Grupa 8"/>
            <p:cNvGrpSpPr/>
            <p:nvPr/>
          </p:nvGrpSpPr>
          <p:grpSpPr>
            <a:xfrm>
              <a:off x="4083929" y="4708185"/>
              <a:ext cx="180000" cy="180000"/>
              <a:chOff x="1233152" y="3797121"/>
              <a:chExt cx="180000" cy="180000"/>
            </a:xfrm>
          </p:grpSpPr>
          <p:sp>
            <p:nvSpPr>
              <p:cNvPr id="5" name="Elipsa 4"/>
              <p:cNvSpPr/>
              <p:nvPr/>
            </p:nvSpPr>
            <p:spPr>
              <a:xfrm>
                <a:off x="1266833" y="3830802"/>
                <a:ext cx="112638" cy="1126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" name="Elipsa 5"/>
              <p:cNvSpPr/>
              <p:nvPr/>
            </p:nvSpPr>
            <p:spPr>
              <a:xfrm>
                <a:off x="1233152" y="3797121"/>
                <a:ext cx="180000" cy="1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8" name="Elipsa 7"/>
            <p:cNvSpPr/>
            <p:nvPr/>
          </p:nvSpPr>
          <p:spPr>
            <a:xfrm>
              <a:off x="3249314" y="4751925"/>
              <a:ext cx="112638" cy="1126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ze strzałką 10"/>
            <p:cNvCxnSpPr/>
            <p:nvPr/>
          </p:nvCxnSpPr>
          <p:spPr>
            <a:xfrm>
              <a:off x="2889314" y="4808244"/>
              <a:ext cx="36000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>
              <a:endCxn id="6" idx="2"/>
            </p:cNvCxnSpPr>
            <p:nvPr/>
          </p:nvCxnSpPr>
          <p:spPr>
            <a:xfrm flipV="1">
              <a:off x="3361952" y="4798185"/>
              <a:ext cx="721977" cy="1005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zakrzywiony 14"/>
            <p:cNvCxnSpPr/>
            <p:nvPr/>
          </p:nvCxnSpPr>
          <p:spPr>
            <a:xfrm flipH="1" flipV="1">
              <a:off x="4185248" y="4708185"/>
              <a:ext cx="90000" cy="90000"/>
            </a:xfrm>
            <a:prstGeom prst="curvedConnector4">
              <a:avLst>
                <a:gd name="adj1" fmla="val -254000"/>
                <a:gd name="adj2" fmla="val 354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zakrzywiony 15"/>
            <p:cNvCxnSpPr>
              <a:stCxn id="8" idx="6"/>
              <a:endCxn id="8" idx="0"/>
            </p:cNvCxnSpPr>
            <p:nvPr/>
          </p:nvCxnSpPr>
          <p:spPr>
            <a:xfrm flipH="1" flipV="1">
              <a:off x="3305633" y="4751925"/>
              <a:ext cx="56319" cy="56319"/>
            </a:xfrm>
            <a:prstGeom prst="curvedConnector4">
              <a:avLst>
                <a:gd name="adj1" fmla="val -441718"/>
                <a:gd name="adj2" fmla="val 577532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/>
            <p:cNvSpPr txBox="1"/>
            <p:nvPr/>
          </p:nvSpPr>
          <p:spPr>
            <a:xfrm>
              <a:off x="3438530" y="4291519"/>
              <a:ext cx="284410" cy="195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3686882" y="4635596"/>
              <a:ext cx="284410" cy="195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328102" y="4291518"/>
              <a:ext cx="479572" cy="195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 smtClean="0">
                  <a:solidFill>
                    <a:srgbClr val="FFFF00"/>
                  </a:solidFill>
                </a:rPr>
                <a:t>a,b</a:t>
              </a:r>
              <a:endParaRPr lang="pl-PL" sz="1400" dirty="0">
                <a:solidFill>
                  <a:srgbClr val="FFFF00"/>
                </a:solidFill>
              </a:endParaRPr>
            </a:p>
          </p:txBody>
        </p:sp>
        <p:sp>
          <p:nvSpPr>
            <p:cNvPr id="25" name="pole tekstowe 24"/>
            <p:cNvSpPr txBox="1"/>
            <p:nvPr/>
          </p:nvSpPr>
          <p:spPr>
            <a:xfrm>
              <a:off x="3219747" y="4864563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4083833" y="4888184"/>
              <a:ext cx="284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smtClean="0">
                  <a:solidFill>
                    <a:schemeClr val="accent1"/>
                  </a:solidFill>
                </a:rPr>
                <a:t>2</a:t>
              </a:r>
              <a:endParaRPr lang="pl-PL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pole tekstowe 30"/>
          <p:cNvSpPr txBox="1"/>
          <p:nvPr/>
        </p:nvSpPr>
        <p:spPr>
          <a:xfrm>
            <a:off x="4006727" y="3123819"/>
            <a:ext cx="51414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Przejścia oznaczamy strzałkami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Przejście "znikąd" oznacza stan początkowy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FFFF00"/>
                </a:solidFill>
              </a:rPr>
              <a:t>Przejścia etykietujemy znakami, których wczytanie </a:t>
            </a:r>
            <a:br>
              <a:rPr lang="pl-PL" dirty="0" smtClean="0">
                <a:solidFill>
                  <a:srgbClr val="FFFF00"/>
                </a:solidFill>
              </a:rPr>
            </a:br>
            <a:r>
              <a:rPr lang="pl-PL" dirty="0" smtClean="0">
                <a:solidFill>
                  <a:srgbClr val="FFFF00"/>
                </a:solidFill>
              </a:rPr>
              <a:t>powoduje dane przejście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oznaczamy punktami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Stany akceptujące oznaczane są punktami</a:t>
            </a:r>
            <a:br>
              <a:rPr lang="pl-PL" dirty="0" smtClean="0"/>
            </a:br>
            <a:r>
              <a:rPr lang="pl-PL" dirty="0" smtClean="0"/>
              <a:t>otoczonymi dodatkowym kółkiem.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03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TC104033919[[fn=Obwód]]</Template>
  <TotalTime>1387</TotalTime>
  <Words>1157</Words>
  <Application>Microsoft Office PowerPoint</Application>
  <PresentationFormat>Pokaz na ekranie (4:3)</PresentationFormat>
  <Paragraphs>468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Symbol</vt:lpstr>
      <vt:lpstr>Trebuchet MS</vt:lpstr>
      <vt:lpstr>Tw Cen MT</vt:lpstr>
      <vt:lpstr>Obwód</vt:lpstr>
      <vt:lpstr>Deterministyczne automaty skończone</vt:lpstr>
      <vt:lpstr>PODSTAWOWE pojęcia</vt:lpstr>
      <vt:lpstr>Deterministyczne automaty skończone - Właściwości</vt:lpstr>
      <vt:lpstr>Deterministyczne automaty skończone - Właściwości</vt:lpstr>
      <vt:lpstr>DAS - definicja</vt:lpstr>
      <vt:lpstr>Diagramy das</vt:lpstr>
      <vt:lpstr>Diagramy das</vt:lpstr>
      <vt:lpstr>Diagramy das</vt:lpstr>
      <vt:lpstr>Diagramy das</vt:lpstr>
      <vt:lpstr>Diagramy das</vt:lpstr>
      <vt:lpstr>Diagramy das</vt:lpstr>
      <vt:lpstr>TABELE das</vt:lpstr>
      <vt:lpstr>TABELE das</vt:lpstr>
      <vt:lpstr>TABELE das</vt:lpstr>
      <vt:lpstr>TABELE das</vt:lpstr>
      <vt:lpstr>TABELE das</vt:lpstr>
      <vt:lpstr>TABELE das</vt:lpstr>
      <vt:lpstr>DZIAŁANIE automatu skończonego</vt:lpstr>
      <vt:lpstr>DZIAŁANIE automatu skończonego</vt:lpstr>
      <vt:lpstr>DZIAŁANIE automatu skończonego</vt:lpstr>
      <vt:lpstr>DZIAŁANIE automatu skończonego</vt:lpstr>
      <vt:lpstr>DZIAŁANIE automatu skończonego</vt:lpstr>
      <vt:lpstr>DZIAŁANIE automatu skończonego</vt:lpstr>
      <vt:lpstr>DZIAŁANIE automatu skończonego</vt:lpstr>
      <vt:lpstr>DZIAŁANIE automatu skończonego</vt:lpstr>
      <vt:lpstr>DZIAŁANIE automatu skończonego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Małgorzata Tomkowicz</dc:creator>
  <cp:lastModifiedBy>Małgorzata Tomkowicz</cp:lastModifiedBy>
  <cp:revision>155</cp:revision>
  <dcterms:created xsi:type="dcterms:W3CDTF">2014-05-17T14:48:14Z</dcterms:created>
  <dcterms:modified xsi:type="dcterms:W3CDTF">2014-06-06T21:57:38Z</dcterms:modified>
</cp:coreProperties>
</file>