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Roboto"/>
      <p:regular r:id="rId43"/>
      <p:bold r:id="rId44"/>
      <p:italic r:id="rId45"/>
      <p:boldItalic r:id="rId46"/>
    </p:embeddedFont>
    <p:embeddedFont>
      <p:font typeface="Caveat"/>
      <p:regular r:id="rId47"/>
      <p:bold r:id="rId48"/>
    </p:embeddedFont>
    <p:embeddedFont>
      <p:font typeface="Lobster"/>
      <p:regular r:id="rId49"/>
    </p:embeddedFont>
    <p:embeddedFont>
      <p:font typeface="Montserrat"/>
      <p:regular r:id="rId50"/>
      <p:bold r:id="rId51"/>
      <p:italic r:id="rId52"/>
      <p:boldItalic r:id="rId53"/>
    </p:embeddedFont>
    <p:embeddedFont>
      <p:font typeface="La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644A6A-C620-45B0-867B-5E6AEAE2E029}">
  <a:tblStyle styleId="{6F644A6A-C620-45B0-867B-5E6AEAE2E0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Caveat-bold.fntdata"/><Relationship Id="rId47" Type="http://schemas.openxmlformats.org/officeDocument/2006/relationships/font" Target="fonts/Caveat-regular.fntdata"/><Relationship Id="rId49" Type="http://schemas.openxmlformats.org/officeDocument/2006/relationships/font" Target="fonts/Lobster-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4.xml"/><Relationship Id="rId55" Type="http://schemas.openxmlformats.org/officeDocument/2006/relationships/font" Target="fonts/Lato-bold.fntdata"/><Relationship Id="rId10" Type="http://schemas.openxmlformats.org/officeDocument/2006/relationships/slide" Target="slides/slide3.xml"/><Relationship Id="rId54" Type="http://schemas.openxmlformats.org/officeDocument/2006/relationships/font" Target="fonts/Lato-regular.fntdata"/><Relationship Id="rId13" Type="http://schemas.openxmlformats.org/officeDocument/2006/relationships/slide" Target="slides/slide6.xml"/><Relationship Id="rId57" Type="http://schemas.openxmlformats.org/officeDocument/2006/relationships/font" Target="fonts/Lato-boldItalic.fntdata"/><Relationship Id="rId12" Type="http://schemas.openxmlformats.org/officeDocument/2006/relationships/slide" Target="slides/slide5.xml"/><Relationship Id="rId56" Type="http://schemas.openxmlformats.org/officeDocument/2006/relationships/font" Target="fonts/Lato-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4a336abcb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4a336abcb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4a336abcb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24a336abcb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4aee2fcd2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4aee2fcd2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4aee2fcd2_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4aee2fcd2_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4aee2fcd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4aee2fcd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4a336abcb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24a336abcb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24aee2fcd2_9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24aee2fcd2_9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4aee2fcd2_9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4aee2fcd2_9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4aee2fcd2_9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24aee2fcd2_9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4aee2fcd2_9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24aee2fcd2_9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4aee2fcd2_9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24aee2fcd2_9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4a336abcb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4a336abcb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4aee2fcd2_9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4aee2fcd2_9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4a336abcb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4a336abcb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4a336abcb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24a336abc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2ae70c654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2ae70c654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2ae70c654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2ae70c654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4a336abc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4a336abc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ae70c65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ae70c65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2ae70c65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2ae70c65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24a336abcb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24a336abcb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2ae70c654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2ae70c65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4a336abcb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4a336abcb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2ae70c654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2ae70c654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2ae70c654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2ae70c654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2ae70c654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2ae70c654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2ae70c654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2ae70c654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2ae70c654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2ae70c654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24a336abcb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24a336abcb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4a336abc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4a336abc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4a336abc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4a336abc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4a336abcb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4a336abcb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4a336abcb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4a336abcb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4aee2fcd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4aee2fcd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4aee2fcd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4aee2fcd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4" name="Shape 134"/>
        <p:cNvGrpSpPr/>
        <p:nvPr/>
      </p:nvGrpSpPr>
      <p:grpSpPr>
        <a:xfrm>
          <a:off x="0" y="0"/>
          <a:ext cx="0" cy="0"/>
          <a:chOff x="0" y="0"/>
          <a:chExt cx="0" cy="0"/>
        </a:xfrm>
      </p:grpSpPr>
      <p:grpSp>
        <p:nvGrpSpPr>
          <p:cNvPr id="135" name="Google Shape;135;p14"/>
          <p:cNvGrpSpPr/>
          <p:nvPr/>
        </p:nvGrpSpPr>
        <p:grpSpPr>
          <a:xfrm>
            <a:off x="6098378" y="5"/>
            <a:ext cx="3045625" cy="2030570"/>
            <a:chOff x="6098378" y="5"/>
            <a:chExt cx="3045625" cy="2030570"/>
          </a:xfrm>
        </p:grpSpPr>
        <p:sp>
          <p:nvSpPr>
            <p:cNvPr id="136" name="Google Shape;136;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4"/>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42" name="Google Shape;142;p14"/>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43" name="Google Shape;143;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4" name="Shape 144"/>
        <p:cNvGrpSpPr/>
        <p:nvPr/>
      </p:nvGrpSpPr>
      <p:grpSpPr>
        <a:xfrm>
          <a:off x="0" y="0"/>
          <a:ext cx="0" cy="0"/>
          <a:chOff x="0" y="0"/>
          <a:chExt cx="0" cy="0"/>
        </a:xfrm>
      </p:grpSpPr>
      <p:grpSp>
        <p:nvGrpSpPr>
          <p:cNvPr id="145" name="Google Shape;145;p15"/>
          <p:cNvGrpSpPr/>
          <p:nvPr/>
        </p:nvGrpSpPr>
        <p:grpSpPr>
          <a:xfrm>
            <a:off x="6098378" y="5"/>
            <a:ext cx="3045625" cy="2030570"/>
            <a:chOff x="6098378" y="5"/>
            <a:chExt cx="3045625" cy="2030570"/>
          </a:xfrm>
        </p:grpSpPr>
        <p:sp>
          <p:nvSpPr>
            <p:cNvPr id="146" name="Google Shape;146;p1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5"/>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52" name="Google Shape;152;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3" name="Shape 153"/>
        <p:cNvGrpSpPr/>
        <p:nvPr/>
      </p:nvGrpSpPr>
      <p:grpSpPr>
        <a:xfrm>
          <a:off x="0" y="0"/>
          <a:ext cx="0" cy="0"/>
          <a:chOff x="0" y="0"/>
          <a:chExt cx="0" cy="0"/>
        </a:xfrm>
      </p:grpSpPr>
      <p:grpSp>
        <p:nvGrpSpPr>
          <p:cNvPr id="154" name="Google Shape;154;p16"/>
          <p:cNvGrpSpPr/>
          <p:nvPr/>
        </p:nvGrpSpPr>
        <p:grpSpPr>
          <a:xfrm>
            <a:off x="0" y="3903669"/>
            <a:ext cx="9144000" cy="1239925"/>
            <a:chOff x="0" y="3903669"/>
            <a:chExt cx="9144000" cy="1239925"/>
          </a:xfrm>
        </p:grpSpPr>
        <p:sp>
          <p:nvSpPr>
            <p:cNvPr id="155" name="Google Shape;155;p16"/>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1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61" name="Google Shape;161;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62" name="Google Shape;162;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3" name="Shape 163"/>
        <p:cNvGrpSpPr/>
        <p:nvPr/>
      </p:nvGrpSpPr>
      <p:grpSpPr>
        <a:xfrm>
          <a:off x="0" y="0"/>
          <a:ext cx="0" cy="0"/>
          <a:chOff x="0" y="0"/>
          <a:chExt cx="0" cy="0"/>
        </a:xfrm>
      </p:grpSpPr>
      <p:sp>
        <p:nvSpPr>
          <p:cNvPr id="164" name="Google Shape;164;p1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65" name="Google Shape;165;p17"/>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6" name="Google Shape;166;p17"/>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7" name="Google Shape;167;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8" name="Shape 168"/>
        <p:cNvGrpSpPr/>
        <p:nvPr/>
      </p:nvGrpSpPr>
      <p:grpSpPr>
        <a:xfrm>
          <a:off x="0" y="0"/>
          <a:ext cx="0" cy="0"/>
          <a:chOff x="0" y="0"/>
          <a:chExt cx="0" cy="0"/>
        </a:xfrm>
      </p:grpSpPr>
      <p:sp>
        <p:nvSpPr>
          <p:cNvPr id="169" name="Google Shape;169;p1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70" name="Google Shape;170;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1" name="Shape 171"/>
        <p:cNvGrpSpPr/>
        <p:nvPr/>
      </p:nvGrpSpPr>
      <p:grpSpPr>
        <a:xfrm>
          <a:off x="0" y="0"/>
          <a:ext cx="0" cy="0"/>
          <a:chOff x="0" y="0"/>
          <a:chExt cx="0" cy="0"/>
        </a:xfrm>
      </p:grpSpPr>
      <p:sp>
        <p:nvSpPr>
          <p:cNvPr id="172" name="Google Shape;172;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73" name="Google Shape;173;p19"/>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74" name="Google Shape;174;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175" name="Shape 175"/>
        <p:cNvGrpSpPr/>
        <p:nvPr/>
      </p:nvGrpSpPr>
      <p:grpSpPr>
        <a:xfrm>
          <a:off x="0" y="0"/>
          <a:ext cx="0" cy="0"/>
          <a:chOff x="0" y="0"/>
          <a:chExt cx="0" cy="0"/>
        </a:xfrm>
      </p:grpSpPr>
      <p:grpSp>
        <p:nvGrpSpPr>
          <p:cNvPr id="176" name="Google Shape;176;p20"/>
          <p:cNvGrpSpPr/>
          <p:nvPr/>
        </p:nvGrpSpPr>
        <p:grpSpPr>
          <a:xfrm>
            <a:off x="6098378" y="5"/>
            <a:ext cx="3045625" cy="2030570"/>
            <a:chOff x="6098378" y="5"/>
            <a:chExt cx="3045625" cy="2030570"/>
          </a:xfrm>
        </p:grpSpPr>
        <p:sp>
          <p:nvSpPr>
            <p:cNvPr id="177" name="Google Shape;177;p2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83" name="Google Shape;183;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4" name="Shape 184"/>
        <p:cNvGrpSpPr/>
        <p:nvPr/>
      </p:nvGrpSpPr>
      <p:grpSpPr>
        <a:xfrm>
          <a:off x="0" y="0"/>
          <a:ext cx="0" cy="0"/>
          <a:chOff x="0" y="0"/>
          <a:chExt cx="0" cy="0"/>
        </a:xfrm>
      </p:grpSpPr>
      <p:sp>
        <p:nvSpPr>
          <p:cNvPr id="185" name="Google Shape;185;p21"/>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87" name="Google Shape;187;p21"/>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88" name="Google Shape;188;p21"/>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9" name="Google Shape;189;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90" name="Google Shape;190;p2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1" name="Shape 191"/>
        <p:cNvGrpSpPr/>
        <p:nvPr/>
      </p:nvGrpSpPr>
      <p:grpSpPr>
        <a:xfrm>
          <a:off x="0" y="0"/>
          <a:ext cx="0" cy="0"/>
          <a:chOff x="0" y="0"/>
          <a:chExt cx="0" cy="0"/>
        </a:xfrm>
      </p:grpSpPr>
      <p:sp>
        <p:nvSpPr>
          <p:cNvPr id="192" name="Google Shape;192;p22"/>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193" name="Google Shape;193;p2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94" name="Shape 194"/>
        <p:cNvGrpSpPr/>
        <p:nvPr/>
      </p:nvGrpSpPr>
      <p:grpSpPr>
        <a:xfrm>
          <a:off x="0" y="0"/>
          <a:ext cx="0" cy="0"/>
          <a:chOff x="0" y="0"/>
          <a:chExt cx="0" cy="0"/>
        </a:xfrm>
      </p:grpSpPr>
      <p:grpSp>
        <p:nvGrpSpPr>
          <p:cNvPr id="195" name="Google Shape;195;p23"/>
          <p:cNvGrpSpPr/>
          <p:nvPr/>
        </p:nvGrpSpPr>
        <p:grpSpPr>
          <a:xfrm>
            <a:off x="6098378" y="5"/>
            <a:ext cx="3045625" cy="2030570"/>
            <a:chOff x="6098378" y="5"/>
            <a:chExt cx="3045625" cy="2030570"/>
          </a:xfrm>
        </p:grpSpPr>
        <p:sp>
          <p:nvSpPr>
            <p:cNvPr id="196" name="Google Shape;196;p2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23"/>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202" name="Google Shape;202;p23"/>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203" name="Google Shape;203;p2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4" name="Shape 204"/>
        <p:cNvGrpSpPr/>
        <p:nvPr/>
      </p:nvGrpSpPr>
      <p:grpSpPr>
        <a:xfrm>
          <a:off x="0" y="0"/>
          <a:ext cx="0" cy="0"/>
          <a:chOff x="0" y="0"/>
          <a:chExt cx="0" cy="0"/>
        </a:xfrm>
      </p:grpSpPr>
      <p:sp>
        <p:nvSpPr>
          <p:cNvPr id="205" name="Google Shape;205;p2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132" name="Google Shape;132;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133" name="Google Shape;133;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671250" y="450100"/>
            <a:ext cx="7852200" cy="4323300"/>
          </a:xfrm>
          <a:prstGeom prst="rect">
            <a:avLst/>
          </a:prstGeom>
        </p:spPr>
        <p:txBody>
          <a:bodyPr anchorCtr="0" anchor="ctr" bIns="91425" lIns="91425" spcFirstLastPara="1" rIns="91425" wrap="square" tIns="91425">
            <a:normAutofit fontScale="90000"/>
          </a:bodyPr>
          <a:lstStyle/>
          <a:p>
            <a:pPr indent="0" lvl="0" marL="0" marR="266700" rtl="0" algn="ctr">
              <a:lnSpc>
                <a:spcPct val="115000"/>
              </a:lnSpc>
              <a:spcBef>
                <a:spcPts val="500"/>
              </a:spcBef>
              <a:spcAft>
                <a:spcPts val="0"/>
              </a:spcAft>
              <a:buNone/>
            </a:pPr>
            <a:r>
              <a:rPr b="1" lang="en" sz="3200">
                <a:solidFill>
                  <a:srgbClr val="FFFFFF"/>
                </a:solidFill>
                <a:latin typeface="Times New Roman"/>
                <a:ea typeface="Times New Roman"/>
                <a:cs typeface="Times New Roman"/>
                <a:sym typeface="Times New Roman"/>
              </a:rPr>
              <a:t>IT314 : SOFTWARE ENGINEERING</a:t>
            </a:r>
            <a:endParaRPr b="1" sz="3200">
              <a:solidFill>
                <a:srgbClr val="FFFFFF"/>
              </a:solidFill>
              <a:latin typeface="Times New Roman"/>
              <a:ea typeface="Times New Roman"/>
              <a:cs typeface="Times New Roman"/>
              <a:sym typeface="Times New Roman"/>
            </a:endParaRPr>
          </a:p>
          <a:p>
            <a:pPr indent="0" lvl="0" marL="114300" marR="266700" rtl="0" algn="ctr">
              <a:lnSpc>
                <a:spcPct val="115000"/>
              </a:lnSpc>
              <a:spcBef>
                <a:spcPts val="500"/>
              </a:spcBef>
              <a:spcAft>
                <a:spcPts val="0"/>
              </a:spcAft>
              <a:buNone/>
            </a:pPr>
            <a:r>
              <a:t/>
            </a:r>
            <a:endParaRPr b="1" sz="3200">
              <a:solidFill>
                <a:srgbClr val="FFFFFF"/>
              </a:solidFill>
              <a:latin typeface="Times New Roman"/>
              <a:ea typeface="Times New Roman"/>
              <a:cs typeface="Times New Roman"/>
              <a:sym typeface="Times New Roman"/>
            </a:endParaRPr>
          </a:p>
          <a:p>
            <a:pPr indent="0" lvl="0" marL="0" rtl="0" algn="ctr">
              <a:lnSpc>
                <a:spcPct val="115000"/>
              </a:lnSpc>
              <a:spcBef>
                <a:spcPts val="100"/>
              </a:spcBef>
              <a:spcAft>
                <a:spcPts val="0"/>
              </a:spcAft>
              <a:buNone/>
            </a:pPr>
            <a:r>
              <a:rPr b="1" lang="en" sz="3200">
                <a:solidFill>
                  <a:srgbClr val="FFFFFF"/>
                </a:solidFill>
                <a:latin typeface="Times New Roman"/>
                <a:ea typeface="Times New Roman"/>
                <a:cs typeface="Times New Roman"/>
                <a:sym typeface="Times New Roman"/>
              </a:rPr>
              <a:t>End Term Presentation</a:t>
            </a:r>
            <a:endParaRPr b="1" sz="3200">
              <a:solidFill>
                <a:srgbClr val="FFFFFF"/>
              </a:solidFill>
              <a:latin typeface="Times New Roman"/>
              <a:ea typeface="Times New Roman"/>
              <a:cs typeface="Times New Roman"/>
              <a:sym typeface="Times New Roman"/>
            </a:endParaRPr>
          </a:p>
          <a:p>
            <a:pPr indent="0" lvl="0" marL="0" rtl="0" algn="ctr">
              <a:lnSpc>
                <a:spcPct val="115000"/>
              </a:lnSpc>
              <a:spcBef>
                <a:spcPts val="100"/>
              </a:spcBef>
              <a:spcAft>
                <a:spcPts val="0"/>
              </a:spcAft>
              <a:buNone/>
            </a:pPr>
            <a:r>
              <a:rPr b="1" lang="en" sz="2600">
                <a:solidFill>
                  <a:srgbClr val="FFFFFF"/>
                </a:solidFill>
                <a:latin typeface="Times New Roman"/>
                <a:ea typeface="Times New Roman"/>
                <a:cs typeface="Times New Roman"/>
                <a:sym typeface="Times New Roman"/>
              </a:rPr>
              <a:t>Topic: Hotel Automation System</a:t>
            </a:r>
            <a:endParaRPr b="1" sz="2600">
              <a:solidFill>
                <a:srgbClr val="FFFFFF"/>
              </a:solidFill>
              <a:latin typeface="Times New Roman"/>
              <a:ea typeface="Times New Roman"/>
              <a:cs typeface="Times New Roman"/>
              <a:sym typeface="Times New Roman"/>
            </a:endParaRPr>
          </a:p>
          <a:p>
            <a:pPr indent="0" lvl="0" marL="0" rtl="0" algn="ctr">
              <a:lnSpc>
                <a:spcPct val="115000"/>
              </a:lnSpc>
              <a:spcBef>
                <a:spcPts val="100"/>
              </a:spcBef>
              <a:spcAft>
                <a:spcPts val="0"/>
              </a:spcAft>
              <a:buNone/>
            </a:pPr>
            <a:r>
              <a:rPr b="1" lang="en" sz="2600">
                <a:solidFill>
                  <a:srgbClr val="FFFFFF"/>
                </a:solidFill>
                <a:latin typeface="Times New Roman"/>
                <a:ea typeface="Times New Roman"/>
                <a:cs typeface="Times New Roman"/>
                <a:sym typeface="Times New Roman"/>
              </a:rPr>
              <a:t>Group: 54</a:t>
            </a:r>
            <a:endParaRPr b="1" sz="2600">
              <a:solidFill>
                <a:srgbClr val="FFFFFF"/>
              </a:solidFill>
              <a:latin typeface="Times New Roman"/>
              <a:ea typeface="Times New Roman"/>
              <a:cs typeface="Times New Roman"/>
              <a:sym typeface="Times New Roman"/>
            </a:endParaRPr>
          </a:p>
          <a:p>
            <a:pPr indent="0" lvl="0" marL="0" rtl="0" algn="ctr">
              <a:lnSpc>
                <a:spcPct val="115000"/>
              </a:lnSpc>
              <a:spcBef>
                <a:spcPts val="100"/>
              </a:spcBef>
              <a:spcAft>
                <a:spcPts val="0"/>
              </a:spcAft>
              <a:buNone/>
            </a:pPr>
            <a:r>
              <a:t/>
            </a:r>
            <a:endParaRPr b="1" sz="2600">
              <a:solidFill>
                <a:srgbClr val="FFFFFF"/>
              </a:solidFill>
              <a:latin typeface="Times New Roman"/>
              <a:ea typeface="Times New Roman"/>
              <a:cs typeface="Times New Roman"/>
              <a:sym typeface="Times New Roman"/>
            </a:endParaRPr>
          </a:p>
          <a:p>
            <a:pPr indent="0" lvl="0" marL="0" rtl="0" algn="ctr">
              <a:lnSpc>
                <a:spcPct val="115000"/>
              </a:lnSpc>
              <a:spcBef>
                <a:spcPts val="100"/>
              </a:spcBef>
              <a:spcAft>
                <a:spcPts val="0"/>
              </a:spcAft>
              <a:buNone/>
            </a:pPr>
            <a:r>
              <a:rPr b="1" lang="en" sz="3000">
                <a:solidFill>
                  <a:srgbClr val="FFFFFF"/>
                </a:solidFill>
                <a:latin typeface="Times New Roman"/>
                <a:ea typeface="Times New Roman"/>
                <a:cs typeface="Times New Roman"/>
                <a:sym typeface="Times New Roman"/>
              </a:rPr>
              <a:t>Professor : Dr. JayPrakash Lalchandani</a:t>
            </a:r>
            <a:endParaRPr b="1" sz="3000">
              <a:solidFill>
                <a:srgbClr val="FFFFFF"/>
              </a:solidFill>
              <a:latin typeface="Times New Roman"/>
              <a:ea typeface="Times New Roman"/>
              <a:cs typeface="Times New Roman"/>
              <a:sym typeface="Times New Roman"/>
            </a:endParaRPr>
          </a:p>
          <a:p>
            <a:pPr indent="0" lvl="0" marL="0" rtl="0" algn="ctr">
              <a:lnSpc>
                <a:spcPct val="115000"/>
              </a:lnSpc>
              <a:spcBef>
                <a:spcPts val="100"/>
              </a:spcBef>
              <a:spcAft>
                <a:spcPts val="0"/>
              </a:spcAft>
              <a:buNone/>
            </a:pPr>
            <a:r>
              <a:rPr b="1" lang="en" sz="3000">
                <a:solidFill>
                  <a:srgbClr val="FFFFFF"/>
                </a:solidFill>
                <a:latin typeface="Times New Roman"/>
                <a:ea typeface="Times New Roman"/>
                <a:cs typeface="Times New Roman"/>
                <a:sym typeface="Times New Roman"/>
              </a:rPr>
              <a:t>Mentor TA : Mahir</a:t>
            </a:r>
            <a:endParaRPr b="1" sz="30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4"/>
          <p:cNvPicPr preferRelativeResize="0"/>
          <p:nvPr/>
        </p:nvPicPr>
        <p:blipFill>
          <a:blip r:embed="rId3">
            <a:alphaModFix/>
          </a:blip>
          <a:stretch>
            <a:fillRect/>
          </a:stretch>
        </p:blipFill>
        <p:spPr>
          <a:xfrm>
            <a:off x="2383225" y="118450"/>
            <a:ext cx="4624976" cy="5025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598100" y="2641326"/>
            <a:ext cx="8222100" cy="145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Activity Diagram</a:t>
            </a:r>
            <a:endParaRPr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6"/>
          <p:cNvPicPr preferRelativeResize="0"/>
          <p:nvPr/>
        </p:nvPicPr>
        <p:blipFill>
          <a:blip r:embed="rId3">
            <a:alphaModFix/>
          </a:blip>
          <a:stretch>
            <a:fillRect/>
          </a:stretch>
        </p:blipFill>
        <p:spPr>
          <a:xfrm>
            <a:off x="2623750" y="152400"/>
            <a:ext cx="4121925" cy="4838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598100" y="2641326"/>
            <a:ext cx="8222100" cy="145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Login</a:t>
            </a:r>
            <a:r>
              <a:rPr b="1" lang="en">
                <a:latin typeface="Times New Roman"/>
                <a:ea typeface="Times New Roman"/>
                <a:cs typeface="Times New Roman"/>
                <a:sym typeface="Times New Roman"/>
              </a:rPr>
              <a:t> Diagram</a:t>
            </a:r>
            <a:endParaRPr b="1">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38"/>
          <p:cNvPicPr preferRelativeResize="0"/>
          <p:nvPr/>
        </p:nvPicPr>
        <p:blipFill>
          <a:blip r:embed="rId3">
            <a:alphaModFix/>
          </a:blip>
          <a:stretch>
            <a:fillRect/>
          </a:stretch>
        </p:blipFill>
        <p:spPr>
          <a:xfrm>
            <a:off x="3117125" y="674213"/>
            <a:ext cx="3524250" cy="3381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9"/>
          <p:cNvSpPr txBox="1"/>
          <p:nvPr>
            <p:ph type="title"/>
          </p:nvPr>
        </p:nvSpPr>
        <p:spPr>
          <a:xfrm>
            <a:off x="598100" y="2641326"/>
            <a:ext cx="8222100" cy="145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Customer</a:t>
            </a:r>
            <a:r>
              <a:rPr b="1" lang="en">
                <a:latin typeface="Times New Roman"/>
                <a:ea typeface="Times New Roman"/>
                <a:cs typeface="Times New Roman"/>
                <a:sym typeface="Times New Roman"/>
              </a:rPr>
              <a:t> Activity Diagram</a:t>
            </a:r>
            <a:endParaRPr b="1">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40"/>
          <p:cNvPicPr preferRelativeResize="0"/>
          <p:nvPr/>
        </p:nvPicPr>
        <p:blipFill>
          <a:blip r:embed="rId3">
            <a:alphaModFix/>
          </a:blip>
          <a:stretch>
            <a:fillRect/>
          </a:stretch>
        </p:blipFill>
        <p:spPr>
          <a:xfrm>
            <a:off x="2253064" y="152400"/>
            <a:ext cx="4637872"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ph type="title"/>
          </p:nvPr>
        </p:nvSpPr>
        <p:spPr>
          <a:xfrm>
            <a:off x="598100" y="2641326"/>
            <a:ext cx="8222100" cy="145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Manager Activity </a:t>
            </a:r>
            <a:r>
              <a:rPr b="1" lang="en">
                <a:latin typeface="Times New Roman"/>
                <a:ea typeface="Times New Roman"/>
                <a:cs typeface="Times New Roman"/>
                <a:sym typeface="Times New Roman"/>
              </a:rPr>
              <a:t>Diagram</a:t>
            </a:r>
            <a:endParaRPr b="1">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42"/>
          <p:cNvPicPr preferRelativeResize="0"/>
          <p:nvPr/>
        </p:nvPicPr>
        <p:blipFill>
          <a:blip r:embed="rId3">
            <a:alphaModFix/>
          </a:blip>
          <a:stretch>
            <a:fillRect/>
          </a:stretch>
        </p:blipFill>
        <p:spPr>
          <a:xfrm>
            <a:off x="2722247" y="152400"/>
            <a:ext cx="3699505"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3"/>
          <p:cNvSpPr txBox="1"/>
          <p:nvPr>
            <p:ph type="title"/>
          </p:nvPr>
        </p:nvSpPr>
        <p:spPr>
          <a:xfrm>
            <a:off x="598100" y="2641326"/>
            <a:ext cx="8222100" cy="145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Staff</a:t>
            </a:r>
            <a:r>
              <a:rPr b="1" lang="en">
                <a:latin typeface="Times New Roman"/>
                <a:ea typeface="Times New Roman"/>
                <a:cs typeface="Times New Roman"/>
                <a:sym typeface="Times New Roman"/>
              </a:rPr>
              <a:t> Activity Diagram</a:t>
            </a:r>
            <a:endParaRPr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671250" y="331650"/>
            <a:ext cx="7852200" cy="4394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b="1" i="1" lang="en" sz="9133">
                <a:solidFill>
                  <a:srgbClr val="FFFFFF"/>
                </a:solidFill>
                <a:latin typeface="Lobster"/>
                <a:ea typeface="Lobster"/>
                <a:cs typeface="Lobster"/>
                <a:sym typeface="Lobster"/>
              </a:rPr>
              <a:t>Hotel Bliss</a:t>
            </a:r>
            <a:r>
              <a:rPr b="1" i="1" lang="en" sz="7933">
                <a:solidFill>
                  <a:srgbClr val="FFFFFF"/>
                </a:solidFill>
                <a:latin typeface="Lobster"/>
                <a:ea typeface="Lobster"/>
                <a:cs typeface="Lobster"/>
                <a:sym typeface="Lobster"/>
              </a:rPr>
              <a:t> </a:t>
            </a:r>
            <a:endParaRPr b="1" i="1" sz="7933">
              <a:solidFill>
                <a:srgbClr val="FFFFFF"/>
              </a:solidFill>
              <a:latin typeface="Lobster"/>
              <a:ea typeface="Lobster"/>
              <a:cs typeface="Lobster"/>
              <a:sym typeface="Lobster"/>
            </a:endParaRPr>
          </a:p>
          <a:p>
            <a:pPr indent="0" lvl="0" marL="0" rtl="0" algn="ctr">
              <a:lnSpc>
                <a:spcPct val="115000"/>
              </a:lnSpc>
              <a:spcBef>
                <a:spcPts val="1200"/>
              </a:spcBef>
              <a:spcAft>
                <a:spcPts val="0"/>
              </a:spcAft>
              <a:buNone/>
            </a:pPr>
            <a:r>
              <a:rPr b="1" i="1" lang="en" sz="2000">
                <a:latin typeface="Caveat"/>
                <a:ea typeface="Caveat"/>
                <a:cs typeface="Caveat"/>
                <a:sym typeface="Caveat"/>
              </a:rPr>
              <a:t>Where Love resides, Memories are created</a:t>
            </a:r>
            <a:endParaRPr b="1" i="1">
              <a:solidFill>
                <a:srgbClr val="666666"/>
              </a:solidFill>
              <a:latin typeface="Caveat"/>
              <a:ea typeface="Caveat"/>
              <a:cs typeface="Caveat"/>
              <a:sym typeface="Caveat"/>
            </a:endParaRPr>
          </a:p>
          <a:p>
            <a:pPr indent="0" lvl="0" marL="0" rtl="0" algn="l">
              <a:spcBef>
                <a:spcPts val="100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44"/>
          <p:cNvPicPr preferRelativeResize="0"/>
          <p:nvPr/>
        </p:nvPicPr>
        <p:blipFill>
          <a:blip r:embed="rId3">
            <a:alphaModFix/>
          </a:blip>
          <a:stretch>
            <a:fillRect/>
          </a:stretch>
        </p:blipFill>
        <p:spPr>
          <a:xfrm>
            <a:off x="3075775" y="304800"/>
            <a:ext cx="3074350"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latin typeface="Times New Roman"/>
                <a:ea typeface="Times New Roman"/>
                <a:cs typeface="Times New Roman"/>
                <a:sym typeface="Times New Roman"/>
              </a:rPr>
              <a:t>Application Architecture</a:t>
            </a:r>
            <a:endParaRPr b="1" sz="2800">
              <a:latin typeface="Times New Roman"/>
              <a:ea typeface="Times New Roman"/>
              <a:cs typeface="Times New Roman"/>
              <a:sym typeface="Times New Roman"/>
            </a:endParaRPr>
          </a:p>
        </p:txBody>
      </p:sp>
      <p:sp>
        <p:nvSpPr>
          <p:cNvPr id="318" name="Google Shape;318;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9" name="Google Shape;319;p45"/>
          <p:cNvPicPr preferRelativeResize="0"/>
          <p:nvPr/>
        </p:nvPicPr>
        <p:blipFill>
          <a:blip r:embed="rId3">
            <a:alphaModFix/>
          </a:blip>
          <a:stretch>
            <a:fillRect/>
          </a:stretch>
        </p:blipFill>
        <p:spPr>
          <a:xfrm>
            <a:off x="201350" y="1017725"/>
            <a:ext cx="8575474" cy="3669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111">
                <a:latin typeface="Times New Roman"/>
                <a:ea typeface="Times New Roman"/>
                <a:cs typeface="Times New Roman"/>
                <a:sym typeface="Times New Roman"/>
              </a:rPr>
              <a:t>Technologies/Tools and libraries </a:t>
            </a:r>
            <a:endParaRPr b="1" sz="311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25" name="Google Shape;325;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Languages Used: HTML, javascript</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Frameworks Used: CSS , Node Js, React</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Technologies used: Firebase Authentication</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Database design: MySQL</a:t>
            </a:r>
            <a:endParaRPr sz="2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7"/>
          <p:cNvSpPr txBox="1"/>
          <p:nvPr>
            <p:ph type="title"/>
          </p:nvPr>
        </p:nvSpPr>
        <p:spPr>
          <a:xfrm>
            <a:off x="598100" y="2641326"/>
            <a:ext cx="8222100" cy="145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Detailed</a:t>
            </a:r>
            <a:r>
              <a:rPr b="1" lang="en">
                <a:latin typeface="Times New Roman"/>
                <a:ea typeface="Times New Roman"/>
                <a:cs typeface="Times New Roman"/>
                <a:sym typeface="Times New Roman"/>
              </a:rPr>
              <a:t> Class Diagram</a:t>
            </a:r>
            <a:endParaRPr b="1">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48"/>
          <p:cNvPicPr preferRelativeResize="0"/>
          <p:nvPr/>
        </p:nvPicPr>
        <p:blipFill>
          <a:blip r:embed="rId3">
            <a:alphaModFix/>
          </a:blip>
          <a:stretch>
            <a:fillRect/>
          </a:stretch>
        </p:blipFill>
        <p:spPr>
          <a:xfrm>
            <a:off x="1607250" y="49300"/>
            <a:ext cx="6693536" cy="48387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latin typeface="Times New Roman"/>
                <a:ea typeface="Times New Roman"/>
                <a:cs typeface="Times New Roman"/>
                <a:sym typeface="Times New Roman"/>
              </a:rPr>
              <a:t>Summary of Implementation</a:t>
            </a:r>
            <a:endParaRPr b="1" sz="28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700"/>
          </a:p>
        </p:txBody>
      </p:sp>
      <p:sp>
        <p:nvSpPr>
          <p:cNvPr id="341" name="Google Shape;341;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Implemented Login &amp; Register Page with Firebase Authentication.</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Implemented Logout feature</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Implemented home page which shows the photos of hotel rooms and user review.</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Implemented</a:t>
            </a:r>
            <a:r>
              <a:rPr lang="en">
                <a:solidFill>
                  <a:schemeClr val="dk1"/>
                </a:solidFill>
                <a:latin typeface="Times New Roman"/>
                <a:ea typeface="Times New Roman"/>
                <a:cs typeface="Times New Roman"/>
                <a:sym typeface="Times New Roman"/>
              </a:rPr>
              <a:t> Room Booking page</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Implemented User Profile page</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Implemented User Booking Details page</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Implemented Responsive UI.</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Implemented Admin page where he can view the booking details of user.</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Implemented Admin Page where he can add new facilities.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0"/>
          <p:cNvSpPr txBox="1"/>
          <p:nvPr>
            <p:ph type="title"/>
          </p:nvPr>
        </p:nvSpPr>
        <p:spPr>
          <a:xfrm>
            <a:off x="598100" y="2641326"/>
            <a:ext cx="8222100" cy="145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Deployment</a:t>
            </a:r>
            <a:r>
              <a:rPr b="1" lang="en">
                <a:latin typeface="Times New Roman"/>
                <a:ea typeface="Times New Roman"/>
                <a:cs typeface="Times New Roman"/>
                <a:sym typeface="Times New Roman"/>
              </a:rPr>
              <a:t> Diagram</a:t>
            </a:r>
            <a:endParaRPr b="1">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51"/>
          <p:cNvPicPr preferRelativeResize="0"/>
          <p:nvPr/>
        </p:nvPicPr>
        <p:blipFill>
          <a:blip r:embed="rId3">
            <a:alphaModFix/>
          </a:blip>
          <a:stretch>
            <a:fillRect/>
          </a:stretch>
        </p:blipFill>
        <p:spPr>
          <a:xfrm>
            <a:off x="1870725" y="0"/>
            <a:ext cx="5040649"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111">
                <a:latin typeface="Times New Roman"/>
                <a:ea typeface="Times New Roman"/>
                <a:cs typeface="Times New Roman"/>
                <a:sym typeface="Times New Roman"/>
              </a:rPr>
              <a:t>Individual Contribution</a:t>
            </a:r>
            <a:endParaRPr b="1" sz="311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57" name="Google Shape;357;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Shreyas Sakariya</a:t>
            </a:r>
            <a:r>
              <a:rPr lang="en">
                <a:solidFill>
                  <a:schemeClr val="dk1"/>
                </a:solidFill>
                <a:latin typeface="Times New Roman"/>
                <a:ea typeface="Times New Roman"/>
                <a:cs typeface="Times New Roman"/>
                <a:sym typeface="Times New Roman"/>
              </a:rPr>
              <a:t> - Homepage Design, User profile Page, Responsive UI</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Ankit Rathod - Login Page, Firebase Authentication, Room Booking Page</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Kishan Gajnotar - Register Page, User Profile Page, Home page</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Hiten Padaliya - Login Page, User Booking Details Page, Responsive UI</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Deep Tank -  Homepage Design, Admin Pages, Room Booking Page</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Jenish Rathod - Homepage Design, Admin Pages</a:t>
            </a:r>
            <a:r>
              <a:rPr lang="en">
                <a:solidFill>
                  <a:schemeClr val="dk1"/>
                </a:solidFill>
                <a:latin typeface="Times New Roman"/>
                <a:ea typeface="Times New Roman"/>
                <a:cs typeface="Times New Roman"/>
                <a:sym typeface="Times New Roman"/>
              </a:rPr>
              <a:t>, Firebase Authentication</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3"/>
          <p:cNvSpPr txBox="1"/>
          <p:nvPr>
            <p:ph type="title"/>
          </p:nvPr>
        </p:nvSpPr>
        <p:spPr>
          <a:xfrm>
            <a:off x="598100" y="2641326"/>
            <a:ext cx="8222100" cy="145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Gantt Chart for entire Project</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latin typeface="Times New Roman"/>
                <a:ea typeface="Times New Roman"/>
                <a:cs typeface="Times New Roman"/>
                <a:sym typeface="Times New Roman"/>
              </a:rPr>
              <a:t>Team Members</a:t>
            </a:r>
            <a:endParaRPr b="1" sz="2800">
              <a:latin typeface="Times New Roman"/>
              <a:ea typeface="Times New Roman"/>
              <a:cs typeface="Times New Roman"/>
              <a:sym typeface="Times New Roman"/>
            </a:endParaRPr>
          </a:p>
        </p:txBody>
      </p:sp>
      <p:graphicFrame>
        <p:nvGraphicFramePr>
          <p:cNvPr id="221" name="Google Shape;221;p27"/>
          <p:cNvGraphicFramePr/>
          <p:nvPr/>
        </p:nvGraphicFramePr>
        <p:xfrm>
          <a:off x="952500" y="1238250"/>
          <a:ext cx="3000000" cy="3000000"/>
        </p:xfrm>
        <a:graphic>
          <a:graphicData uri="http://schemas.openxmlformats.org/drawingml/2006/table">
            <a:tbl>
              <a:tblPr>
                <a:noFill/>
                <a:tableStyleId>{6F644A6A-C620-45B0-867B-5E6AEAE2E029}</a:tableStyleId>
              </a:tblPr>
              <a:tblGrid>
                <a:gridCol w="3619500"/>
                <a:gridCol w="3619500"/>
              </a:tblGrid>
              <a:tr h="381000">
                <a:tc>
                  <a:txBody>
                    <a:bodyPr/>
                    <a:lstStyle/>
                    <a:p>
                      <a:pPr indent="0" lvl="0" marL="0" rtl="0" algn="ctr">
                        <a:spcBef>
                          <a:spcPts val="0"/>
                        </a:spcBef>
                        <a:spcAft>
                          <a:spcPts val="0"/>
                        </a:spcAft>
                        <a:buNone/>
                      </a:pPr>
                      <a:r>
                        <a:rPr b="1" lang="en" sz="2200">
                          <a:solidFill>
                            <a:schemeClr val="dk1"/>
                          </a:solidFill>
                          <a:latin typeface="Times New Roman"/>
                          <a:ea typeface="Times New Roman"/>
                          <a:cs typeface="Times New Roman"/>
                          <a:sym typeface="Times New Roman"/>
                        </a:rPr>
                        <a:t>Name</a:t>
                      </a:r>
                      <a:endParaRPr b="1" sz="22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2200">
                          <a:solidFill>
                            <a:schemeClr val="dk1"/>
                          </a:solidFill>
                          <a:latin typeface="Times New Roman"/>
                          <a:ea typeface="Times New Roman"/>
                          <a:cs typeface="Times New Roman"/>
                          <a:sym typeface="Times New Roman"/>
                        </a:rPr>
                        <a:t>ID</a:t>
                      </a:r>
                      <a:endParaRPr b="1" sz="22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2000">
                          <a:solidFill>
                            <a:schemeClr val="dk1"/>
                          </a:solidFill>
                          <a:latin typeface="Times New Roman"/>
                          <a:ea typeface="Times New Roman"/>
                          <a:cs typeface="Times New Roman"/>
                          <a:sym typeface="Times New Roman"/>
                        </a:rPr>
                        <a:t>Shreyas Sakariya</a:t>
                      </a:r>
                      <a:endParaRPr sz="2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Times New Roman"/>
                          <a:ea typeface="Times New Roman"/>
                          <a:cs typeface="Times New Roman"/>
                          <a:sym typeface="Times New Roman"/>
                        </a:rPr>
                        <a:t>201901075</a:t>
                      </a:r>
                      <a:endParaRPr sz="2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2000">
                          <a:solidFill>
                            <a:schemeClr val="dk1"/>
                          </a:solidFill>
                          <a:latin typeface="Times New Roman"/>
                          <a:ea typeface="Times New Roman"/>
                          <a:cs typeface="Times New Roman"/>
                          <a:sym typeface="Times New Roman"/>
                        </a:rPr>
                        <a:t>Ankit Rathod</a:t>
                      </a:r>
                      <a:endParaRPr sz="2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Times New Roman"/>
                          <a:ea typeface="Times New Roman"/>
                          <a:cs typeface="Times New Roman"/>
                          <a:sym typeface="Times New Roman"/>
                        </a:rPr>
                        <a:t>201901108</a:t>
                      </a:r>
                      <a:endParaRPr sz="2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2000">
                          <a:solidFill>
                            <a:schemeClr val="dk1"/>
                          </a:solidFill>
                          <a:latin typeface="Times New Roman"/>
                          <a:ea typeface="Times New Roman"/>
                          <a:cs typeface="Times New Roman"/>
                          <a:sym typeface="Times New Roman"/>
                        </a:rPr>
                        <a:t>Kishan Gajnotar</a:t>
                      </a:r>
                      <a:endParaRPr sz="2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Times New Roman"/>
                          <a:ea typeface="Times New Roman"/>
                          <a:cs typeface="Times New Roman"/>
                          <a:sym typeface="Times New Roman"/>
                        </a:rPr>
                        <a:t>201901116</a:t>
                      </a:r>
                      <a:endParaRPr sz="2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2000">
                          <a:solidFill>
                            <a:schemeClr val="dk1"/>
                          </a:solidFill>
                          <a:latin typeface="Times New Roman"/>
                          <a:ea typeface="Times New Roman"/>
                          <a:cs typeface="Times New Roman"/>
                          <a:sym typeface="Times New Roman"/>
                        </a:rPr>
                        <a:t>Hiten Padaliya</a:t>
                      </a:r>
                      <a:endParaRPr sz="2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Times New Roman"/>
                          <a:ea typeface="Times New Roman"/>
                          <a:cs typeface="Times New Roman"/>
                          <a:sym typeface="Times New Roman"/>
                        </a:rPr>
                        <a:t>201901401</a:t>
                      </a:r>
                      <a:endParaRPr sz="2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2000">
                          <a:solidFill>
                            <a:schemeClr val="dk1"/>
                          </a:solidFill>
                          <a:latin typeface="Times New Roman"/>
                          <a:ea typeface="Times New Roman"/>
                          <a:cs typeface="Times New Roman"/>
                          <a:sym typeface="Times New Roman"/>
                        </a:rPr>
                        <a:t>Deep Tank</a:t>
                      </a:r>
                      <a:endParaRPr sz="2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Times New Roman"/>
                          <a:ea typeface="Times New Roman"/>
                          <a:cs typeface="Times New Roman"/>
                          <a:sym typeface="Times New Roman"/>
                        </a:rPr>
                        <a:t>201901410</a:t>
                      </a:r>
                      <a:endParaRPr sz="2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2000">
                          <a:solidFill>
                            <a:schemeClr val="dk1"/>
                          </a:solidFill>
                          <a:latin typeface="Times New Roman"/>
                          <a:ea typeface="Times New Roman"/>
                          <a:cs typeface="Times New Roman"/>
                          <a:sym typeface="Times New Roman"/>
                        </a:rPr>
                        <a:t>Jenish Rathod (Team Leader)</a:t>
                      </a:r>
                      <a:endParaRPr sz="2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Times New Roman"/>
                          <a:ea typeface="Times New Roman"/>
                          <a:cs typeface="Times New Roman"/>
                          <a:sym typeface="Times New Roman"/>
                        </a:rPr>
                        <a:t>201901435</a:t>
                      </a:r>
                      <a:endParaRPr sz="2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54"/>
          <p:cNvPicPr preferRelativeResize="0"/>
          <p:nvPr/>
        </p:nvPicPr>
        <p:blipFill>
          <a:blip r:embed="rId3">
            <a:alphaModFix/>
          </a:blip>
          <a:stretch>
            <a:fillRect/>
          </a:stretch>
        </p:blipFill>
        <p:spPr>
          <a:xfrm>
            <a:off x="152400" y="152400"/>
            <a:ext cx="8839200" cy="4514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5"/>
          <p:cNvSpPr txBox="1"/>
          <p:nvPr>
            <p:ph type="title"/>
          </p:nvPr>
        </p:nvSpPr>
        <p:spPr>
          <a:xfrm>
            <a:off x="598100" y="2641326"/>
            <a:ext cx="8222100" cy="145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Application Navigation Using UI/UX Design</a:t>
            </a:r>
            <a:endParaRPr b="1">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56"/>
          <p:cNvPicPr preferRelativeResize="0"/>
          <p:nvPr/>
        </p:nvPicPr>
        <p:blipFill rotWithShape="1">
          <a:blip r:embed="rId3">
            <a:alphaModFix/>
          </a:blip>
          <a:srcRect b="0" l="0" r="1332" t="0"/>
          <a:stretch/>
        </p:blipFill>
        <p:spPr>
          <a:xfrm>
            <a:off x="1710325" y="0"/>
            <a:ext cx="5443538" cy="4838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latin typeface="Times New Roman"/>
                <a:ea typeface="Times New Roman"/>
                <a:cs typeface="Times New Roman"/>
                <a:sym typeface="Times New Roman"/>
              </a:rPr>
              <a:t>Summary of Test Plan</a:t>
            </a:r>
            <a:endParaRPr b="1" sz="2800">
              <a:latin typeface="Times New Roman"/>
              <a:ea typeface="Times New Roman"/>
              <a:cs typeface="Times New Roman"/>
              <a:sym typeface="Times New Roman"/>
            </a:endParaRPr>
          </a:p>
        </p:txBody>
      </p:sp>
      <p:graphicFrame>
        <p:nvGraphicFramePr>
          <p:cNvPr id="383" name="Google Shape;383;p57"/>
          <p:cNvGraphicFramePr/>
          <p:nvPr/>
        </p:nvGraphicFramePr>
        <p:xfrm>
          <a:off x="952500" y="1130925"/>
          <a:ext cx="3000000" cy="3000000"/>
        </p:xfrm>
        <a:graphic>
          <a:graphicData uri="http://schemas.openxmlformats.org/drawingml/2006/table">
            <a:tbl>
              <a:tblPr>
                <a:noFill/>
                <a:tableStyleId>{6F644A6A-C620-45B0-867B-5E6AEAE2E029}</a:tableStyleId>
              </a:tblPr>
              <a:tblGrid>
                <a:gridCol w="3619500"/>
                <a:gridCol w="3619500"/>
              </a:tblGrid>
              <a:tr h="381000">
                <a:tc>
                  <a:txBody>
                    <a:bodyPr/>
                    <a:lstStyle/>
                    <a:p>
                      <a:pPr indent="0" lvl="0" marL="0" rtl="0" algn="ctr">
                        <a:spcBef>
                          <a:spcPts val="0"/>
                        </a:spcBef>
                        <a:spcAft>
                          <a:spcPts val="0"/>
                        </a:spcAft>
                        <a:buNone/>
                      </a:pPr>
                      <a:r>
                        <a:rPr b="1" lang="en" sz="1800">
                          <a:solidFill>
                            <a:schemeClr val="dk1"/>
                          </a:solidFill>
                        </a:rPr>
                        <a:t>Functionality</a:t>
                      </a:r>
                      <a:endParaRPr b="1" sz="18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dk1"/>
                          </a:solidFill>
                        </a:rPr>
                        <a:t>Related Use Case</a:t>
                      </a:r>
                      <a:endParaRPr b="1" sz="18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solidFill>
                            <a:schemeClr val="dk1"/>
                          </a:solidFill>
                        </a:rPr>
                        <a:t>Registration</a:t>
                      </a:r>
                      <a:endParaRPr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500">
                          <a:solidFill>
                            <a:schemeClr val="dk1"/>
                          </a:solidFill>
                        </a:rPr>
                        <a:t>New user</a:t>
                      </a:r>
                      <a:r>
                        <a:rPr lang="en" sz="1500">
                          <a:solidFill>
                            <a:schemeClr val="dk1"/>
                          </a:solidFill>
                        </a:rPr>
                        <a:t> can register himself on the site</a:t>
                      </a:r>
                      <a:endParaRPr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solidFill>
                            <a:schemeClr val="dk1"/>
                          </a:solidFill>
                        </a:rPr>
                        <a:t>Login</a:t>
                      </a:r>
                      <a:endParaRPr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500">
                          <a:solidFill>
                            <a:schemeClr val="dk1"/>
                          </a:solidFill>
                        </a:rPr>
                        <a:t>After successful login each user will be directed to its related homepage</a:t>
                      </a:r>
                      <a:endParaRPr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solidFill>
                            <a:schemeClr val="dk1"/>
                          </a:solidFill>
                        </a:rPr>
                        <a:t>Update Profile</a:t>
                      </a:r>
                      <a:endParaRPr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dk1"/>
                          </a:solidFill>
                        </a:rPr>
                        <a:t>User can update profile anytime</a:t>
                      </a:r>
                      <a:endParaRPr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solidFill>
                            <a:schemeClr val="dk1"/>
                          </a:solidFill>
                        </a:rPr>
                        <a:t>Search</a:t>
                      </a:r>
                      <a:endParaRPr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dk1"/>
                          </a:solidFill>
                        </a:rPr>
                        <a:t>User can search </a:t>
                      </a:r>
                      <a:r>
                        <a:rPr lang="en" sz="1500">
                          <a:solidFill>
                            <a:schemeClr val="dk1"/>
                          </a:solidFill>
                        </a:rPr>
                        <a:t>particular</a:t>
                      </a:r>
                      <a:r>
                        <a:rPr lang="en" sz="1500">
                          <a:solidFill>
                            <a:schemeClr val="dk1"/>
                          </a:solidFill>
                        </a:rPr>
                        <a:t> room and food he/she like</a:t>
                      </a:r>
                      <a:endParaRPr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solidFill>
                            <a:schemeClr val="dk1"/>
                          </a:solidFill>
                        </a:rPr>
                        <a:t>Room Booking</a:t>
                      </a:r>
                      <a:endParaRPr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dk1"/>
                          </a:solidFill>
                        </a:rPr>
                        <a:t>User can book a room according to his/her choices </a:t>
                      </a:r>
                      <a:endParaRPr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graphicFrame>
        <p:nvGraphicFramePr>
          <p:cNvPr id="388" name="Google Shape;388;p58"/>
          <p:cNvGraphicFramePr/>
          <p:nvPr/>
        </p:nvGraphicFramePr>
        <p:xfrm>
          <a:off x="1009775" y="775775"/>
          <a:ext cx="3000000" cy="3000000"/>
        </p:xfrm>
        <a:graphic>
          <a:graphicData uri="http://schemas.openxmlformats.org/drawingml/2006/table">
            <a:tbl>
              <a:tblPr>
                <a:noFill/>
                <a:tableStyleId>{6F644A6A-C620-45B0-867B-5E6AEAE2E029}</a:tableStyleId>
              </a:tblPr>
              <a:tblGrid>
                <a:gridCol w="3619500"/>
                <a:gridCol w="3619500"/>
              </a:tblGrid>
              <a:tr h="381000">
                <a:tc>
                  <a:txBody>
                    <a:bodyPr/>
                    <a:lstStyle/>
                    <a:p>
                      <a:pPr indent="0" lvl="0" marL="0" rtl="0" algn="ctr">
                        <a:spcBef>
                          <a:spcPts val="0"/>
                        </a:spcBef>
                        <a:spcAft>
                          <a:spcPts val="0"/>
                        </a:spcAft>
                        <a:buNone/>
                      </a:pPr>
                      <a:r>
                        <a:rPr b="1" lang="en" sz="1800">
                          <a:solidFill>
                            <a:schemeClr val="dk1"/>
                          </a:solidFill>
                        </a:rPr>
                        <a:t>Functionality</a:t>
                      </a:r>
                      <a:endParaRPr b="1" sz="18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dk1"/>
                          </a:solidFill>
                        </a:rPr>
                        <a:t>Related Use Case</a:t>
                      </a:r>
                      <a:endParaRPr b="1" sz="18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solidFill>
                            <a:schemeClr val="dk1"/>
                          </a:solidFill>
                        </a:rPr>
                        <a:t>Password &amp; Verification</a:t>
                      </a:r>
                      <a:endParaRPr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500">
                          <a:solidFill>
                            <a:schemeClr val="dk1"/>
                          </a:solidFill>
                        </a:rPr>
                        <a:t>Password should be minimum 8 characters long and have no numeric values and also confirm password text have to match with password text.</a:t>
                      </a:r>
                      <a:endParaRPr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solidFill>
                            <a:schemeClr val="dk1"/>
                          </a:solidFill>
                        </a:rPr>
                        <a:t>Report generation for manager</a:t>
                      </a:r>
                      <a:endParaRPr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500">
                          <a:solidFill>
                            <a:schemeClr val="dk1"/>
                          </a:solidFill>
                        </a:rPr>
                        <a:t>Software should generate the report which gives all relevant data to the hotel manager</a:t>
                      </a:r>
                      <a:endParaRPr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solidFill>
                            <a:schemeClr val="dk1"/>
                          </a:solidFill>
                        </a:rPr>
                        <a:t>Online Payment</a:t>
                      </a:r>
                      <a:endParaRPr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dk1"/>
                          </a:solidFill>
                        </a:rPr>
                        <a:t>Users should be able to pay bills using Razorpay, Eazypay, Paytm, Gpay , etc..</a:t>
                      </a:r>
                      <a:endParaRPr sz="16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latin typeface="Times New Roman"/>
                <a:ea typeface="Times New Roman"/>
                <a:cs typeface="Times New Roman"/>
                <a:sym typeface="Times New Roman"/>
              </a:rPr>
              <a:t>Context Diagram</a:t>
            </a:r>
            <a:endParaRPr b="1" sz="2800">
              <a:latin typeface="Times New Roman"/>
              <a:ea typeface="Times New Roman"/>
              <a:cs typeface="Times New Roman"/>
              <a:sym typeface="Times New Roman"/>
            </a:endParaRPr>
          </a:p>
        </p:txBody>
      </p:sp>
      <p:sp>
        <p:nvSpPr>
          <p:cNvPr id="227" name="Google Shape;227;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 </a:t>
            </a:r>
            <a:endParaRPr b="1"/>
          </a:p>
        </p:txBody>
      </p:sp>
      <p:pic>
        <p:nvPicPr>
          <p:cNvPr id="228" name="Google Shape;228;p28"/>
          <p:cNvPicPr preferRelativeResize="0"/>
          <p:nvPr/>
        </p:nvPicPr>
        <p:blipFill>
          <a:blip r:embed="rId3">
            <a:alphaModFix/>
          </a:blip>
          <a:stretch>
            <a:fillRect/>
          </a:stretch>
        </p:blipFill>
        <p:spPr>
          <a:xfrm>
            <a:off x="361700" y="607800"/>
            <a:ext cx="8252724" cy="4177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latin typeface="Times New Roman"/>
                <a:ea typeface="Times New Roman"/>
                <a:cs typeface="Times New Roman"/>
                <a:sym typeface="Times New Roman"/>
              </a:rPr>
              <a:t>Functional </a:t>
            </a:r>
            <a:r>
              <a:rPr b="1" lang="en" sz="2800">
                <a:latin typeface="Times New Roman"/>
                <a:ea typeface="Times New Roman"/>
                <a:cs typeface="Times New Roman"/>
                <a:sym typeface="Times New Roman"/>
              </a:rPr>
              <a:t>Summary (User Stories)</a:t>
            </a:r>
            <a:endParaRPr b="1" sz="2800">
              <a:latin typeface="Times New Roman"/>
              <a:ea typeface="Times New Roman"/>
              <a:cs typeface="Times New Roman"/>
              <a:sym typeface="Times New Roman"/>
            </a:endParaRPr>
          </a:p>
        </p:txBody>
      </p:sp>
      <p:sp>
        <p:nvSpPr>
          <p:cNvPr id="234" name="Google Shape;234;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b="1" lang="en" sz="1600">
                <a:solidFill>
                  <a:schemeClr val="dk1"/>
                </a:solidFill>
                <a:latin typeface="Times New Roman"/>
                <a:ea typeface="Times New Roman"/>
                <a:cs typeface="Times New Roman"/>
                <a:sym typeface="Times New Roman"/>
              </a:rPr>
              <a:t>User login</a:t>
            </a:r>
            <a:r>
              <a:rPr lang="en" sz="1600">
                <a:solidFill>
                  <a:schemeClr val="dk1"/>
                </a:solidFill>
                <a:latin typeface="Times New Roman"/>
                <a:ea typeface="Times New Roman"/>
                <a:cs typeface="Times New Roman"/>
                <a:sym typeface="Times New Roman"/>
              </a:rPr>
              <a:t>: The user can create a new account or log in to an existing one using their email address and password, or their phone number and OTP.</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Char char="●"/>
            </a:pPr>
            <a:r>
              <a:rPr b="1" lang="en" sz="1600">
                <a:solidFill>
                  <a:schemeClr val="dk1"/>
                </a:solidFill>
                <a:latin typeface="Times New Roman"/>
                <a:ea typeface="Times New Roman"/>
                <a:cs typeface="Times New Roman"/>
                <a:sym typeface="Times New Roman"/>
              </a:rPr>
              <a:t>Change user detail:</a:t>
            </a:r>
            <a:r>
              <a:rPr lang="en" sz="1600">
                <a:solidFill>
                  <a:schemeClr val="dk1"/>
                </a:solidFill>
                <a:latin typeface="Times New Roman"/>
                <a:ea typeface="Times New Roman"/>
                <a:cs typeface="Times New Roman"/>
                <a:sym typeface="Times New Roman"/>
              </a:rPr>
              <a:t>  user can change his/her detail like phone number, address, email address, etc.</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Searching: </a:t>
            </a:r>
            <a:r>
              <a:rPr lang="en" sz="1600">
                <a:solidFill>
                  <a:schemeClr val="dk1"/>
                </a:solidFill>
                <a:latin typeface="Times New Roman"/>
                <a:ea typeface="Times New Roman"/>
                <a:cs typeface="Times New Roman"/>
                <a:sym typeface="Times New Roman"/>
              </a:rPr>
              <a:t>Users can filter foods/rooms by different genres like Punjabi,  Chinese, Gujarati, non a/c rooms,a/c rooms, etc.</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22860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228600" lvl="0" marL="457200" rtl="0" algn="l">
              <a:spcBef>
                <a:spcPts val="0"/>
              </a:spcBef>
              <a:spcAft>
                <a:spcPts val="0"/>
              </a:spcAft>
              <a:buNone/>
            </a:pPr>
            <a:r>
              <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1595"/>
              <a:buFont typeface="Arial"/>
              <a:buNone/>
            </a:pPr>
            <a:r>
              <a:rPr b="1" lang="en" sz="3133">
                <a:latin typeface="Times New Roman"/>
                <a:ea typeface="Times New Roman"/>
                <a:cs typeface="Times New Roman"/>
                <a:sym typeface="Times New Roman"/>
              </a:rPr>
              <a:t>Functional Summary (User Stories)</a:t>
            </a:r>
            <a:endParaRPr b="1" sz="3133">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40" name="Google Shape;240;p30"/>
          <p:cNvSpPr txBox="1"/>
          <p:nvPr>
            <p:ph idx="1" type="body"/>
          </p:nvPr>
        </p:nvSpPr>
        <p:spPr>
          <a:xfrm>
            <a:off x="311700" y="9689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Food Order: </a:t>
            </a:r>
            <a:r>
              <a:rPr lang="en" sz="1600">
                <a:solidFill>
                  <a:schemeClr val="dk1"/>
                </a:solidFill>
                <a:latin typeface="Times New Roman"/>
                <a:ea typeface="Times New Roman"/>
                <a:cs typeface="Times New Roman"/>
                <a:sym typeface="Times New Roman"/>
              </a:rPr>
              <a:t>We use a filtering technique that tracks user history and shows certain types of foods to each user based on their previous choices. so users can order food based on this or users can search food according to different food types.</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Reservation</a:t>
            </a:r>
            <a:r>
              <a:rPr lang="en" sz="1600">
                <a:solidFill>
                  <a:schemeClr val="dk1"/>
                </a:solidFill>
                <a:latin typeface="Times New Roman"/>
                <a:ea typeface="Times New Roman"/>
                <a:cs typeface="Times New Roman"/>
                <a:sym typeface="Times New Roman"/>
              </a:rPr>
              <a:t>: user can reserve their room according to their preference Like a/c room, non a/c room, according to room facilities, for users can  filter according to prices or according to facilities which they required.</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Favorite list:</a:t>
            </a:r>
            <a:r>
              <a:rPr lang="en" sz="1600">
                <a:solidFill>
                  <a:schemeClr val="dk1"/>
                </a:solidFill>
                <a:latin typeface="Times New Roman"/>
                <a:ea typeface="Times New Roman"/>
                <a:cs typeface="Times New Roman"/>
                <a:sym typeface="Times New Roman"/>
              </a:rPr>
              <a:t> Users can add their favorite foods/room types to a list that they can find them again without searching for them. </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22860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22860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22860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b="1" lang="en" sz="2820">
                <a:latin typeface="Times New Roman"/>
                <a:ea typeface="Times New Roman"/>
                <a:cs typeface="Times New Roman"/>
                <a:sym typeface="Times New Roman"/>
              </a:rPr>
              <a:t>Functional Summary (User Stories)</a:t>
            </a:r>
            <a:endParaRPr b="1" sz="28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700"/>
          </a:p>
        </p:txBody>
      </p:sp>
      <p:sp>
        <p:nvSpPr>
          <p:cNvPr id="246" name="Google Shape;246;p31"/>
          <p:cNvSpPr txBox="1"/>
          <p:nvPr>
            <p:ph idx="1" type="body"/>
          </p:nvPr>
        </p:nvSpPr>
        <p:spPr>
          <a:xfrm>
            <a:off x="311700" y="1017800"/>
            <a:ext cx="8520600" cy="3339000"/>
          </a:xfrm>
          <a:prstGeom prst="rect">
            <a:avLst/>
          </a:prstGeom>
        </p:spPr>
        <p:txBody>
          <a:bodyPr anchorCtr="0" anchor="t" bIns="91425" lIns="91425" spcFirstLastPara="1" rIns="91425" wrap="square" tIns="91425">
            <a:normAutofit lnSpcReduction="20000"/>
          </a:bodyPr>
          <a:lstStyle/>
          <a:p>
            <a:pPr indent="-346075" lvl="0" marL="457200" rtl="0" algn="l">
              <a:spcBef>
                <a:spcPts val="0"/>
              </a:spcBef>
              <a:spcAft>
                <a:spcPts val="0"/>
              </a:spcAft>
              <a:buClr>
                <a:schemeClr val="dk1"/>
              </a:buClr>
              <a:buSzPts val="1850"/>
              <a:buFont typeface="Times New Roman"/>
              <a:buChar char="●"/>
            </a:pPr>
            <a:r>
              <a:rPr b="1" lang="en" sz="1850">
                <a:solidFill>
                  <a:schemeClr val="dk1"/>
                </a:solidFill>
                <a:latin typeface="Times New Roman"/>
                <a:ea typeface="Times New Roman"/>
                <a:cs typeface="Times New Roman"/>
                <a:sym typeface="Times New Roman"/>
              </a:rPr>
              <a:t>Payment</a:t>
            </a:r>
            <a:r>
              <a:rPr lang="en" sz="1850">
                <a:solidFill>
                  <a:schemeClr val="dk1"/>
                </a:solidFill>
                <a:latin typeface="Times New Roman"/>
                <a:ea typeface="Times New Roman"/>
                <a:cs typeface="Times New Roman"/>
                <a:sym typeface="Times New Roman"/>
              </a:rPr>
              <a:t>: The user will receive an automatic bill when checking out and can choose to pay online with a credit card or Razorpay using a secure payment method.</a:t>
            </a:r>
            <a:endParaRPr sz="1850">
              <a:solidFill>
                <a:schemeClr val="dk1"/>
              </a:solidFill>
              <a:latin typeface="Times New Roman"/>
              <a:ea typeface="Times New Roman"/>
              <a:cs typeface="Times New Roman"/>
              <a:sym typeface="Times New Roman"/>
            </a:endParaRPr>
          </a:p>
          <a:p>
            <a:pPr indent="-228600" lvl="0" marL="457200" rtl="0" algn="l">
              <a:spcBef>
                <a:spcPts val="0"/>
              </a:spcBef>
              <a:spcAft>
                <a:spcPts val="0"/>
              </a:spcAft>
              <a:buNone/>
            </a:pPr>
            <a:r>
              <a:t/>
            </a:r>
            <a:endParaRPr sz="1850">
              <a:solidFill>
                <a:schemeClr val="dk1"/>
              </a:solidFill>
              <a:latin typeface="Times New Roman"/>
              <a:ea typeface="Times New Roman"/>
              <a:cs typeface="Times New Roman"/>
              <a:sym typeface="Times New Roman"/>
            </a:endParaRPr>
          </a:p>
          <a:p>
            <a:pPr indent="-346075" lvl="0" marL="457200" rtl="0" algn="l">
              <a:spcBef>
                <a:spcPts val="0"/>
              </a:spcBef>
              <a:spcAft>
                <a:spcPts val="0"/>
              </a:spcAft>
              <a:buClr>
                <a:schemeClr val="dk1"/>
              </a:buClr>
              <a:buSzPts val="1850"/>
              <a:buFont typeface="Times New Roman"/>
              <a:buChar char="●"/>
            </a:pPr>
            <a:r>
              <a:rPr b="1" lang="en" sz="1850">
                <a:solidFill>
                  <a:schemeClr val="dk1"/>
                </a:solidFill>
                <a:latin typeface="Times New Roman"/>
                <a:ea typeface="Times New Roman"/>
                <a:cs typeface="Times New Roman"/>
                <a:sym typeface="Times New Roman"/>
              </a:rPr>
              <a:t>Cancellation:</a:t>
            </a:r>
            <a:r>
              <a:rPr lang="en" sz="1850">
                <a:solidFill>
                  <a:schemeClr val="dk1"/>
                </a:solidFill>
                <a:latin typeface="Times New Roman"/>
                <a:ea typeface="Times New Roman"/>
                <a:cs typeface="Times New Roman"/>
                <a:sym typeface="Times New Roman"/>
              </a:rPr>
              <a:t> Users can cancel their reservation through this page but according to the policy they will get some penalty charges they have to Pay. A policy like premium users can cancel without any penalty charge and non-premium users will not need to pay penalty charges if they cancel their booking before 24 hours.</a:t>
            </a:r>
            <a:endParaRPr sz="185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50">
              <a:solidFill>
                <a:schemeClr val="dk1"/>
              </a:solidFill>
              <a:latin typeface="Times New Roman"/>
              <a:ea typeface="Times New Roman"/>
              <a:cs typeface="Times New Roman"/>
              <a:sym typeface="Times New Roman"/>
            </a:endParaRPr>
          </a:p>
          <a:p>
            <a:pPr indent="-346075" lvl="0" marL="457200" rtl="0" algn="l">
              <a:spcBef>
                <a:spcPts val="0"/>
              </a:spcBef>
              <a:spcAft>
                <a:spcPts val="0"/>
              </a:spcAft>
              <a:buClr>
                <a:schemeClr val="dk1"/>
              </a:buClr>
              <a:buSzPts val="1850"/>
              <a:buFont typeface="Times New Roman"/>
              <a:buChar char="●"/>
            </a:pPr>
            <a:r>
              <a:rPr b="1" lang="en" sz="1850">
                <a:solidFill>
                  <a:schemeClr val="dk1"/>
                </a:solidFill>
                <a:latin typeface="Times New Roman"/>
                <a:ea typeface="Times New Roman"/>
                <a:cs typeface="Times New Roman"/>
                <a:sym typeface="Times New Roman"/>
              </a:rPr>
              <a:t>Room Availability</a:t>
            </a:r>
            <a:r>
              <a:rPr lang="en" sz="1850">
                <a:solidFill>
                  <a:schemeClr val="dk1"/>
                </a:solidFill>
                <a:latin typeface="Times New Roman"/>
                <a:ea typeface="Times New Roman"/>
                <a:cs typeface="Times New Roman"/>
                <a:sym typeface="Times New Roman"/>
              </a:rPr>
              <a:t>: Management can view a complete list of available and  reserved rooms at the hotel.</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b="1" lang="en" sz="2820">
                <a:latin typeface="Times New Roman"/>
                <a:ea typeface="Times New Roman"/>
                <a:cs typeface="Times New Roman"/>
                <a:sym typeface="Times New Roman"/>
              </a:rPr>
              <a:t>Functional Summary (User Stories)</a:t>
            </a:r>
            <a:endParaRPr b="1" sz="28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700"/>
          </a:p>
        </p:txBody>
      </p:sp>
      <p:sp>
        <p:nvSpPr>
          <p:cNvPr id="252" name="Google Shape;252;p32"/>
          <p:cNvSpPr txBox="1"/>
          <p:nvPr>
            <p:ph idx="1" type="body"/>
          </p:nvPr>
        </p:nvSpPr>
        <p:spPr>
          <a:xfrm>
            <a:off x="311700" y="1017800"/>
            <a:ext cx="8520600" cy="33390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Booking for Event/ Party:</a:t>
            </a:r>
            <a:r>
              <a:rPr lang="en" sz="1600">
                <a:solidFill>
                  <a:schemeClr val="dk1"/>
                </a:solidFill>
                <a:latin typeface="Times New Roman"/>
                <a:ea typeface="Times New Roman"/>
                <a:cs typeface="Times New Roman"/>
                <a:sym typeface="Times New Roman"/>
              </a:rPr>
              <a:t> Customers can register for special events (such as parties, meetings, and functions) in advance. The hotel will confirm his/her registration based on his requirements and available space.</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50">
              <a:solidFill>
                <a:schemeClr val="dk1"/>
              </a:solidFill>
              <a:latin typeface="Times New Roman"/>
              <a:ea typeface="Times New Roman"/>
              <a:cs typeface="Times New Roman"/>
              <a:sym typeface="Times New Roman"/>
            </a:endParaRPr>
          </a:p>
          <a:p>
            <a:pPr indent="-346075" lvl="0" marL="457200" rtl="0" algn="l">
              <a:spcBef>
                <a:spcPts val="0"/>
              </a:spcBef>
              <a:spcAft>
                <a:spcPts val="0"/>
              </a:spcAft>
              <a:buClr>
                <a:schemeClr val="dk1"/>
              </a:buClr>
              <a:buSzPts val="1850"/>
              <a:buFont typeface="Times New Roman"/>
              <a:buChar char="●"/>
            </a:pPr>
            <a:r>
              <a:rPr b="1" lang="en" sz="1600">
                <a:solidFill>
                  <a:schemeClr val="dk1"/>
                </a:solidFill>
                <a:latin typeface="Times New Roman"/>
                <a:ea typeface="Times New Roman"/>
                <a:cs typeface="Times New Roman"/>
                <a:sym typeface="Times New Roman"/>
              </a:rPr>
              <a:t>Inventory Management: </a:t>
            </a:r>
            <a:r>
              <a:rPr lang="en" sz="1600">
                <a:solidFill>
                  <a:schemeClr val="dk1"/>
                </a:solidFill>
                <a:latin typeface="Times New Roman"/>
                <a:ea typeface="Times New Roman"/>
                <a:cs typeface="Times New Roman"/>
                <a:sym typeface="Times New Roman"/>
              </a:rPr>
              <a:t>The hotel management can change the price of any item in the hotel, like room prizes and food prices.</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Rating system:</a:t>
            </a:r>
            <a:r>
              <a:rPr lang="en" sz="1600">
                <a:solidFill>
                  <a:schemeClr val="dk1"/>
                </a:solidFill>
                <a:latin typeface="Times New Roman"/>
                <a:ea typeface="Times New Roman"/>
                <a:cs typeface="Times New Roman"/>
                <a:sym typeface="Times New Roman"/>
              </a:rPr>
              <a:t> Users can submit ratings and feedback on hotel services and hotel facilities they have used.</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85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598100" y="2736100"/>
            <a:ext cx="8222100" cy="124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4620">
                <a:solidFill>
                  <a:srgbClr val="FFFFFF"/>
                </a:solidFill>
                <a:latin typeface="Times New Roman"/>
                <a:ea typeface="Times New Roman"/>
                <a:cs typeface="Times New Roman"/>
                <a:sym typeface="Times New Roman"/>
              </a:rPr>
              <a:t>Top Level Use Case Model</a:t>
            </a:r>
            <a:endParaRPr b="1" sz="4620">
              <a:solidFill>
                <a:srgbClr val="FFFFFF"/>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378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