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9144000" cy="5143500" type="screen16x9"/>
  <p:notesSz cx="6858000" cy="9144000"/>
  <p:embeddedFontLst>
    <p:embeddedFont>
      <p:font typeface="Caveat" panose="020B0604020202020204" charset="0"/>
      <p:regular r:id="rId40"/>
      <p:bold r:id="rId41"/>
    </p:embeddedFont>
    <p:embeddedFont>
      <p:font typeface="Lato" panose="020F0502020204030203" pitchFamily="34" charset="0"/>
      <p:regular r:id="rId42"/>
      <p:bold r:id="rId43"/>
      <p:italic r:id="rId44"/>
      <p:boldItalic r:id="rId45"/>
    </p:embeddedFont>
    <p:embeddedFont>
      <p:font typeface="Lobster" panose="00000500000000000000" pitchFamily="2" charset="0"/>
      <p:regular r:id="rId46"/>
    </p:embeddedFont>
    <p:embeddedFont>
      <p:font typeface="Montserrat" panose="00000500000000000000"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644A6A-C620-45B0-867B-5E6AEAE2E029}">
  <a:tblStyle styleId="{6F644A6A-C620-45B0-867B-5E6AEAE2E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4a336abcb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24a336abcb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24a336abcb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24a336abc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24aee2fcd2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24aee2fcd2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4aee2fcd2_9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4aee2fcd2_9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24aee2fcd2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24aee2fcd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4a336abcb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24a336abc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4aee2fcd2_9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24aee2fcd2_9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4aee2fcd2_9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4aee2fcd2_9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24aee2fcd2_9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24aee2fcd2_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4aee2fcd2_9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4aee2fcd2_9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24aee2fcd2_9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24aee2fcd2_9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24a336abcb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24a336abcb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4aee2fcd2_9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4aee2fcd2_9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24a336abcb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24a336abc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4a336abcb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4a336abc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2ae70c654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2ae70c65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2ae70c654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2ae70c654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a336abc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a336abc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2ae70c654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2ae70c65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ae70c65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ae70c65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24a336abcb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24a336abcb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2ae70c654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2ae70c654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24a336abcb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24a336abcb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ae70c654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ae70c654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2ae70c654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2ae70c654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ae70c654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ae70c654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2ae70c654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2ae70c654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2ae70c654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2ae70c654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24a336abcb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24a336abcb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24a336abcb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24a336abc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24a336abcb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24a336abc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24a336abcb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24a336abc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24a336abcb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24a336abcb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4aee2fcd2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4aee2fcd2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24aee2fcd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24aee2fcd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4"/>
        <p:cNvGrpSpPr/>
        <p:nvPr/>
      </p:nvGrpSpPr>
      <p:grpSpPr>
        <a:xfrm>
          <a:off x="0" y="0"/>
          <a:ext cx="0" cy="0"/>
          <a:chOff x="0" y="0"/>
          <a:chExt cx="0" cy="0"/>
        </a:xfrm>
      </p:grpSpPr>
      <p:grpSp>
        <p:nvGrpSpPr>
          <p:cNvPr id="135" name="Google Shape;135;p14"/>
          <p:cNvGrpSpPr/>
          <p:nvPr/>
        </p:nvGrpSpPr>
        <p:grpSpPr>
          <a:xfrm>
            <a:off x="6098378" y="5"/>
            <a:ext cx="3045625" cy="2030570"/>
            <a:chOff x="6098378" y="5"/>
            <a:chExt cx="3045625" cy="2030570"/>
          </a:xfrm>
        </p:grpSpPr>
        <p:sp>
          <p:nvSpPr>
            <p:cNvPr id="136" name="Google Shape;136;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42" name="Google Shape;142;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43" name="Google Shape;143;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4"/>
        <p:cNvGrpSpPr/>
        <p:nvPr/>
      </p:nvGrpSpPr>
      <p:grpSpPr>
        <a:xfrm>
          <a:off x="0" y="0"/>
          <a:ext cx="0" cy="0"/>
          <a:chOff x="0" y="0"/>
          <a:chExt cx="0" cy="0"/>
        </a:xfrm>
      </p:grpSpPr>
      <p:grpSp>
        <p:nvGrpSpPr>
          <p:cNvPr id="145" name="Google Shape;145;p15"/>
          <p:cNvGrpSpPr/>
          <p:nvPr/>
        </p:nvGrpSpPr>
        <p:grpSpPr>
          <a:xfrm>
            <a:off x="6098378" y="5"/>
            <a:ext cx="3045625" cy="2030570"/>
            <a:chOff x="6098378" y="5"/>
            <a:chExt cx="3045625" cy="2030570"/>
          </a:xfrm>
        </p:grpSpPr>
        <p:sp>
          <p:nvSpPr>
            <p:cNvPr id="146" name="Google Shape;146;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52" name="Google Shape;152;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3"/>
        <p:cNvGrpSpPr/>
        <p:nvPr/>
      </p:nvGrpSpPr>
      <p:grpSpPr>
        <a:xfrm>
          <a:off x="0" y="0"/>
          <a:ext cx="0" cy="0"/>
          <a:chOff x="0" y="0"/>
          <a:chExt cx="0" cy="0"/>
        </a:xfrm>
      </p:grpSpPr>
      <p:grpSp>
        <p:nvGrpSpPr>
          <p:cNvPr id="154" name="Google Shape;154;p16"/>
          <p:cNvGrpSpPr/>
          <p:nvPr/>
        </p:nvGrpSpPr>
        <p:grpSpPr>
          <a:xfrm>
            <a:off x="0" y="3903669"/>
            <a:ext cx="9144000" cy="1239925"/>
            <a:chOff x="0" y="3903669"/>
            <a:chExt cx="9144000" cy="1239925"/>
          </a:xfrm>
        </p:grpSpPr>
        <p:sp>
          <p:nvSpPr>
            <p:cNvPr id="155" name="Google Shape;155;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61" name="Google Shape;161;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62" name="Google Shape;162;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65" name="Google Shape;165;p1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1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7" name="Google Shape;167;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0" name="Google Shape;170;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73" name="Google Shape;173;p19"/>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74" name="Google Shape;174;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75"/>
        <p:cNvGrpSpPr/>
        <p:nvPr/>
      </p:nvGrpSpPr>
      <p:grpSpPr>
        <a:xfrm>
          <a:off x="0" y="0"/>
          <a:ext cx="0" cy="0"/>
          <a:chOff x="0" y="0"/>
          <a:chExt cx="0" cy="0"/>
        </a:xfrm>
      </p:grpSpPr>
      <p:grpSp>
        <p:nvGrpSpPr>
          <p:cNvPr id="176" name="Google Shape;176;p20"/>
          <p:cNvGrpSpPr/>
          <p:nvPr/>
        </p:nvGrpSpPr>
        <p:grpSpPr>
          <a:xfrm>
            <a:off x="6098378" y="5"/>
            <a:ext cx="3045625" cy="2030570"/>
            <a:chOff x="6098378" y="5"/>
            <a:chExt cx="3045625" cy="2030570"/>
          </a:xfrm>
        </p:grpSpPr>
        <p:sp>
          <p:nvSpPr>
            <p:cNvPr id="177" name="Google Shape;177;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83" name="Google Shape;183;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4"/>
        <p:cNvGrpSpPr/>
        <p:nvPr/>
      </p:nvGrpSpPr>
      <p:grpSpPr>
        <a:xfrm>
          <a:off x="0" y="0"/>
          <a:ext cx="0" cy="0"/>
          <a:chOff x="0" y="0"/>
          <a:chExt cx="0" cy="0"/>
        </a:xfrm>
      </p:grpSpPr>
      <p:sp>
        <p:nvSpPr>
          <p:cNvPr id="185" name="Google Shape;185;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87" name="Google Shape;187;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88" name="Google Shape;188;p2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9" name="Google Shape;1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190" name="Google Shape;190;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1"/>
        <p:cNvGrpSpPr/>
        <p:nvPr/>
      </p:nvGrpSpPr>
      <p:grpSpPr>
        <a:xfrm>
          <a:off x="0" y="0"/>
          <a:ext cx="0" cy="0"/>
          <a:chOff x="0" y="0"/>
          <a:chExt cx="0" cy="0"/>
        </a:xfrm>
      </p:grpSpPr>
      <p:sp>
        <p:nvSpPr>
          <p:cNvPr id="192" name="Google Shape;192;p22"/>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93" name="Google Shape;19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94"/>
        <p:cNvGrpSpPr/>
        <p:nvPr/>
      </p:nvGrpSpPr>
      <p:grpSpPr>
        <a:xfrm>
          <a:off x="0" y="0"/>
          <a:ext cx="0" cy="0"/>
          <a:chOff x="0" y="0"/>
          <a:chExt cx="0" cy="0"/>
        </a:xfrm>
      </p:grpSpPr>
      <p:grpSp>
        <p:nvGrpSpPr>
          <p:cNvPr id="195" name="Google Shape;195;p23"/>
          <p:cNvGrpSpPr/>
          <p:nvPr/>
        </p:nvGrpSpPr>
        <p:grpSpPr>
          <a:xfrm>
            <a:off x="6098378" y="5"/>
            <a:ext cx="3045625" cy="2030570"/>
            <a:chOff x="6098378" y="5"/>
            <a:chExt cx="3045625" cy="2030570"/>
          </a:xfrm>
        </p:grpSpPr>
        <p:sp>
          <p:nvSpPr>
            <p:cNvPr id="196" name="Google Shape;196;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02" name="Google Shape;202;p23"/>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203" name="Google Shape;203;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
        <p:nvSpPr>
          <p:cNvPr id="205" name="Google Shape;205;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132" name="Google Shape;13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133" name="Google Shape;13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jd-rathod-120/HAS_Bliss_Code" TargetMode="External"/><Relationship Id="rId2" Type="http://schemas.openxmlformats.org/officeDocument/2006/relationships/hyperlink" Target="https://github.com/jd-rathod-120/Hotel-Automation-Syste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671250" y="450100"/>
            <a:ext cx="7852200" cy="4323300"/>
          </a:xfrm>
          <a:prstGeom prst="rect">
            <a:avLst/>
          </a:prstGeom>
        </p:spPr>
        <p:txBody>
          <a:bodyPr spcFirstLastPara="1" wrap="square" lIns="91425" tIns="91425" rIns="91425" bIns="91425" anchor="ctr" anchorCtr="0">
            <a:normAutofit fontScale="90000"/>
          </a:bodyPr>
          <a:lstStyle/>
          <a:p>
            <a:pPr marL="0" marR="266700" lvl="0" indent="0" algn="ctr" rtl="0">
              <a:lnSpc>
                <a:spcPct val="115000"/>
              </a:lnSpc>
              <a:spcBef>
                <a:spcPts val="500"/>
              </a:spcBef>
              <a:spcAft>
                <a:spcPts val="0"/>
              </a:spcAft>
              <a:buNone/>
            </a:pPr>
            <a:r>
              <a:rPr lang="en" sz="3200" b="1">
                <a:solidFill>
                  <a:srgbClr val="FFFFFF"/>
                </a:solidFill>
                <a:latin typeface="Times New Roman"/>
                <a:ea typeface="Times New Roman"/>
                <a:cs typeface="Times New Roman"/>
                <a:sym typeface="Times New Roman"/>
              </a:rPr>
              <a:t>IT314 : SOFTWARE ENGINEERING</a:t>
            </a:r>
            <a:endParaRPr sz="3200" b="1">
              <a:solidFill>
                <a:srgbClr val="FFFFFF"/>
              </a:solidFill>
              <a:latin typeface="Times New Roman"/>
              <a:ea typeface="Times New Roman"/>
              <a:cs typeface="Times New Roman"/>
              <a:sym typeface="Times New Roman"/>
            </a:endParaRPr>
          </a:p>
          <a:p>
            <a:pPr marL="114300" marR="266700" lvl="0" indent="0" algn="ctr" rtl="0">
              <a:lnSpc>
                <a:spcPct val="115000"/>
              </a:lnSpc>
              <a:spcBef>
                <a:spcPts val="500"/>
              </a:spcBef>
              <a:spcAft>
                <a:spcPts val="0"/>
              </a:spcAft>
              <a:buNone/>
            </a:pPr>
            <a:endParaRPr sz="32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r>
              <a:rPr lang="en" sz="3200" b="1">
                <a:solidFill>
                  <a:srgbClr val="FFFFFF"/>
                </a:solidFill>
                <a:latin typeface="Times New Roman"/>
                <a:ea typeface="Times New Roman"/>
                <a:cs typeface="Times New Roman"/>
                <a:sym typeface="Times New Roman"/>
              </a:rPr>
              <a:t>End Term Presentation</a:t>
            </a:r>
            <a:endParaRPr sz="32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r>
              <a:rPr lang="en" sz="2600" b="1">
                <a:solidFill>
                  <a:srgbClr val="FFFFFF"/>
                </a:solidFill>
                <a:latin typeface="Times New Roman"/>
                <a:ea typeface="Times New Roman"/>
                <a:cs typeface="Times New Roman"/>
                <a:sym typeface="Times New Roman"/>
              </a:rPr>
              <a:t>Topic: Hotel Automation System</a:t>
            </a:r>
            <a:endParaRPr sz="26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r>
              <a:rPr lang="en" sz="2600" b="1">
                <a:solidFill>
                  <a:srgbClr val="FFFFFF"/>
                </a:solidFill>
                <a:latin typeface="Times New Roman"/>
                <a:ea typeface="Times New Roman"/>
                <a:cs typeface="Times New Roman"/>
                <a:sym typeface="Times New Roman"/>
              </a:rPr>
              <a:t>Group: 54</a:t>
            </a:r>
            <a:endParaRPr sz="26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endParaRPr sz="26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r>
              <a:rPr lang="en" sz="3000" b="1">
                <a:solidFill>
                  <a:srgbClr val="FFFFFF"/>
                </a:solidFill>
                <a:latin typeface="Times New Roman"/>
                <a:ea typeface="Times New Roman"/>
                <a:cs typeface="Times New Roman"/>
                <a:sym typeface="Times New Roman"/>
              </a:rPr>
              <a:t>Professor : Dr. JayPrakash Lalchandani</a:t>
            </a:r>
            <a:endParaRPr sz="3000" b="1">
              <a:solidFill>
                <a:srgbClr val="FFFFFF"/>
              </a:solidFill>
              <a:latin typeface="Times New Roman"/>
              <a:ea typeface="Times New Roman"/>
              <a:cs typeface="Times New Roman"/>
              <a:sym typeface="Times New Roman"/>
            </a:endParaRPr>
          </a:p>
          <a:p>
            <a:pPr marL="0" lvl="0" indent="0" algn="ctr" rtl="0">
              <a:lnSpc>
                <a:spcPct val="115000"/>
              </a:lnSpc>
              <a:spcBef>
                <a:spcPts val="100"/>
              </a:spcBef>
              <a:spcAft>
                <a:spcPts val="0"/>
              </a:spcAft>
              <a:buNone/>
            </a:pPr>
            <a:r>
              <a:rPr lang="en" sz="3000" b="1">
                <a:solidFill>
                  <a:srgbClr val="FFFFFF"/>
                </a:solidFill>
                <a:latin typeface="Times New Roman"/>
                <a:ea typeface="Times New Roman"/>
                <a:cs typeface="Times New Roman"/>
                <a:sym typeface="Times New Roman"/>
              </a:rPr>
              <a:t>Mentor TA : Mahir</a:t>
            </a:r>
            <a:endParaRPr sz="3000" b="1">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4"/>
          <p:cNvPicPr preferRelativeResize="0"/>
          <p:nvPr/>
        </p:nvPicPr>
        <p:blipFill>
          <a:blip r:embed="rId3">
            <a:alphaModFix/>
          </a:blip>
          <a:stretch>
            <a:fillRect/>
          </a:stretch>
        </p:blipFill>
        <p:spPr>
          <a:xfrm>
            <a:off x="2383225" y="118450"/>
            <a:ext cx="4624976" cy="502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5"/>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Activity Diagram</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6"/>
          <p:cNvPicPr preferRelativeResize="0"/>
          <p:nvPr/>
        </p:nvPicPr>
        <p:blipFill>
          <a:blip r:embed="rId3">
            <a:alphaModFix/>
          </a:blip>
          <a:stretch>
            <a:fillRect/>
          </a:stretch>
        </p:blipFill>
        <p:spPr>
          <a:xfrm>
            <a:off x="2623750" y="152400"/>
            <a:ext cx="4121925" cy="4838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7"/>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Login Diagram</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8"/>
          <p:cNvPicPr preferRelativeResize="0"/>
          <p:nvPr/>
        </p:nvPicPr>
        <p:blipFill>
          <a:blip r:embed="rId3">
            <a:alphaModFix/>
          </a:blip>
          <a:stretch>
            <a:fillRect/>
          </a:stretch>
        </p:blipFill>
        <p:spPr>
          <a:xfrm>
            <a:off x="3117125" y="674213"/>
            <a:ext cx="3524250" cy="3381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Customer Activity Diagram</a:t>
            </a:r>
            <a:endParaRPr b="1">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0"/>
          <p:cNvPicPr preferRelativeResize="0"/>
          <p:nvPr/>
        </p:nvPicPr>
        <p:blipFill>
          <a:blip r:embed="rId3">
            <a:alphaModFix/>
          </a:blip>
          <a:stretch>
            <a:fillRect/>
          </a:stretch>
        </p:blipFill>
        <p:spPr>
          <a:xfrm>
            <a:off x="2253064" y="152400"/>
            <a:ext cx="4637872"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Manager Activity Diagram</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42"/>
          <p:cNvPicPr preferRelativeResize="0"/>
          <p:nvPr/>
        </p:nvPicPr>
        <p:blipFill>
          <a:blip r:embed="rId3">
            <a:alphaModFix/>
          </a:blip>
          <a:stretch>
            <a:fillRect/>
          </a:stretch>
        </p:blipFill>
        <p:spPr>
          <a:xfrm>
            <a:off x="2722247" y="152400"/>
            <a:ext cx="3699505"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3"/>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Staff Activity Diagram</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671250" y="331650"/>
            <a:ext cx="7852200" cy="4394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ctr" rtl="0">
              <a:lnSpc>
                <a:spcPct val="115000"/>
              </a:lnSpc>
              <a:spcBef>
                <a:spcPts val="1200"/>
              </a:spcBef>
              <a:spcAft>
                <a:spcPts val="0"/>
              </a:spcAft>
              <a:buNone/>
            </a:pPr>
            <a:r>
              <a:rPr lang="en" sz="9133" b="1" i="1">
                <a:solidFill>
                  <a:srgbClr val="FFFFFF"/>
                </a:solidFill>
                <a:latin typeface="Lobster"/>
                <a:ea typeface="Lobster"/>
                <a:cs typeface="Lobster"/>
                <a:sym typeface="Lobster"/>
              </a:rPr>
              <a:t>Hotel Bliss</a:t>
            </a:r>
            <a:r>
              <a:rPr lang="en" sz="7933" b="1" i="1">
                <a:solidFill>
                  <a:srgbClr val="FFFFFF"/>
                </a:solidFill>
                <a:latin typeface="Lobster"/>
                <a:ea typeface="Lobster"/>
                <a:cs typeface="Lobster"/>
                <a:sym typeface="Lobster"/>
              </a:rPr>
              <a:t> </a:t>
            </a:r>
            <a:endParaRPr sz="7933" b="1" i="1">
              <a:solidFill>
                <a:srgbClr val="FFFFFF"/>
              </a:solidFill>
              <a:latin typeface="Lobster"/>
              <a:ea typeface="Lobster"/>
              <a:cs typeface="Lobster"/>
              <a:sym typeface="Lobster"/>
            </a:endParaRPr>
          </a:p>
          <a:p>
            <a:pPr marL="0" lvl="0" indent="0" algn="ctr" rtl="0">
              <a:lnSpc>
                <a:spcPct val="115000"/>
              </a:lnSpc>
              <a:spcBef>
                <a:spcPts val="1200"/>
              </a:spcBef>
              <a:spcAft>
                <a:spcPts val="0"/>
              </a:spcAft>
              <a:buNone/>
            </a:pPr>
            <a:r>
              <a:rPr lang="en" sz="2000" b="1" i="1">
                <a:latin typeface="Caveat"/>
                <a:ea typeface="Caveat"/>
                <a:cs typeface="Caveat"/>
                <a:sym typeface="Caveat"/>
              </a:rPr>
              <a:t>Where Love resides, Memories are created</a:t>
            </a:r>
            <a:endParaRPr b="1" i="1">
              <a:solidFill>
                <a:srgbClr val="666666"/>
              </a:solidFill>
              <a:latin typeface="Caveat"/>
              <a:ea typeface="Caveat"/>
              <a:cs typeface="Caveat"/>
              <a:sym typeface="Caveat"/>
            </a:endParaRPr>
          </a:p>
          <a:p>
            <a:pPr marL="0" lvl="0" indent="0" algn="l" rtl="0">
              <a:spcBef>
                <a:spcPts val="1000"/>
              </a:spcBef>
              <a:spcAft>
                <a:spcPts val="0"/>
              </a:spcAft>
              <a:buNone/>
            </a:pPr>
            <a:endParaRPr b="1">
              <a:latin typeface="Times New Roman"/>
              <a:ea typeface="Times New Roman"/>
              <a:cs typeface="Times New Roman"/>
              <a:sym typeface="Times New Roman"/>
            </a:endParaRPr>
          </a:p>
          <a:p>
            <a:pPr marL="0" lvl="0" indent="0" algn="l" rtl="0">
              <a:spcBef>
                <a:spcPts val="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44"/>
          <p:cNvPicPr preferRelativeResize="0"/>
          <p:nvPr/>
        </p:nvPicPr>
        <p:blipFill>
          <a:blip r:embed="rId3">
            <a:alphaModFix/>
          </a:blip>
          <a:stretch>
            <a:fillRect/>
          </a:stretch>
        </p:blipFill>
        <p:spPr>
          <a:xfrm>
            <a:off x="3075775" y="304800"/>
            <a:ext cx="3074350"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Application Architecture</a:t>
            </a:r>
            <a:endParaRPr sz="2800" b="1">
              <a:latin typeface="Times New Roman"/>
              <a:ea typeface="Times New Roman"/>
              <a:cs typeface="Times New Roman"/>
              <a:sym typeface="Times New Roman"/>
            </a:endParaRPr>
          </a:p>
        </p:txBody>
      </p:sp>
      <p:sp>
        <p:nvSpPr>
          <p:cNvPr id="318" name="Google Shape;318;p4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9" name="Google Shape;319;p45"/>
          <p:cNvPicPr preferRelativeResize="0"/>
          <p:nvPr/>
        </p:nvPicPr>
        <p:blipFill>
          <a:blip r:embed="rId3">
            <a:alphaModFix/>
          </a:blip>
          <a:stretch>
            <a:fillRect/>
          </a:stretch>
        </p:blipFill>
        <p:spPr>
          <a:xfrm>
            <a:off x="201350" y="1017725"/>
            <a:ext cx="8575474" cy="3669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11" b="1">
                <a:latin typeface="Times New Roman"/>
                <a:ea typeface="Times New Roman"/>
                <a:cs typeface="Times New Roman"/>
                <a:sym typeface="Times New Roman"/>
              </a:rPr>
              <a:t>Technologies/Tools and libraries </a:t>
            </a:r>
            <a:endParaRPr sz="3111"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25" name="Google Shape;325;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Languages Used: HTML, javascript</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Frameworks Used: CSS , Node Js, React</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Technologies used: Firebase Authentication</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Database design: MySQL</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Detailed Class Diagram</a:t>
            </a:r>
            <a:endParaRPr b="1">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48"/>
          <p:cNvPicPr preferRelativeResize="0"/>
          <p:nvPr/>
        </p:nvPicPr>
        <p:blipFill>
          <a:blip r:embed="rId3">
            <a:alphaModFix/>
          </a:blip>
          <a:stretch>
            <a:fillRect/>
          </a:stretch>
        </p:blipFill>
        <p:spPr>
          <a:xfrm>
            <a:off x="1607250" y="49300"/>
            <a:ext cx="6693536" cy="48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Summary of Implementation</a:t>
            </a:r>
            <a:endParaRPr sz="2800" b="1">
              <a:latin typeface="Times New Roman"/>
              <a:ea typeface="Times New Roman"/>
              <a:cs typeface="Times New Roman"/>
              <a:sym typeface="Times New Roman"/>
            </a:endParaRPr>
          </a:p>
          <a:p>
            <a:pPr marL="0" lvl="0" indent="0" algn="l" rtl="0">
              <a:spcBef>
                <a:spcPts val="0"/>
              </a:spcBef>
              <a:spcAft>
                <a:spcPts val="0"/>
              </a:spcAft>
              <a:buSzPts val="990"/>
              <a:buNone/>
            </a:pPr>
            <a:endParaRPr sz="2700"/>
          </a:p>
        </p:txBody>
      </p:sp>
      <p:sp>
        <p:nvSpPr>
          <p:cNvPr id="341" name="Google Shape;341;p4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Login &amp; Register Page with Firebase Authentication.</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Logout feature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home page which shows the photos of hotel rooms and user review.</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Room Booking page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User Profile page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User Booking Details page</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Responsive UI.</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Admin page where he can view the booking details of user.</a:t>
            </a:r>
            <a:endParaRPr>
              <a:solidFill>
                <a:schemeClr val="dk1"/>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Implemented Admin Page where he can add new facilities.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0"/>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Deployment Diagram</a:t>
            </a:r>
            <a:endParaRPr b="1">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51"/>
          <p:cNvPicPr preferRelativeResize="0"/>
          <p:nvPr/>
        </p:nvPicPr>
        <p:blipFill>
          <a:blip r:embed="rId3">
            <a:alphaModFix/>
          </a:blip>
          <a:stretch>
            <a:fillRect/>
          </a:stretch>
        </p:blipFill>
        <p:spPr>
          <a:xfrm>
            <a:off x="1870725" y="0"/>
            <a:ext cx="5040649"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11" b="1">
                <a:latin typeface="Times New Roman"/>
                <a:ea typeface="Times New Roman"/>
                <a:cs typeface="Times New Roman"/>
                <a:sym typeface="Times New Roman"/>
              </a:rPr>
              <a:t>Individual Contribution</a:t>
            </a:r>
            <a:endParaRPr sz="3111"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57" name="Google Shape;357;p5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Shreyas Sakariya - Homepage Design, User profile Page, Responsive UI</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Ankit Rathod - Login Page, Firebase Authentication, Room Booking Page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Kishan Gajnotar - Register Page, User Profile Page, Home page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Hiten Padaliya - Login Page, User Booking Details Page, Responsive UI</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Deep Tank -  Homepage Design, Admin Pages, Room Booking Page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Jenish Rathod - Homepage Design, Admin Pages, Firebase Authentication</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Gantt Chart for entire Project</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Team Members</a:t>
            </a:r>
            <a:endParaRPr sz="2800" b="1">
              <a:latin typeface="Times New Roman"/>
              <a:ea typeface="Times New Roman"/>
              <a:cs typeface="Times New Roman"/>
              <a:sym typeface="Times New Roman"/>
            </a:endParaRPr>
          </a:p>
        </p:txBody>
      </p:sp>
      <p:graphicFrame>
        <p:nvGraphicFramePr>
          <p:cNvPr id="221" name="Google Shape;221;p27"/>
          <p:cNvGraphicFramePr/>
          <p:nvPr/>
        </p:nvGraphicFramePr>
        <p:xfrm>
          <a:off x="952500" y="1238250"/>
          <a:ext cx="3000000" cy="3000000"/>
        </p:xfrm>
        <a:graphic>
          <a:graphicData uri="http://schemas.openxmlformats.org/drawingml/2006/table">
            <a:tbl>
              <a:tblPr>
                <a:noFill/>
                <a:tableStyleId>{6F644A6A-C620-45B0-867B-5E6AEAE2E029}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2200" b="1">
                          <a:solidFill>
                            <a:schemeClr val="dk1"/>
                          </a:solidFill>
                          <a:latin typeface="Times New Roman"/>
                          <a:ea typeface="Times New Roman"/>
                          <a:cs typeface="Times New Roman"/>
                          <a:sym typeface="Times New Roman"/>
                        </a:rPr>
                        <a:t>Name</a:t>
                      </a:r>
                      <a:endParaRPr sz="2200" b="1">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200" b="1">
                          <a:solidFill>
                            <a:schemeClr val="dk1"/>
                          </a:solidFill>
                          <a:latin typeface="Times New Roman"/>
                          <a:ea typeface="Times New Roman"/>
                          <a:cs typeface="Times New Roman"/>
                          <a:sym typeface="Times New Roman"/>
                        </a:rPr>
                        <a:t>ID</a:t>
                      </a:r>
                      <a:endParaRPr sz="2200" b="1">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Shreyas Sakariya</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201901075</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Ankit Rathod</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201901108</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Kishan Gajnotar</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201901116</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Hiten Padaliya</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201901401</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Deep Tank</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201901410</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Jenish Rathod (Team Leader)</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201901435</a:t>
                      </a:r>
                      <a:endParaRPr sz="2000">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54"/>
          <p:cNvPicPr preferRelativeResize="0"/>
          <p:nvPr/>
        </p:nvPicPr>
        <p:blipFill>
          <a:blip r:embed="rId3">
            <a:alphaModFix/>
          </a:blip>
          <a:stretch>
            <a:fillRect/>
          </a:stretch>
        </p:blipFill>
        <p:spPr>
          <a:xfrm>
            <a:off x="152400" y="152400"/>
            <a:ext cx="8839200" cy="451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598100" y="2641326"/>
            <a:ext cx="8222100" cy="1456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Application Navigation Using UI/UX Design</a:t>
            </a:r>
            <a:endParaRPr b="1">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6"/>
          <p:cNvPicPr preferRelativeResize="0"/>
          <p:nvPr/>
        </p:nvPicPr>
        <p:blipFill rotWithShape="1">
          <a:blip r:embed="rId3">
            <a:alphaModFix/>
          </a:blip>
          <a:srcRect r="1332"/>
          <a:stretch/>
        </p:blipFill>
        <p:spPr>
          <a:xfrm>
            <a:off x="1710325" y="0"/>
            <a:ext cx="5443538" cy="483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Summary of Test Plan</a:t>
            </a:r>
            <a:endParaRPr sz="2800" b="1">
              <a:latin typeface="Times New Roman"/>
              <a:ea typeface="Times New Roman"/>
              <a:cs typeface="Times New Roman"/>
              <a:sym typeface="Times New Roman"/>
            </a:endParaRPr>
          </a:p>
        </p:txBody>
      </p:sp>
      <p:graphicFrame>
        <p:nvGraphicFramePr>
          <p:cNvPr id="383" name="Google Shape;383;p57"/>
          <p:cNvGraphicFramePr/>
          <p:nvPr/>
        </p:nvGraphicFramePr>
        <p:xfrm>
          <a:off x="952500" y="1130925"/>
          <a:ext cx="3000000" cy="3000000"/>
        </p:xfrm>
        <a:graphic>
          <a:graphicData uri="http://schemas.openxmlformats.org/drawingml/2006/table">
            <a:tbl>
              <a:tblPr>
                <a:noFill/>
                <a:tableStyleId>{6F644A6A-C620-45B0-867B-5E6AEAE2E029}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solidFill>
                            <a:schemeClr val="dk1"/>
                          </a:solidFill>
                        </a:rPr>
                        <a:t>Functionality</a:t>
                      </a:r>
                      <a:endParaRPr sz="18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rPr>
                        <a:t>Related Use Case</a:t>
                      </a:r>
                      <a:endParaRPr sz="18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dk1"/>
                          </a:solidFill>
                        </a:rPr>
                        <a:t>Registration</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New user can register himself on the site</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dk1"/>
                          </a:solidFill>
                        </a:rPr>
                        <a:t>Login</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After successful login each user will be directed to its related homepage</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dk1"/>
                          </a:solidFill>
                        </a:rPr>
                        <a:t>Update Profile</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dk1"/>
                          </a:solidFill>
                        </a:rPr>
                        <a:t>User can update profile anytime</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solidFill>
                            <a:schemeClr val="dk1"/>
                          </a:solidFill>
                        </a:rPr>
                        <a:t>Search</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dk1"/>
                          </a:solidFill>
                        </a:rPr>
                        <a:t>User can search particular room and food he/she like</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solidFill>
                            <a:schemeClr val="dk1"/>
                          </a:solidFill>
                        </a:rPr>
                        <a:t>Room Booking</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dk1"/>
                          </a:solidFill>
                        </a:rPr>
                        <a:t>User can book a room according to his/her choices </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aphicFrame>
        <p:nvGraphicFramePr>
          <p:cNvPr id="388" name="Google Shape;388;p58"/>
          <p:cNvGraphicFramePr/>
          <p:nvPr/>
        </p:nvGraphicFramePr>
        <p:xfrm>
          <a:off x="1009775" y="775775"/>
          <a:ext cx="3000000" cy="3000000"/>
        </p:xfrm>
        <a:graphic>
          <a:graphicData uri="http://schemas.openxmlformats.org/drawingml/2006/table">
            <a:tbl>
              <a:tblPr>
                <a:noFill/>
                <a:tableStyleId>{6F644A6A-C620-45B0-867B-5E6AEAE2E029}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800" b="1">
                          <a:solidFill>
                            <a:schemeClr val="dk1"/>
                          </a:solidFill>
                        </a:rPr>
                        <a:t>Functionality</a:t>
                      </a:r>
                      <a:endParaRPr sz="18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dk1"/>
                          </a:solidFill>
                        </a:rPr>
                        <a:t>Related Use Case</a:t>
                      </a:r>
                      <a:endParaRPr sz="18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a:solidFill>
                            <a:schemeClr val="dk1"/>
                          </a:solidFill>
                        </a:rPr>
                        <a:t>Password &amp; Verification</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Password should be minimum 8 characters long and have no numeric values and also confirm password text have to match with password text.</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solidFill>
                            <a:schemeClr val="dk1"/>
                          </a:solidFill>
                        </a:rPr>
                        <a:t>Report generation for manager</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500">
                          <a:solidFill>
                            <a:schemeClr val="dk1"/>
                          </a:solidFill>
                        </a:rPr>
                        <a:t>Software should generate the report which gives all relevant data to the hotel manager</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solidFill>
                            <a:schemeClr val="dk1"/>
                          </a:solidFill>
                        </a:rPr>
                        <a:t>Online Payment</a:t>
                      </a:r>
                      <a:endParaRPr sz="15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dk1"/>
                          </a:solidFill>
                        </a:rPr>
                        <a:t>Users should be able to pay bills using Razorpay, Eazypay, Paytm, Gpay , etc..</a:t>
                      </a: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9"/>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92A1-4300-9E48-C37A-3F740B9F02C7}"/>
              </a:ext>
            </a:extLst>
          </p:cNvPr>
          <p:cNvSpPr>
            <a:spLocks noGrp="1"/>
          </p:cNvSpPr>
          <p:nvPr>
            <p:ph type="title"/>
          </p:nvPr>
        </p:nvSpPr>
        <p:spPr/>
        <p:txBody>
          <a:bodyPr>
            <a:normAutofit fontScale="90000"/>
          </a:bodyPr>
          <a:lstStyle/>
          <a:p>
            <a:r>
              <a:rPr lang="en-US" dirty="0" err="1"/>
              <a:t>Github</a:t>
            </a:r>
            <a:r>
              <a:rPr lang="en-US" dirty="0"/>
              <a:t> Link </a:t>
            </a:r>
            <a:endParaRPr lang="en-IN" dirty="0"/>
          </a:p>
        </p:txBody>
      </p:sp>
      <p:sp>
        <p:nvSpPr>
          <p:cNvPr id="3" name="Text Placeholder 2">
            <a:extLst>
              <a:ext uri="{FF2B5EF4-FFF2-40B4-BE49-F238E27FC236}">
                <a16:creationId xmlns:a16="http://schemas.microsoft.com/office/drawing/2014/main" id="{43F824FF-5E0D-3270-2049-0BC440C13DF0}"/>
              </a:ext>
            </a:extLst>
          </p:cNvPr>
          <p:cNvSpPr>
            <a:spLocks noGrp="1"/>
          </p:cNvSpPr>
          <p:nvPr>
            <p:ph type="body" idx="1"/>
          </p:nvPr>
        </p:nvSpPr>
        <p:spPr/>
        <p:txBody>
          <a:bodyPr/>
          <a:lstStyle/>
          <a:p>
            <a:endParaRPr lang="en-IN" dirty="0">
              <a:hlinkClick r:id="rId2"/>
            </a:endParaRPr>
          </a:p>
          <a:p>
            <a:r>
              <a:rPr lang="en-IN" sz="2000" dirty="0"/>
              <a:t>Document Link:</a:t>
            </a:r>
          </a:p>
          <a:p>
            <a:pPr marL="114300" indent="0">
              <a:buNone/>
            </a:pPr>
            <a:endParaRPr lang="en-IN" sz="2000" dirty="0">
              <a:hlinkClick r:id="rId2"/>
            </a:endParaRPr>
          </a:p>
          <a:p>
            <a:r>
              <a:rPr lang="en-IN" dirty="0">
                <a:hlinkClick r:id="rId2"/>
              </a:rPr>
              <a:t>https://github.com/jd-rathod-120/Hotel-Automation-System-</a:t>
            </a:r>
            <a:endParaRPr lang="en-IN" dirty="0"/>
          </a:p>
          <a:p>
            <a:pPr marL="114300" indent="0">
              <a:buNone/>
            </a:pPr>
            <a:endParaRPr lang="en-IN" sz="2000" dirty="0"/>
          </a:p>
          <a:p>
            <a:r>
              <a:rPr lang="en-IN" sz="2000" dirty="0"/>
              <a:t>Code </a:t>
            </a:r>
            <a:r>
              <a:rPr lang="en-IN" sz="2000"/>
              <a:t>Link:</a:t>
            </a:r>
          </a:p>
          <a:p>
            <a:pPr marL="114300" indent="0">
              <a:buNone/>
            </a:pPr>
            <a:endParaRPr lang="en-IN" sz="2000" dirty="0"/>
          </a:p>
          <a:p>
            <a:r>
              <a:rPr lang="en-IN" dirty="0">
                <a:hlinkClick r:id="rId3"/>
              </a:rPr>
              <a:t>https://github.com/jd-rathod-120/HAS_Bliss_Code</a:t>
            </a:r>
            <a:endParaRPr lang="en-IN" dirty="0"/>
          </a:p>
        </p:txBody>
      </p:sp>
    </p:spTree>
    <p:extLst>
      <p:ext uri="{BB962C8B-B14F-4D97-AF65-F5344CB8AC3E}">
        <p14:creationId xmlns:p14="http://schemas.microsoft.com/office/powerpoint/2010/main" val="37013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311700" y="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Context Diagram</a:t>
            </a:r>
            <a:endParaRPr sz="2800" b="1">
              <a:latin typeface="Times New Roman"/>
              <a:ea typeface="Times New Roman"/>
              <a:cs typeface="Times New Roman"/>
              <a:sym typeface="Times New Roman"/>
            </a:endParaRPr>
          </a:p>
        </p:txBody>
      </p:sp>
      <p:sp>
        <p:nvSpPr>
          <p:cNvPr id="227" name="Google Shape;227;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 </a:t>
            </a:r>
            <a:endParaRPr b="1"/>
          </a:p>
        </p:txBody>
      </p:sp>
      <p:pic>
        <p:nvPicPr>
          <p:cNvPr id="228" name="Google Shape;228;p28"/>
          <p:cNvPicPr preferRelativeResize="0"/>
          <p:nvPr/>
        </p:nvPicPr>
        <p:blipFill>
          <a:blip r:embed="rId3">
            <a:alphaModFix/>
          </a:blip>
          <a:stretch>
            <a:fillRect/>
          </a:stretch>
        </p:blipFill>
        <p:spPr>
          <a:xfrm>
            <a:off x="361700" y="607800"/>
            <a:ext cx="8252724" cy="41779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a:latin typeface="Times New Roman"/>
                <a:ea typeface="Times New Roman"/>
                <a:cs typeface="Times New Roman"/>
                <a:sym typeface="Times New Roman"/>
              </a:rPr>
              <a:t>Functional Summary (User Stories)</a:t>
            </a:r>
            <a:endParaRPr sz="2800" b="1">
              <a:latin typeface="Times New Roman"/>
              <a:ea typeface="Times New Roman"/>
              <a:cs typeface="Times New Roman"/>
              <a:sym typeface="Times New Roman"/>
            </a:endParaRPr>
          </a:p>
        </p:txBody>
      </p:sp>
      <p:sp>
        <p:nvSpPr>
          <p:cNvPr id="234" name="Google Shape;234;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b="1">
                <a:solidFill>
                  <a:schemeClr val="dk1"/>
                </a:solidFill>
                <a:latin typeface="Times New Roman"/>
                <a:ea typeface="Times New Roman"/>
                <a:cs typeface="Times New Roman"/>
                <a:sym typeface="Times New Roman"/>
              </a:rPr>
              <a:t>User login</a:t>
            </a:r>
            <a:r>
              <a:rPr lang="en" sz="1600">
                <a:solidFill>
                  <a:schemeClr val="dk1"/>
                </a:solidFill>
                <a:latin typeface="Times New Roman"/>
                <a:ea typeface="Times New Roman"/>
                <a:cs typeface="Times New Roman"/>
                <a:sym typeface="Times New Roman"/>
              </a:rPr>
              <a:t>: The user can create a new account or log in to an existing one using their email address and password, or their phone number and OTP.</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Char char="●"/>
            </a:pPr>
            <a:r>
              <a:rPr lang="en" sz="1600" b="1">
                <a:solidFill>
                  <a:schemeClr val="dk1"/>
                </a:solidFill>
                <a:latin typeface="Times New Roman"/>
                <a:ea typeface="Times New Roman"/>
                <a:cs typeface="Times New Roman"/>
                <a:sym typeface="Times New Roman"/>
              </a:rPr>
              <a:t>Change user detail:</a:t>
            </a:r>
            <a:r>
              <a:rPr lang="en" sz="1600">
                <a:solidFill>
                  <a:schemeClr val="dk1"/>
                </a:solidFill>
                <a:latin typeface="Times New Roman"/>
                <a:ea typeface="Times New Roman"/>
                <a:cs typeface="Times New Roman"/>
                <a:sym typeface="Times New Roman"/>
              </a:rPr>
              <a:t>  user can change his/her detail like phone number, address, email address, etc.</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Searching: </a:t>
            </a:r>
            <a:r>
              <a:rPr lang="en" sz="1600">
                <a:solidFill>
                  <a:schemeClr val="dk1"/>
                </a:solidFill>
                <a:latin typeface="Times New Roman"/>
                <a:ea typeface="Times New Roman"/>
                <a:cs typeface="Times New Roman"/>
                <a:sym typeface="Times New Roman"/>
              </a:rPr>
              <a:t>Users can filter foods/rooms by different genres like Punjabi,  Chinese, Gujarati, non a/c rooms,a/c rooms, etc.</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1595"/>
              <a:buFont typeface="Arial"/>
              <a:buNone/>
            </a:pPr>
            <a:r>
              <a:rPr lang="en" sz="3133" b="1">
                <a:latin typeface="Times New Roman"/>
                <a:ea typeface="Times New Roman"/>
                <a:cs typeface="Times New Roman"/>
                <a:sym typeface="Times New Roman"/>
              </a:rPr>
              <a:t>Functional Summary (User Stories)</a:t>
            </a:r>
            <a:endParaRPr sz="3133"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240" name="Google Shape;240;p30"/>
          <p:cNvSpPr txBox="1">
            <a:spLocks noGrp="1"/>
          </p:cNvSpPr>
          <p:nvPr>
            <p:ph type="body" idx="1"/>
          </p:nvPr>
        </p:nvSpPr>
        <p:spPr>
          <a:xfrm>
            <a:off x="311700" y="9689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Food Order: </a:t>
            </a:r>
            <a:r>
              <a:rPr lang="en" sz="1600">
                <a:solidFill>
                  <a:schemeClr val="dk1"/>
                </a:solidFill>
                <a:latin typeface="Times New Roman"/>
                <a:ea typeface="Times New Roman"/>
                <a:cs typeface="Times New Roman"/>
                <a:sym typeface="Times New Roman"/>
              </a:rPr>
              <a:t>We use a filtering technique that tracks user history and shows certain types of foods to each user based on their previous choices. so users can order food based on this or users can search food according to different food types.</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Reservation</a:t>
            </a:r>
            <a:r>
              <a:rPr lang="en" sz="1600">
                <a:solidFill>
                  <a:schemeClr val="dk1"/>
                </a:solidFill>
                <a:latin typeface="Times New Roman"/>
                <a:ea typeface="Times New Roman"/>
                <a:cs typeface="Times New Roman"/>
                <a:sym typeface="Times New Roman"/>
              </a:rPr>
              <a:t>: user can reserve their room according to their preference Like a/c room, non a/c room, according to room facilities, for users can  filter according to prices or according to facilities which they required.</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Favorite list:</a:t>
            </a:r>
            <a:r>
              <a:rPr lang="en" sz="1600">
                <a:solidFill>
                  <a:schemeClr val="dk1"/>
                </a:solidFill>
                <a:latin typeface="Times New Roman"/>
                <a:ea typeface="Times New Roman"/>
                <a:cs typeface="Times New Roman"/>
                <a:sym typeface="Times New Roman"/>
              </a:rPr>
              <a:t> Users can add their favorite foods/room types to a list that they can find them again without searching for them. </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820" b="1">
                <a:latin typeface="Times New Roman"/>
                <a:ea typeface="Times New Roman"/>
                <a:cs typeface="Times New Roman"/>
                <a:sym typeface="Times New Roman"/>
              </a:rPr>
              <a:t>Functional Summary (User Stories)</a:t>
            </a:r>
            <a:endParaRPr sz="2820" b="1">
              <a:latin typeface="Times New Roman"/>
              <a:ea typeface="Times New Roman"/>
              <a:cs typeface="Times New Roman"/>
              <a:sym typeface="Times New Roman"/>
            </a:endParaRPr>
          </a:p>
          <a:p>
            <a:pPr marL="0" lvl="0" indent="0" algn="l" rtl="0">
              <a:spcBef>
                <a:spcPts val="0"/>
              </a:spcBef>
              <a:spcAft>
                <a:spcPts val="0"/>
              </a:spcAft>
              <a:buSzPts val="990"/>
              <a:buNone/>
            </a:pPr>
            <a:endParaRPr sz="2700"/>
          </a:p>
        </p:txBody>
      </p:sp>
      <p:sp>
        <p:nvSpPr>
          <p:cNvPr id="246" name="Google Shape;246;p31"/>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fontScale="92500"/>
          </a:bodyPr>
          <a:lstStyle/>
          <a:p>
            <a:pPr marL="457200" lvl="0" indent="-346075" algn="l" rtl="0">
              <a:spcBef>
                <a:spcPts val="0"/>
              </a:spcBef>
              <a:spcAft>
                <a:spcPts val="0"/>
              </a:spcAft>
              <a:buClr>
                <a:schemeClr val="dk1"/>
              </a:buClr>
              <a:buSzPts val="1850"/>
              <a:buFont typeface="Times New Roman"/>
              <a:buChar char="●"/>
            </a:pPr>
            <a:r>
              <a:rPr lang="en" sz="1850" b="1">
                <a:solidFill>
                  <a:schemeClr val="dk1"/>
                </a:solidFill>
                <a:latin typeface="Times New Roman"/>
                <a:ea typeface="Times New Roman"/>
                <a:cs typeface="Times New Roman"/>
                <a:sym typeface="Times New Roman"/>
              </a:rPr>
              <a:t>Payment</a:t>
            </a:r>
            <a:r>
              <a:rPr lang="en" sz="1850">
                <a:solidFill>
                  <a:schemeClr val="dk1"/>
                </a:solidFill>
                <a:latin typeface="Times New Roman"/>
                <a:ea typeface="Times New Roman"/>
                <a:cs typeface="Times New Roman"/>
                <a:sym typeface="Times New Roman"/>
              </a:rPr>
              <a:t>: The user will receive an automatic bill when checking out and can choose to pay online with a credit card or Razorpay using a secure payment method.</a:t>
            </a:r>
            <a:endParaRPr sz="1850">
              <a:solidFill>
                <a:schemeClr val="dk1"/>
              </a:solidFill>
              <a:latin typeface="Times New Roman"/>
              <a:ea typeface="Times New Roman"/>
              <a:cs typeface="Times New Roman"/>
              <a:sym typeface="Times New Roman"/>
            </a:endParaRPr>
          </a:p>
          <a:p>
            <a:pPr marL="457200" lvl="0" indent="-228600" algn="l" rtl="0">
              <a:spcBef>
                <a:spcPts val="0"/>
              </a:spcBef>
              <a:spcAft>
                <a:spcPts val="0"/>
              </a:spcAft>
              <a:buNone/>
            </a:pPr>
            <a:endParaRPr sz="1850">
              <a:solidFill>
                <a:schemeClr val="dk1"/>
              </a:solidFill>
              <a:latin typeface="Times New Roman"/>
              <a:ea typeface="Times New Roman"/>
              <a:cs typeface="Times New Roman"/>
              <a:sym typeface="Times New Roman"/>
            </a:endParaRPr>
          </a:p>
          <a:p>
            <a:pPr marL="457200" lvl="0" indent="-346075" algn="l" rtl="0">
              <a:spcBef>
                <a:spcPts val="0"/>
              </a:spcBef>
              <a:spcAft>
                <a:spcPts val="0"/>
              </a:spcAft>
              <a:buClr>
                <a:schemeClr val="dk1"/>
              </a:buClr>
              <a:buSzPts val="1850"/>
              <a:buFont typeface="Times New Roman"/>
              <a:buChar char="●"/>
            </a:pPr>
            <a:r>
              <a:rPr lang="en" sz="1850" b="1">
                <a:solidFill>
                  <a:schemeClr val="dk1"/>
                </a:solidFill>
                <a:latin typeface="Times New Roman"/>
                <a:ea typeface="Times New Roman"/>
                <a:cs typeface="Times New Roman"/>
                <a:sym typeface="Times New Roman"/>
              </a:rPr>
              <a:t>Cancellation:</a:t>
            </a:r>
            <a:r>
              <a:rPr lang="en" sz="1850">
                <a:solidFill>
                  <a:schemeClr val="dk1"/>
                </a:solidFill>
                <a:latin typeface="Times New Roman"/>
                <a:ea typeface="Times New Roman"/>
                <a:cs typeface="Times New Roman"/>
                <a:sym typeface="Times New Roman"/>
              </a:rPr>
              <a:t> Users can cancel their reservation through this page but according to the policy they will get some penalty charges they have to Pay. A policy like premium users can cancel without any penalty charge and non-premium users will not need to pay penalty charges if they cancel their booking before 24 hours.</a:t>
            </a:r>
            <a:endParaRPr sz="185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50">
              <a:solidFill>
                <a:schemeClr val="dk1"/>
              </a:solidFill>
              <a:latin typeface="Times New Roman"/>
              <a:ea typeface="Times New Roman"/>
              <a:cs typeface="Times New Roman"/>
              <a:sym typeface="Times New Roman"/>
            </a:endParaRPr>
          </a:p>
          <a:p>
            <a:pPr marL="457200" lvl="0" indent="-346075" algn="l" rtl="0">
              <a:spcBef>
                <a:spcPts val="0"/>
              </a:spcBef>
              <a:spcAft>
                <a:spcPts val="0"/>
              </a:spcAft>
              <a:buClr>
                <a:schemeClr val="dk1"/>
              </a:buClr>
              <a:buSzPts val="1850"/>
              <a:buFont typeface="Times New Roman"/>
              <a:buChar char="●"/>
            </a:pPr>
            <a:r>
              <a:rPr lang="en" sz="1850" b="1">
                <a:solidFill>
                  <a:schemeClr val="dk1"/>
                </a:solidFill>
                <a:latin typeface="Times New Roman"/>
                <a:ea typeface="Times New Roman"/>
                <a:cs typeface="Times New Roman"/>
                <a:sym typeface="Times New Roman"/>
              </a:rPr>
              <a:t>Room Availability</a:t>
            </a:r>
            <a:r>
              <a:rPr lang="en" sz="1850">
                <a:solidFill>
                  <a:schemeClr val="dk1"/>
                </a:solidFill>
                <a:latin typeface="Times New Roman"/>
                <a:ea typeface="Times New Roman"/>
                <a:cs typeface="Times New Roman"/>
                <a:sym typeface="Times New Roman"/>
              </a:rPr>
              <a:t>: Management can view a complete list of available and  reserved rooms at the hotel.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2820" b="1">
                <a:latin typeface="Times New Roman"/>
                <a:ea typeface="Times New Roman"/>
                <a:cs typeface="Times New Roman"/>
                <a:sym typeface="Times New Roman"/>
              </a:rPr>
              <a:t>Functional Summary (User Stories)</a:t>
            </a:r>
            <a:endParaRPr sz="2820" b="1">
              <a:latin typeface="Times New Roman"/>
              <a:ea typeface="Times New Roman"/>
              <a:cs typeface="Times New Roman"/>
              <a:sym typeface="Times New Roman"/>
            </a:endParaRPr>
          </a:p>
          <a:p>
            <a:pPr marL="0" lvl="0" indent="0" algn="l" rtl="0">
              <a:spcBef>
                <a:spcPts val="0"/>
              </a:spcBef>
              <a:spcAft>
                <a:spcPts val="0"/>
              </a:spcAft>
              <a:buSzPts val="990"/>
              <a:buNone/>
            </a:pPr>
            <a:endParaRPr sz="2700"/>
          </a:p>
        </p:txBody>
      </p:sp>
      <p:sp>
        <p:nvSpPr>
          <p:cNvPr id="252" name="Google Shape;252;p32"/>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Booking for Event/ Party:</a:t>
            </a:r>
            <a:r>
              <a:rPr lang="en" sz="1600">
                <a:solidFill>
                  <a:schemeClr val="dk1"/>
                </a:solidFill>
                <a:latin typeface="Times New Roman"/>
                <a:ea typeface="Times New Roman"/>
                <a:cs typeface="Times New Roman"/>
                <a:sym typeface="Times New Roman"/>
              </a:rPr>
              <a:t> Customers can register for special events (such as parties, meetings, and functions) in advance. The hotel will confirm his/her registration based on his requirements and available space.</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50">
              <a:solidFill>
                <a:schemeClr val="dk1"/>
              </a:solidFill>
              <a:latin typeface="Times New Roman"/>
              <a:ea typeface="Times New Roman"/>
              <a:cs typeface="Times New Roman"/>
              <a:sym typeface="Times New Roman"/>
            </a:endParaRPr>
          </a:p>
          <a:p>
            <a:pPr marL="457200" lvl="0" indent="-346075" algn="l" rtl="0">
              <a:spcBef>
                <a:spcPts val="0"/>
              </a:spcBef>
              <a:spcAft>
                <a:spcPts val="0"/>
              </a:spcAft>
              <a:buClr>
                <a:schemeClr val="dk1"/>
              </a:buClr>
              <a:buSzPts val="1850"/>
              <a:buFont typeface="Times New Roman"/>
              <a:buChar char="●"/>
            </a:pPr>
            <a:r>
              <a:rPr lang="en" sz="1600" b="1">
                <a:solidFill>
                  <a:schemeClr val="dk1"/>
                </a:solidFill>
                <a:latin typeface="Times New Roman"/>
                <a:ea typeface="Times New Roman"/>
                <a:cs typeface="Times New Roman"/>
                <a:sym typeface="Times New Roman"/>
              </a:rPr>
              <a:t>Inventory Management: </a:t>
            </a:r>
            <a:r>
              <a:rPr lang="en" sz="1600">
                <a:solidFill>
                  <a:schemeClr val="dk1"/>
                </a:solidFill>
                <a:latin typeface="Times New Roman"/>
                <a:ea typeface="Times New Roman"/>
                <a:cs typeface="Times New Roman"/>
                <a:sym typeface="Times New Roman"/>
              </a:rPr>
              <a:t>The hotel management can change the price of any item in the hotel, like room prizes and food prices.</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b="1">
                <a:solidFill>
                  <a:schemeClr val="dk1"/>
                </a:solidFill>
                <a:latin typeface="Times New Roman"/>
                <a:ea typeface="Times New Roman"/>
                <a:cs typeface="Times New Roman"/>
                <a:sym typeface="Times New Roman"/>
              </a:rPr>
              <a:t>Rating system:</a:t>
            </a:r>
            <a:r>
              <a:rPr lang="en" sz="1600">
                <a:solidFill>
                  <a:schemeClr val="dk1"/>
                </a:solidFill>
                <a:latin typeface="Times New Roman"/>
                <a:ea typeface="Times New Roman"/>
                <a:cs typeface="Times New Roman"/>
                <a:sym typeface="Times New Roman"/>
              </a:rPr>
              <a:t> Users can submit ratings and feedback on hotel services and hotel facilities they have used.</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50" b="1">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598100" y="2736100"/>
            <a:ext cx="8222100" cy="12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620" b="1">
                <a:solidFill>
                  <a:srgbClr val="FFFFFF"/>
                </a:solidFill>
                <a:latin typeface="Times New Roman"/>
                <a:ea typeface="Times New Roman"/>
                <a:cs typeface="Times New Roman"/>
                <a:sym typeface="Times New Roman"/>
              </a:rPr>
              <a:t>Top Level Use Case Model</a:t>
            </a:r>
            <a:endParaRPr sz="4620" b="1">
              <a:solidFill>
                <a:srgbClr val="FFFFFF"/>
              </a:solidFill>
              <a:latin typeface="Times New Roman"/>
              <a:ea typeface="Times New Roman"/>
              <a:cs typeface="Times New Roman"/>
              <a:sym typeface="Times New Roman"/>
            </a:endParaRPr>
          </a:p>
          <a:p>
            <a:pPr marL="0" lvl="0" indent="0" algn="l" rtl="0">
              <a:spcBef>
                <a:spcPts val="0"/>
              </a:spcBef>
              <a:spcAft>
                <a:spcPts val="0"/>
              </a:spcAft>
              <a:buSzPts val="990"/>
              <a:buNone/>
            </a:pPr>
            <a:endParaRPr sz="3780">
              <a:solidFill>
                <a:srgbClr val="FFFFFF"/>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(16:9)</PresentationFormat>
  <Paragraphs>123</Paragraphs>
  <Slides>36</Slides>
  <Notes>35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Times New Roman</vt:lpstr>
      <vt:lpstr>Caveat</vt:lpstr>
      <vt:lpstr>Lobster</vt:lpstr>
      <vt:lpstr>Montserrat</vt:lpstr>
      <vt:lpstr>Arial</vt:lpstr>
      <vt:lpstr>Lato</vt:lpstr>
      <vt:lpstr>Roboto</vt:lpstr>
      <vt:lpstr>Focus</vt:lpstr>
      <vt:lpstr>Geometric</vt:lpstr>
      <vt:lpstr>IT314 : SOFTWARE ENGINEERING  End Term Presentation Topic: Hotel Automation System Group: 54  Professor : Dr. JayPrakash Lalchandani Mentor TA : Mahir </vt:lpstr>
      <vt:lpstr> Hotel Bliss  Where Love resides, Memories are created  </vt:lpstr>
      <vt:lpstr>Team Members</vt:lpstr>
      <vt:lpstr>Context Diagram</vt:lpstr>
      <vt:lpstr>Functional Summary (User Stories)</vt:lpstr>
      <vt:lpstr>Functional Summary (User Stories) </vt:lpstr>
      <vt:lpstr>Functional Summary (User Stories) </vt:lpstr>
      <vt:lpstr>Functional Summary (User Stories) </vt:lpstr>
      <vt:lpstr>Top Level Use Case Model </vt:lpstr>
      <vt:lpstr>PowerPoint Presentation</vt:lpstr>
      <vt:lpstr>Activity Diagram</vt:lpstr>
      <vt:lpstr>PowerPoint Presentation</vt:lpstr>
      <vt:lpstr>Login Diagram</vt:lpstr>
      <vt:lpstr>PowerPoint Presentation</vt:lpstr>
      <vt:lpstr>Customer Activity Diagram</vt:lpstr>
      <vt:lpstr>PowerPoint Presentation</vt:lpstr>
      <vt:lpstr>Manager Activity Diagram</vt:lpstr>
      <vt:lpstr>PowerPoint Presentation</vt:lpstr>
      <vt:lpstr>Staff Activity Diagram</vt:lpstr>
      <vt:lpstr>PowerPoint Presentation</vt:lpstr>
      <vt:lpstr>Application Architecture</vt:lpstr>
      <vt:lpstr>Technologies/Tools and libraries  </vt:lpstr>
      <vt:lpstr>Detailed Class Diagram</vt:lpstr>
      <vt:lpstr>PowerPoint Presentation</vt:lpstr>
      <vt:lpstr>Summary of Implementation </vt:lpstr>
      <vt:lpstr>Deployment Diagram</vt:lpstr>
      <vt:lpstr>PowerPoint Presentation</vt:lpstr>
      <vt:lpstr>Individual Contribution </vt:lpstr>
      <vt:lpstr>Gantt Chart for entire Project</vt:lpstr>
      <vt:lpstr>PowerPoint Presentation</vt:lpstr>
      <vt:lpstr>Application Navigation Using UI/UX Design</vt:lpstr>
      <vt:lpstr>PowerPoint Presentation</vt:lpstr>
      <vt:lpstr>Summary of Test Plan</vt:lpstr>
      <vt:lpstr>PowerPoint Presentation</vt:lpstr>
      <vt:lpstr>Thank You</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IT314 : SOFTWARE ENGINEERING  End Term Presentation Topic: Hotel Automation System Group: 54  Professor : Dr. JayPrakash Lalchandani Mentor TA : Mahir </dc:title>
  <cp:lastModifiedBy>Jenish Rathod</cp:lastModifiedBy>
  <cp:revision>1</cp:revision>
  <dcterms:modified xsi:type="dcterms:W3CDTF">2022-05-16T18:24:43Z</dcterms:modified>
</cp:coreProperties>
</file>