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1"/>
  </p:sldMasterIdLst>
  <p:notesMasterIdLst>
    <p:notesMasterId r:id="rId10"/>
  </p:notesMasterIdLst>
  <p:handoutMasterIdLst>
    <p:handoutMasterId r:id="rId11"/>
  </p:handoutMasterIdLst>
  <p:sldIdLst>
    <p:sldId id="316" r:id="rId2"/>
    <p:sldId id="331" r:id="rId3"/>
    <p:sldId id="330" r:id="rId4"/>
    <p:sldId id="333" r:id="rId5"/>
    <p:sldId id="336" r:id="rId6"/>
    <p:sldId id="335" r:id="rId7"/>
    <p:sldId id="338" r:id="rId8"/>
    <p:sldId id="339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B61"/>
    <a:srgbClr val="573435"/>
    <a:srgbClr val="D28026"/>
    <a:srgbClr val="B85826"/>
    <a:srgbClr val="B83A26"/>
    <a:srgbClr val="00579C"/>
    <a:srgbClr val="FFCC66"/>
    <a:srgbClr val="6D7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20" autoAdjust="0"/>
    <p:restoredTop sz="96405"/>
  </p:normalViewPr>
  <p:slideViewPr>
    <p:cSldViewPr>
      <p:cViewPr varScale="1">
        <p:scale>
          <a:sx n="119" d="100"/>
          <a:sy n="119" d="100"/>
        </p:scale>
        <p:origin x="1824" y="192"/>
      </p:cViewPr>
      <p:guideLst>
        <p:guide orient="horz" pos="238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60" d="100"/>
        <a:sy n="16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1" d="100"/>
          <a:sy n="111" d="100"/>
        </p:scale>
        <p:origin x="435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Verdana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Verdana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01D7386-B720-44C2-B595-D0AAAB5A643A}" type="datetime1">
              <a:rPr lang="en-US"/>
              <a:pPr>
                <a:defRPr/>
              </a:pPr>
              <a:t>8/24/20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Verdana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Verdana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E57F43C4-BEE9-4DA5-84AE-77CDA69BE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433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3BEEFFC-2222-4709-BD40-8E6C041A43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EDA1B5-36A1-44A1-AA0D-FB1C25D94787}" type="slidenum">
              <a:rPr lang="en-US" smtClean="0">
                <a:latin typeface="Verdana" pitchFamily="34" charset="0"/>
                <a:ea typeface="ＭＳ Ｐゴシック" pitchFamily="34" charset="-128"/>
              </a:rPr>
              <a:pPr/>
              <a:t>1</a:t>
            </a:fld>
            <a:endParaRPr lang="en-US"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91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D4F94E-6377-47AC-942B-D60E2FA1568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85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D4F94E-6377-47AC-942B-D60E2FA1568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35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D4F94E-6377-47AC-942B-D60E2FA1568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32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D4F94E-6377-47AC-942B-D60E2FA1568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32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D4F94E-6377-47AC-942B-D60E2FA1568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95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D4F94E-6377-47AC-942B-D60E2FA1568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69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D4F94E-6377-47AC-942B-D60E2FA1568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45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30990-4A81-AC42-B85E-99743958C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447801"/>
            <a:ext cx="6858000" cy="101123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D7A40-8869-6946-8022-D568B587C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9162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D4E78ECE-56A0-624F-9574-B87F182E95E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4438" y="1217197"/>
            <a:ext cx="91440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092D2373-0A8D-C94F-BE1B-61079E7ABC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621281"/>
            <a:ext cx="91440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0154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D4E78ECE-56A0-624F-9574-B87F182E95E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4438" y="0"/>
            <a:ext cx="91440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092D2373-0A8D-C94F-BE1B-61079E7ABC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62000"/>
            <a:ext cx="91440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736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D2971D8-02F5-4943-95C7-638EA85F5E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763000" cy="672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EA2EFDB-E091-E74A-822D-CFE646362A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1143000"/>
            <a:ext cx="4495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-105" charset="0"/>
                <a:ea typeface="MS PGothic" pitchFamily="34" charset="-128"/>
                <a:cs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-105" charset="0"/>
                <a:ea typeface="MS PGothic" pitchFamily="34" charset="-128"/>
                <a:cs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-105" charset="0"/>
                <a:ea typeface="MS PGothic" pitchFamily="34" charset="-128"/>
                <a:cs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-105" charset="0"/>
                <a:ea typeface="MS PGothic" pitchFamily="34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-10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-10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-10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-105" charset="0"/>
              </a:defRPr>
            </a:lvl9pPr>
          </a:lstStyle>
          <a:p>
            <a:endParaRPr lang="en-US" sz="2000" kern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A5DFF9-9FF7-3343-A3CA-E89C2D95F27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5608" y="1066800"/>
            <a:ext cx="4495800" cy="56403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BA7E54DB-574F-784D-A7A3-A8D8FD0103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62000"/>
            <a:ext cx="91440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2016710-58A5-C649-9D3B-D6F60AE849D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C418C92-7D0E-B44E-8E07-1933F59CBAD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62000"/>
            <a:ext cx="91440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636F641-C0B8-054F-A42C-15748FF486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763000" cy="672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2813"/>
            <a:ext cx="8763000" cy="58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0" r:id="rId2"/>
    <p:sldLayoutId id="2147483676" r:id="rId3"/>
    <p:sldLayoutId id="2147483677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MS PGothic" pitchFamily="34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-105" charset="0"/>
          <a:ea typeface="MS PGothic" pitchFamily="34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-105" charset="0"/>
          <a:ea typeface="MS PGothic" pitchFamily="34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-105" charset="0"/>
          <a:ea typeface="MS PGothic" pitchFamily="34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-105" charset="0"/>
          <a:ea typeface="MS PGothic" pitchFamily="34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-10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-10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-10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-10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F97366-9A3E-6D46-AE01-3723AB53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76200"/>
            <a:ext cx="8610600" cy="6858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Time Series Analysis (ISQS-6349)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A660A4-8ADA-3046-A48C-AA66BDD1D70E}"/>
              </a:ext>
            </a:extLst>
          </p:cNvPr>
          <p:cNvSpPr txBox="1">
            <a:spLocks/>
          </p:cNvSpPr>
          <p:nvPr/>
        </p:nvSpPr>
        <p:spPr bwMode="auto">
          <a:xfrm>
            <a:off x="381000" y="1066800"/>
            <a:ext cx="4267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-105" charset="0"/>
                <a:ea typeface="MS PGothic" pitchFamily="34" charset="-128"/>
                <a:cs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-105" charset="0"/>
                <a:ea typeface="MS PGothic" pitchFamily="34" charset="-128"/>
                <a:cs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-105" charset="0"/>
                <a:ea typeface="MS PGothic" pitchFamily="34" charset="-128"/>
                <a:cs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-105" charset="0"/>
                <a:ea typeface="MS PGothic" pitchFamily="34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-10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-10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-10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-105" charset="0"/>
              </a:defRPr>
            </a:lvl9pPr>
          </a:lstStyle>
          <a:p>
            <a:r>
              <a:rPr lang="en-US" sz="2000" kern="0" dirty="0">
                <a:ea typeface="ＭＳ Ｐゴシック" pitchFamily="34" charset="-128"/>
              </a:rPr>
              <a:t>Review of Prediction and Analytics</a:t>
            </a:r>
          </a:p>
          <a:p>
            <a:endParaRPr lang="en-US" sz="2000" kern="0" dirty="0">
              <a:ea typeface="ＭＳ Ｐゴシック" pitchFamily="34" charset="-128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763000" cy="6858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Prediction Structure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CDDE4C-5825-1746-BC52-75BB9403009F}"/>
              </a:ext>
            </a:extLst>
          </p:cNvPr>
          <p:cNvSpPr/>
          <p:nvPr/>
        </p:nvSpPr>
        <p:spPr bwMode="auto">
          <a:xfrm>
            <a:off x="6096000" y="2971800"/>
            <a:ext cx="2438400" cy="12192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-105" charset="0"/>
              </a:rPr>
              <a:t>Dependent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Verdana" pitchFamily="-105" charset="0"/>
              </a:rPr>
              <a:t>Variable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-105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A5E675-99CB-B24B-ABAD-46BA43134794}"/>
              </a:ext>
            </a:extLst>
          </p:cNvPr>
          <p:cNvSpPr/>
          <p:nvPr/>
        </p:nvSpPr>
        <p:spPr bwMode="auto">
          <a:xfrm>
            <a:off x="892629" y="2667000"/>
            <a:ext cx="2438400" cy="12192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Verdana" pitchFamily="-105" charset="0"/>
              </a:rPr>
              <a:t>Ind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-105" charset="0"/>
              </a:rPr>
              <a:t>ependent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Verdana" pitchFamily="-105" charset="0"/>
              </a:rPr>
              <a:t>Variable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-105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A87F24-7E86-DD41-A199-6D02A206447F}"/>
              </a:ext>
            </a:extLst>
          </p:cNvPr>
          <p:cNvSpPr/>
          <p:nvPr/>
        </p:nvSpPr>
        <p:spPr bwMode="auto">
          <a:xfrm>
            <a:off x="914400" y="1219200"/>
            <a:ext cx="2438400" cy="12192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-105" charset="0"/>
              </a:rPr>
              <a:t>Independent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Verdana" pitchFamily="-105" charset="0"/>
              </a:rPr>
              <a:t>Variable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-105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AD0E2-0C6A-624C-AE39-37BE0897E8A7}"/>
              </a:ext>
            </a:extLst>
          </p:cNvPr>
          <p:cNvSpPr txBox="1"/>
          <p:nvPr/>
        </p:nvSpPr>
        <p:spPr>
          <a:xfrm>
            <a:off x="1924248" y="4015713"/>
            <a:ext cx="418704" cy="1036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5000" dirty="0"/>
              <a:t>.</a:t>
            </a:r>
          </a:p>
          <a:p>
            <a:pPr>
              <a:lnSpc>
                <a:spcPts val="2300"/>
              </a:lnSpc>
            </a:pPr>
            <a:r>
              <a:rPr lang="en-US" sz="5000" dirty="0"/>
              <a:t>.</a:t>
            </a:r>
          </a:p>
          <a:p>
            <a:pPr>
              <a:lnSpc>
                <a:spcPts val="2300"/>
              </a:lnSpc>
            </a:pPr>
            <a:r>
              <a:rPr lang="en-US" sz="5000" dirty="0"/>
              <a:t>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85B30A-9711-504C-9054-39AC2D78F0E6}"/>
              </a:ext>
            </a:extLst>
          </p:cNvPr>
          <p:cNvSpPr/>
          <p:nvPr/>
        </p:nvSpPr>
        <p:spPr bwMode="auto">
          <a:xfrm>
            <a:off x="892629" y="5181600"/>
            <a:ext cx="2438400" cy="12192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Verdana" pitchFamily="-105" charset="0"/>
              </a:rPr>
              <a:t>Ind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-105" charset="0"/>
              </a:rPr>
              <a:t>ependent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Verdana" pitchFamily="-105" charset="0"/>
              </a:rPr>
              <a:t>Variable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-105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A7060C-69C6-074A-9B2D-8F02415D144C}"/>
              </a:ext>
            </a:extLst>
          </p:cNvPr>
          <p:cNvCxnSpPr>
            <a:stCxn id="10" idx="6"/>
            <a:endCxn id="5" idx="2"/>
          </p:cNvCxnSpPr>
          <p:nvPr/>
        </p:nvCxnSpPr>
        <p:spPr bwMode="auto">
          <a:xfrm>
            <a:off x="3352800" y="1828800"/>
            <a:ext cx="2743200" cy="175260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369439-3B6E-0845-9018-BE3FEB6E5170}"/>
              </a:ext>
            </a:extLst>
          </p:cNvPr>
          <p:cNvCxnSpPr>
            <a:cxnSpLocks/>
            <a:stCxn id="9" idx="6"/>
            <a:endCxn id="5" idx="2"/>
          </p:cNvCxnSpPr>
          <p:nvPr/>
        </p:nvCxnSpPr>
        <p:spPr bwMode="auto">
          <a:xfrm>
            <a:off x="3331029" y="3276600"/>
            <a:ext cx="2764971" cy="30480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78E3EC-C72F-0B4D-84CE-24A7B9CAB16D}"/>
              </a:ext>
            </a:extLst>
          </p:cNvPr>
          <p:cNvCxnSpPr>
            <a:cxnSpLocks/>
            <a:stCxn id="12" idx="6"/>
            <a:endCxn id="5" idx="2"/>
          </p:cNvCxnSpPr>
          <p:nvPr/>
        </p:nvCxnSpPr>
        <p:spPr bwMode="auto">
          <a:xfrm flipV="1">
            <a:off x="3331029" y="3581400"/>
            <a:ext cx="2764971" cy="220980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3838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6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763000" cy="6858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Prediction Component</a:t>
            </a:r>
          </a:p>
        </p:txBody>
      </p:sp>
      <p:sp>
        <p:nvSpPr>
          <p:cNvPr id="8194" name="Rectangle 102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Dependent variable: what we want to predict</a:t>
            </a:r>
          </a:p>
          <a:p>
            <a:r>
              <a:rPr lang="en-US" sz="2400" dirty="0"/>
              <a:t>Independent variable: what we want to utilize for the prediction</a:t>
            </a:r>
          </a:p>
          <a:p>
            <a:r>
              <a:rPr lang="en-US" sz="2400" dirty="0"/>
              <a:t>Variable type (continuous versus discrete)</a:t>
            </a:r>
          </a:p>
          <a:p>
            <a:endParaRPr lang="en-US" sz="2400" dirty="0"/>
          </a:p>
          <a:p>
            <a:r>
              <a:rPr lang="en-US" sz="2400" dirty="0"/>
              <a:t>Relationship vs. Causality</a:t>
            </a:r>
          </a:p>
          <a:p>
            <a:endParaRPr lang="en-US" sz="2400" dirty="0"/>
          </a:p>
          <a:p>
            <a:pPr lv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746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763000" cy="6858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Analytics</a:t>
            </a:r>
          </a:p>
        </p:txBody>
      </p:sp>
      <p:sp>
        <p:nvSpPr>
          <p:cNvPr id="8194" name="Rectangle 102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How to quantify relationship (Correlation)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How to quantify causality (Regression model)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Heights of husband and wife (     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DC64A9-3109-9847-B587-B5FD71877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286000"/>
            <a:ext cx="381000" cy="32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7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763000" cy="6858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Model Framework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22CDBA-077A-F94C-A160-EAA6AD5FBE95}"/>
              </a:ext>
            </a:extLst>
          </p:cNvPr>
          <p:cNvGrpSpPr/>
          <p:nvPr/>
        </p:nvGrpSpPr>
        <p:grpSpPr>
          <a:xfrm>
            <a:off x="762000" y="1595846"/>
            <a:ext cx="7391400" cy="1223554"/>
            <a:chOff x="762000" y="990600"/>
            <a:chExt cx="7391400" cy="122355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ECDDE4C-5825-1746-BC52-75BB9403009F}"/>
                </a:ext>
              </a:extLst>
            </p:cNvPr>
            <p:cNvSpPr/>
            <p:nvPr/>
          </p:nvSpPr>
          <p:spPr bwMode="auto">
            <a:xfrm>
              <a:off x="5715000" y="994954"/>
              <a:ext cx="2438400" cy="12192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-105" charset="0"/>
                </a:rPr>
                <a:t>Wife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Verdana" pitchFamily="-105" charset="0"/>
                </a:rPr>
                <a:t>Height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-105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3A87F24-7E86-DD41-A199-6D02A206447F}"/>
                </a:ext>
              </a:extLst>
            </p:cNvPr>
            <p:cNvSpPr/>
            <p:nvPr/>
          </p:nvSpPr>
          <p:spPr bwMode="auto">
            <a:xfrm>
              <a:off x="762000" y="990600"/>
              <a:ext cx="2438400" cy="12192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-105" charset="0"/>
                </a:rPr>
                <a:t>Husband Height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C9D968E-7349-B047-9A25-7860FFC66513}"/>
              </a:ext>
            </a:extLst>
          </p:cNvPr>
          <p:cNvGrpSpPr/>
          <p:nvPr/>
        </p:nvGrpSpPr>
        <p:grpSpPr>
          <a:xfrm>
            <a:off x="738051" y="2892697"/>
            <a:ext cx="7391400" cy="1223554"/>
            <a:chOff x="762000" y="990600"/>
            <a:chExt cx="7391400" cy="122355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80A27D4-1AEE-E243-B0AB-BA067C93BEC2}"/>
                </a:ext>
              </a:extLst>
            </p:cNvPr>
            <p:cNvSpPr/>
            <p:nvPr/>
          </p:nvSpPr>
          <p:spPr bwMode="auto">
            <a:xfrm>
              <a:off x="5715000" y="994954"/>
              <a:ext cx="2438400" cy="12192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-105" charset="0"/>
                </a:rPr>
                <a:t>Wife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Verdana" pitchFamily="-105" charset="0"/>
                </a:rPr>
                <a:t>Height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-105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82D3D5D-73EB-C245-B6B5-E63156AB09D3}"/>
                </a:ext>
              </a:extLst>
            </p:cNvPr>
            <p:cNvSpPr/>
            <p:nvPr/>
          </p:nvSpPr>
          <p:spPr bwMode="auto">
            <a:xfrm>
              <a:off x="762000" y="990600"/>
              <a:ext cx="2438400" cy="12192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-105" charset="0"/>
                </a:rPr>
                <a:t>Husband Height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50462FC-4021-EB4F-938F-9163D19ACABA}"/>
                </a:ext>
              </a:extLst>
            </p:cNvPr>
            <p:cNvCxnSpPr>
              <a:cxnSpLocks/>
              <a:stCxn id="28" idx="6"/>
              <a:endCxn id="27" idx="2"/>
            </p:cNvCxnSpPr>
            <p:nvPr/>
          </p:nvCxnSpPr>
          <p:spPr bwMode="auto">
            <a:xfrm>
              <a:off x="3200400" y="1600200"/>
              <a:ext cx="2514600" cy="4354"/>
            </a:xfrm>
            <a:prstGeom prst="straightConnector1">
              <a:avLst/>
            </a:prstGeom>
            <a:solidFill>
              <a:schemeClr val="accent1"/>
            </a:solidFill>
            <a:ln w="984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41F3F7E-AAD9-9746-938F-2E70C23529BD}"/>
              </a:ext>
            </a:extLst>
          </p:cNvPr>
          <p:cNvGrpSpPr/>
          <p:nvPr/>
        </p:nvGrpSpPr>
        <p:grpSpPr>
          <a:xfrm>
            <a:off x="738051" y="4189548"/>
            <a:ext cx="7391400" cy="1223554"/>
            <a:chOff x="762000" y="990600"/>
            <a:chExt cx="7391400" cy="1223554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3029798-6E2E-3B4C-8402-0D120DD744C1}"/>
                </a:ext>
              </a:extLst>
            </p:cNvPr>
            <p:cNvSpPr/>
            <p:nvPr/>
          </p:nvSpPr>
          <p:spPr bwMode="auto">
            <a:xfrm>
              <a:off x="5715000" y="994954"/>
              <a:ext cx="2438400" cy="12192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-105" charset="0"/>
                </a:rPr>
                <a:t>Wife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Verdana" pitchFamily="-105" charset="0"/>
                </a:rPr>
                <a:t>Height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-105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2DF5CAE-BA34-F849-B5FC-23D5566B069F}"/>
                </a:ext>
              </a:extLst>
            </p:cNvPr>
            <p:cNvSpPr/>
            <p:nvPr/>
          </p:nvSpPr>
          <p:spPr bwMode="auto">
            <a:xfrm>
              <a:off x="762000" y="990600"/>
              <a:ext cx="2438400" cy="12192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-105" charset="0"/>
                </a:rPr>
                <a:t>Husband Height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7986C27-A34C-0044-A50A-BCED4D545968}"/>
                </a:ext>
              </a:extLst>
            </p:cNvPr>
            <p:cNvCxnSpPr>
              <a:cxnSpLocks/>
              <a:stCxn id="32" idx="6"/>
              <a:endCxn id="31" idx="2"/>
            </p:cNvCxnSpPr>
            <p:nvPr/>
          </p:nvCxnSpPr>
          <p:spPr bwMode="auto">
            <a:xfrm>
              <a:off x="3200400" y="1600200"/>
              <a:ext cx="2514600" cy="4354"/>
            </a:xfrm>
            <a:prstGeom prst="straightConnector1">
              <a:avLst/>
            </a:prstGeom>
            <a:solidFill>
              <a:schemeClr val="accent1"/>
            </a:solidFill>
            <a:ln w="984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B3871EE-898D-2749-859D-F579C81C48EC}"/>
              </a:ext>
            </a:extLst>
          </p:cNvPr>
          <p:cNvGrpSpPr/>
          <p:nvPr/>
        </p:nvGrpSpPr>
        <p:grpSpPr>
          <a:xfrm>
            <a:off x="762000" y="5486400"/>
            <a:ext cx="7391400" cy="1223554"/>
            <a:chOff x="762000" y="990600"/>
            <a:chExt cx="7391400" cy="1223554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8317DBF-2973-3543-A0F0-49039460308B}"/>
                </a:ext>
              </a:extLst>
            </p:cNvPr>
            <p:cNvSpPr/>
            <p:nvPr/>
          </p:nvSpPr>
          <p:spPr bwMode="auto">
            <a:xfrm>
              <a:off x="5715000" y="994954"/>
              <a:ext cx="2438400" cy="12192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-105" charset="0"/>
                </a:rPr>
                <a:t>Wife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Verdana" pitchFamily="-105" charset="0"/>
                </a:rPr>
                <a:t>Height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-105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A95E1E2-3808-2649-98F1-D9C5EFCF2F99}"/>
                </a:ext>
              </a:extLst>
            </p:cNvPr>
            <p:cNvSpPr/>
            <p:nvPr/>
          </p:nvSpPr>
          <p:spPr bwMode="auto">
            <a:xfrm>
              <a:off x="762000" y="990600"/>
              <a:ext cx="2438400" cy="12192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-105" charset="0"/>
                </a:rPr>
                <a:t>Husband Height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AD67345-2EBB-7244-951C-0ABCD7C75423}"/>
                </a:ext>
              </a:extLst>
            </p:cNvPr>
            <p:cNvCxnSpPr>
              <a:cxnSpLocks/>
              <a:stCxn id="36" idx="6"/>
              <a:endCxn id="35" idx="2"/>
            </p:cNvCxnSpPr>
            <p:nvPr/>
          </p:nvCxnSpPr>
          <p:spPr bwMode="auto">
            <a:xfrm>
              <a:off x="3200400" y="1600200"/>
              <a:ext cx="2514600" cy="4354"/>
            </a:xfrm>
            <a:prstGeom prst="straightConnector1">
              <a:avLst/>
            </a:prstGeom>
            <a:solidFill>
              <a:schemeClr val="accent1"/>
            </a:solidFill>
            <a:ln w="984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</p:grpSp>
      <p:sp>
        <p:nvSpPr>
          <p:cNvPr id="38" name="Rectangle 1028">
            <a:extLst>
              <a:ext uri="{FF2B5EF4-FFF2-40B4-BE49-F238E27FC236}">
                <a16:creationId xmlns:a16="http://schemas.microsoft.com/office/drawing/2014/main" id="{66BC04E9-97F8-564D-A335-7C0398E402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912813"/>
            <a:ext cx="8763000" cy="6053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Heights of husband and wife</a:t>
            </a:r>
          </a:p>
        </p:txBody>
      </p:sp>
    </p:spTree>
    <p:extLst>
      <p:ext uri="{BB962C8B-B14F-4D97-AF65-F5344CB8AC3E}">
        <p14:creationId xmlns:p14="http://schemas.microsoft.com/office/powerpoint/2010/main" val="387956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763000" cy="6858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Model Framework</a:t>
            </a:r>
          </a:p>
        </p:txBody>
      </p:sp>
      <p:sp>
        <p:nvSpPr>
          <p:cNvPr id="38" name="Rectangle 1028">
            <a:extLst>
              <a:ext uri="{FF2B5EF4-FFF2-40B4-BE49-F238E27FC236}">
                <a16:creationId xmlns:a16="http://schemas.microsoft.com/office/drawing/2014/main" id="{66BC04E9-97F8-564D-A335-7C0398E402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763000" cy="6053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 the case of three Variables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CD6D375-3D37-1A41-A13D-1FA1B948C85A}"/>
              </a:ext>
            </a:extLst>
          </p:cNvPr>
          <p:cNvSpPr/>
          <p:nvPr/>
        </p:nvSpPr>
        <p:spPr bwMode="auto">
          <a:xfrm>
            <a:off x="2455470" y="2661556"/>
            <a:ext cx="1143000" cy="762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-105" charset="0"/>
              </a:rPr>
              <a:t>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266E00-4DB0-1B41-B28B-EB73DA0C0AE5}"/>
              </a:ext>
            </a:extLst>
          </p:cNvPr>
          <p:cNvCxnSpPr>
            <a:cxnSpLocks/>
            <a:stCxn id="41" idx="6"/>
            <a:endCxn id="52" idx="2"/>
          </p:cNvCxnSpPr>
          <p:nvPr/>
        </p:nvCxnSpPr>
        <p:spPr bwMode="auto">
          <a:xfrm flipV="1">
            <a:off x="3598470" y="2511697"/>
            <a:ext cx="1125930" cy="53085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CD7AA440-323A-BC44-A441-9983E19AFC47}"/>
              </a:ext>
            </a:extLst>
          </p:cNvPr>
          <p:cNvSpPr/>
          <p:nvPr/>
        </p:nvSpPr>
        <p:spPr bwMode="auto">
          <a:xfrm>
            <a:off x="2433699" y="1676400"/>
            <a:ext cx="1143000" cy="762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Verdana" pitchFamily="-105" charset="0"/>
              </a:rPr>
              <a:t>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-105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C947E7-9ED2-D54E-A37E-FDB936408DE1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>
            <a:off x="3585408" y="2057400"/>
            <a:ext cx="1138992" cy="454297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368203E-553C-A24B-B611-4E525B222650}"/>
              </a:ext>
            </a:extLst>
          </p:cNvPr>
          <p:cNvSpPr/>
          <p:nvPr/>
        </p:nvSpPr>
        <p:spPr bwMode="auto">
          <a:xfrm>
            <a:off x="4724400" y="2130697"/>
            <a:ext cx="1143000" cy="762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-105" charset="0"/>
              </a:rPr>
              <a:t>C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6EBB568-065C-8E47-9C2C-9658761FF510}"/>
              </a:ext>
            </a:extLst>
          </p:cNvPr>
          <p:cNvSpPr/>
          <p:nvPr/>
        </p:nvSpPr>
        <p:spPr bwMode="auto">
          <a:xfrm>
            <a:off x="2433699" y="4550819"/>
            <a:ext cx="1143000" cy="762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-105" charset="0"/>
              </a:rPr>
              <a:t>A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9E20728-6A39-9E41-B199-00E5C7F74D2B}"/>
              </a:ext>
            </a:extLst>
          </p:cNvPr>
          <p:cNvCxnSpPr>
            <a:cxnSpLocks/>
            <a:stCxn id="61" idx="6"/>
            <a:endCxn id="65" idx="2"/>
          </p:cNvCxnSpPr>
          <p:nvPr/>
        </p:nvCxnSpPr>
        <p:spPr bwMode="auto">
          <a:xfrm>
            <a:off x="3576699" y="4931819"/>
            <a:ext cx="1044287" cy="47838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4A8E4FB6-3829-5241-874A-DE576132CEC6}"/>
              </a:ext>
            </a:extLst>
          </p:cNvPr>
          <p:cNvSpPr/>
          <p:nvPr/>
        </p:nvSpPr>
        <p:spPr bwMode="auto">
          <a:xfrm>
            <a:off x="4657997" y="4052298"/>
            <a:ext cx="1143000" cy="762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Verdana" pitchFamily="-105" charset="0"/>
              </a:rPr>
              <a:t>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-105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89B9BC2-BA23-3F4A-B616-DD14B98196D8}"/>
              </a:ext>
            </a:extLst>
          </p:cNvPr>
          <p:cNvCxnSpPr>
            <a:cxnSpLocks/>
            <a:stCxn id="61" idx="6"/>
            <a:endCxn id="63" idx="2"/>
          </p:cNvCxnSpPr>
          <p:nvPr/>
        </p:nvCxnSpPr>
        <p:spPr bwMode="auto">
          <a:xfrm flipV="1">
            <a:off x="3576699" y="4433298"/>
            <a:ext cx="1081298" cy="49852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28F32844-C02A-C341-81F7-787D54994D72}"/>
              </a:ext>
            </a:extLst>
          </p:cNvPr>
          <p:cNvSpPr/>
          <p:nvPr/>
        </p:nvSpPr>
        <p:spPr bwMode="auto">
          <a:xfrm>
            <a:off x="4620986" y="5029200"/>
            <a:ext cx="1143000" cy="762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-105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79161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0" grpId="0" animBg="1"/>
      <p:bldP spid="52" grpId="0" animBg="1"/>
      <p:bldP spid="61" grpId="0" animBg="1"/>
      <p:bldP spid="63" grpId="0" animBg="1"/>
      <p:bldP spid="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763000" cy="6858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Model Framework</a:t>
            </a:r>
          </a:p>
        </p:txBody>
      </p:sp>
      <p:sp>
        <p:nvSpPr>
          <p:cNvPr id="38" name="Rectangle 1028">
            <a:extLst>
              <a:ext uri="{FF2B5EF4-FFF2-40B4-BE49-F238E27FC236}">
                <a16:creationId xmlns:a16="http://schemas.microsoft.com/office/drawing/2014/main" id="{66BC04E9-97F8-564D-A335-7C0398E402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763000" cy="6053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 the case of three Variables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0140F26-50AC-FF4D-8CB8-F063AA48E595}"/>
              </a:ext>
            </a:extLst>
          </p:cNvPr>
          <p:cNvSpPr/>
          <p:nvPr/>
        </p:nvSpPr>
        <p:spPr bwMode="auto">
          <a:xfrm>
            <a:off x="1299408" y="1981200"/>
            <a:ext cx="1143000" cy="762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-105" charset="0"/>
              </a:rPr>
              <a:t>A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06E83E7-8721-BE46-B446-B6659160D4C8}"/>
              </a:ext>
            </a:extLst>
          </p:cNvPr>
          <p:cNvCxnSpPr>
            <a:cxnSpLocks/>
            <a:stCxn id="53" idx="6"/>
          </p:cNvCxnSpPr>
          <p:nvPr/>
        </p:nvCxnSpPr>
        <p:spPr bwMode="auto">
          <a:xfrm>
            <a:off x="2442408" y="2362200"/>
            <a:ext cx="1062792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5DFBD08F-EE27-8B4B-9F1F-D0C377E5293B}"/>
              </a:ext>
            </a:extLst>
          </p:cNvPr>
          <p:cNvSpPr/>
          <p:nvPr/>
        </p:nvSpPr>
        <p:spPr bwMode="auto">
          <a:xfrm>
            <a:off x="3505200" y="1981200"/>
            <a:ext cx="1143000" cy="762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Verdana" pitchFamily="-105" charset="0"/>
              </a:rPr>
              <a:t>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-105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A2DD388-D57F-AD4C-99B5-9C248421DAFB}"/>
              </a:ext>
            </a:extLst>
          </p:cNvPr>
          <p:cNvCxnSpPr>
            <a:cxnSpLocks/>
          </p:cNvCxnSpPr>
          <p:nvPr/>
        </p:nvCxnSpPr>
        <p:spPr bwMode="auto">
          <a:xfrm>
            <a:off x="4656909" y="2362200"/>
            <a:ext cx="1062792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A8830B57-0CE7-574E-86F1-097668AE101C}"/>
              </a:ext>
            </a:extLst>
          </p:cNvPr>
          <p:cNvSpPr/>
          <p:nvPr/>
        </p:nvSpPr>
        <p:spPr bwMode="auto">
          <a:xfrm>
            <a:off x="5719701" y="1981200"/>
            <a:ext cx="1143000" cy="762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-105" charset="0"/>
              </a:rPr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E9DC88-B23B-DA4B-85BB-96CA586B25B0}"/>
              </a:ext>
            </a:extLst>
          </p:cNvPr>
          <p:cNvSpPr/>
          <p:nvPr/>
        </p:nvSpPr>
        <p:spPr bwMode="auto">
          <a:xfrm>
            <a:off x="1375608" y="4715557"/>
            <a:ext cx="1143000" cy="762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-105" charset="0"/>
              </a:rPr>
              <a:t>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38FEB-EAD1-C440-8F80-A09354A1A6B5}"/>
              </a:ext>
            </a:extLst>
          </p:cNvPr>
          <p:cNvCxnSpPr>
            <a:cxnSpLocks/>
            <a:stCxn id="19" idx="6"/>
            <a:endCxn id="23" idx="2"/>
          </p:cNvCxnSpPr>
          <p:nvPr/>
        </p:nvCxnSpPr>
        <p:spPr bwMode="auto">
          <a:xfrm>
            <a:off x="2518608" y="5096557"/>
            <a:ext cx="3277293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E78C26B-0096-D84D-B9CB-B6D6124F2368}"/>
              </a:ext>
            </a:extLst>
          </p:cNvPr>
          <p:cNvSpPr/>
          <p:nvPr/>
        </p:nvSpPr>
        <p:spPr bwMode="auto">
          <a:xfrm>
            <a:off x="3467100" y="3810000"/>
            <a:ext cx="1143000" cy="762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Verdana" pitchFamily="-105" charset="0"/>
              </a:rPr>
              <a:t>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-105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4774B6-26D2-2A4C-A78C-A2D441AB5454}"/>
              </a:ext>
            </a:extLst>
          </p:cNvPr>
          <p:cNvCxnSpPr>
            <a:cxnSpLocks/>
            <a:stCxn id="21" idx="4"/>
          </p:cNvCxnSpPr>
          <p:nvPr/>
        </p:nvCxnSpPr>
        <p:spPr bwMode="auto">
          <a:xfrm>
            <a:off x="4038600" y="4572000"/>
            <a:ext cx="0" cy="524557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9C0484D-ACD1-E44F-ADB8-3D5CA1A3D3C0}"/>
              </a:ext>
            </a:extLst>
          </p:cNvPr>
          <p:cNvSpPr/>
          <p:nvPr/>
        </p:nvSpPr>
        <p:spPr bwMode="auto">
          <a:xfrm>
            <a:off x="5795901" y="4715557"/>
            <a:ext cx="1143000" cy="762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-105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6711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 animBg="1"/>
      <p:bldP spid="57" grpId="0" animBg="1"/>
      <p:bldP spid="19" grpId="0" animBg="1"/>
      <p:bldP spid="21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763000" cy="6858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Model Framework</a:t>
            </a:r>
          </a:p>
        </p:txBody>
      </p:sp>
      <p:sp>
        <p:nvSpPr>
          <p:cNvPr id="38" name="Rectangle 1028">
            <a:extLst>
              <a:ext uri="{FF2B5EF4-FFF2-40B4-BE49-F238E27FC236}">
                <a16:creationId xmlns:a16="http://schemas.microsoft.com/office/drawing/2014/main" id="{66BC04E9-97F8-564D-A335-7C0398E402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763000" cy="6053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 the case of three Variables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0A6264D-B548-414F-B1DF-1FCD106B2B3D}"/>
              </a:ext>
            </a:extLst>
          </p:cNvPr>
          <p:cNvGrpSpPr/>
          <p:nvPr/>
        </p:nvGrpSpPr>
        <p:grpSpPr>
          <a:xfrm>
            <a:off x="1905000" y="1672181"/>
            <a:ext cx="4572000" cy="1985419"/>
            <a:chOff x="1371600" y="2055290"/>
            <a:chExt cx="6172200" cy="297391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0140F26-50AC-FF4D-8CB8-F063AA48E595}"/>
                </a:ext>
              </a:extLst>
            </p:cNvPr>
            <p:cNvSpPr/>
            <p:nvPr/>
          </p:nvSpPr>
          <p:spPr bwMode="auto">
            <a:xfrm>
              <a:off x="1371600" y="4267200"/>
              <a:ext cx="1143000" cy="7620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-105" charset="0"/>
                </a:rPr>
                <a:t>A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06E83E7-8721-BE46-B446-B6659160D4C8}"/>
                </a:ext>
              </a:extLst>
            </p:cNvPr>
            <p:cNvCxnSpPr>
              <a:cxnSpLocks/>
              <a:stCxn id="53" idx="7"/>
              <a:endCxn id="55" idx="3"/>
            </p:cNvCxnSpPr>
            <p:nvPr/>
          </p:nvCxnSpPr>
          <p:spPr bwMode="auto">
            <a:xfrm flipV="1">
              <a:off x="2347212" y="2705698"/>
              <a:ext cx="1706376" cy="1673094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DFBD08F-EE27-8B4B-9F1F-D0C377E5293B}"/>
                </a:ext>
              </a:extLst>
            </p:cNvPr>
            <p:cNvSpPr/>
            <p:nvPr/>
          </p:nvSpPr>
          <p:spPr bwMode="auto">
            <a:xfrm>
              <a:off x="3886200" y="2055290"/>
              <a:ext cx="1143000" cy="7620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Verdana" pitchFamily="-105" charset="0"/>
                </a:rPr>
                <a:t>B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-105" charset="0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A2DD388-D57F-AD4C-99B5-9C248421DAFB}"/>
                </a:ext>
              </a:extLst>
            </p:cNvPr>
            <p:cNvCxnSpPr>
              <a:cxnSpLocks/>
              <a:stCxn id="55" idx="5"/>
              <a:endCxn id="57" idx="1"/>
            </p:cNvCxnSpPr>
            <p:nvPr/>
          </p:nvCxnSpPr>
          <p:spPr bwMode="auto">
            <a:xfrm>
              <a:off x="4861812" y="2705698"/>
              <a:ext cx="1706376" cy="1673094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8830B57-0CE7-574E-86F1-097668AE101C}"/>
                </a:ext>
              </a:extLst>
            </p:cNvPr>
            <p:cNvSpPr/>
            <p:nvPr/>
          </p:nvSpPr>
          <p:spPr bwMode="auto">
            <a:xfrm>
              <a:off x="6400800" y="4267200"/>
              <a:ext cx="1143000" cy="7620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-105" charset="0"/>
                </a:rPr>
                <a:t>C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ED63DEF-ACC3-C94D-B30A-7B7F80253989}"/>
                </a:ext>
              </a:extLst>
            </p:cNvPr>
            <p:cNvCxnSpPr>
              <a:cxnSpLocks/>
              <a:stCxn id="57" idx="2"/>
              <a:endCxn id="53" idx="6"/>
            </p:cNvCxnSpPr>
            <p:nvPr/>
          </p:nvCxnSpPr>
          <p:spPr bwMode="auto">
            <a:xfrm flipH="1">
              <a:off x="2514600" y="4648200"/>
              <a:ext cx="3886200" cy="0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D644F20-7527-9B45-9198-677376D965E5}"/>
              </a:ext>
            </a:extLst>
          </p:cNvPr>
          <p:cNvGrpSpPr/>
          <p:nvPr/>
        </p:nvGrpSpPr>
        <p:grpSpPr>
          <a:xfrm>
            <a:off x="1905000" y="4236040"/>
            <a:ext cx="4572000" cy="1985419"/>
            <a:chOff x="1371600" y="2055290"/>
            <a:chExt cx="6172200" cy="297391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5C66E5-2694-3244-947C-CAFD94F1A5FF}"/>
                </a:ext>
              </a:extLst>
            </p:cNvPr>
            <p:cNvSpPr/>
            <p:nvPr/>
          </p:nvSpPr>
          <p:spPr bwMode="auto">
            <a:xfrm>
              <a:off x="1371600" y="4267200"/>
              <a:ext cx="1143000" cy="7620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-105" charset="0"/>
                </a:rPr>
                <a:t>A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5487DAD-C7B3-C740-98B1-34094B4E02DA}"/>
                </a:ext>
              </a:extLst>
            </p:cNvPr>
            <p:cNvCxnSpPr>
              <a:cxnSpLocks/>
              <a:stCxn id="18" idx="7"/>
              <a:endCxn id="20" idx="3"/>
            </p:cNvCxnSpPr>
            <p:nvPr/>
          </p:nvCxnSpPr>
          <p:spPr bwMode="auto">
            <a:xfrm flipV="1">
              <a:off x="2347212" y="2705698"/>
              <a:ext cx="1706376" cy="1673094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2EA570F-36D1-7F49-AF4C-BA7D2A111F11}"/>
                </a:ext>
              </a:extLst>
            </p:cNvPr>
            <p:cNvSpPr/>
            <p:nvPr/>
          </p:nvSpPr>
          <p:spPr bwMode="auto">
            <a:xfrm>
              <a:off x="3886200" y="2055290"/>
              <a:ext cx="1143000" cy="7620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Verdana" pitchFamily="-105" charset="0"/>
                </a:rPr>
                <a:t>B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-105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3D5D3BA-9B0D-1942-AB63-B251EBD11D56}"/>
                </a:ext>
              </a:extLst>
            </p:cNvPr>
            <p:cNvCxnSpPr>
              <a:cxnSpLocks/>
              <a:stCxn id="20" idx="5"/>
              <a:endCxn id="22" idx="1"/>
            </p:cNvCxnSpPr>
            <p:nvPr/>
          </p:nvCxnSpPr>
          <p:spPr bwMode="auto">
            <a:xfrm>
              <a:off x="4861812" y="2705698"/>
              <a:ext cx="1706376" cy="1673094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33DBC85-EF1B-3149-96A7-687CDA2FE381}"/>
                </a:ext>
              </a:extLst>
            </p:cNvPr>
            <p:cNvSpPr/>
            <p:nvPr/>
          </p:nvSpPr>
          <p:spPr bwMode="auto">
            <a:xfrm>
              <a:off x="6400800" y="4267200"/>
              <a:ext cx="1143000" cy="7620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-105" charset="0"/>
                </a:rPr>
                <a:t>C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D9BB525-0393-2B4A-89CF-CD31CC69F4EC}"/>
                </a:ext>
              </a:extLst>
            </p:cNvPr>
            <p:cNvCxnSpPr>
              <a:cxnSpLocks/>
              <a:stCxn id="22" idx="2"/>
              <a:endCxn id="18" idx="6"/>
            </p:cNvCxnSpPr>
            <p:nvPr/>
          </p:nvCxnSpPr>
          <p:spPr bwMode="auto">
            <a:xfrm flipH="1">
              <a:off x="2514600" y="4648200"/>
              <a:ext cx="3886200" cy="0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4560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W Theme">
  <a:themeElements>
    <a:clrScheme name="M01_StockWatson123635_03_Econ_C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01_StockWatson123635_03_Econ_C0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itchFamily="-10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itchFamily="-105" charset="0"/>
          </a:defRPr>
        </a:defPPr>
      </a:lstStyle>
    </a:lnDef>
  </a:objectDefaults>
  <a:extraClrSchemeLst>
    <a:extraClrScheme>
      <a:clrScheme name="M01_StockWatson123635_03_Econ_C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01_StockWatson123635_03_Econ_C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01_StockWatson123635_03_Econ_C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01_StockWatson123635_03_Econ_C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01_StockWatson123635_03_Econ_C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01_StockWatson123635_03_Econ_C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01_StockWatson123635_03_Econ_C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01_StockWatson123635_03_Econ_C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01_StockWatson123635_03_Econ_C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01_StockWatson123635_03_Econ_C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01_StockWatson123635_03_Econ_C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01_StockWatson123635_03_Econ_C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 Theme</Template>
  <TotalTime>15576</TotalTime>
  <Words>152</Words>
  <Application>Microsoft Macintosh PowerPoint</Application>
  <PresentationFormat>On-screen Show (4:3)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Verdana</vt:lpstr>
      <vt:lpstr>SW Theme</vt:lpstr>
      <vt:lpstr>Time Series Analysis (ISQS-6349)</vt:lpstr>
      <vt:lpstr>Prediction Structure</vt:lpstr>
      <vt:lpstr>Prediction Component</vt:lpstr>
      <vt:lpstr>Analytics</vt:lpstr>
      <vt:lpstr>Model Framework</vt:lpstr>
      <vt:lpstr>Model Framework</vt:lpstr>
      <vt:lpstr>Model Framework</vt:lpstr>
      <vt:lpstr>Model Framework</vt:lpstr>
    </vt:vector>
  </TitlesOfParts>
  <Company>Stephanie Lindsey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Econometrics</dc:title>
  <dc:subject>Multinational Business Finance</dc:subject>
  <dc:creator>Stephanie Lindsey</dc:creator>
  <cp:lastModifiedBy>Kim, Youngsoo</cp:lastModifiedBy>
  <cp:revision>428</cp:revision>
  <cp:lastPrinted>2019-07-09T11:30:00Z</cp:lastPrinted>
  <dcterms:created xsi:type="dcterms:W3CDTF">2011-03-01T17:47:44Z</dcterms:created>
  <dcterms:modified xsi:type="dcterms:W3CDTF">2020-08-24T19:32:01Z</dcterms:modified>
</cp:coreProperties>
</file>