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5" r:id="rId1"/>
  </p:sldMasterIdLst>
  <p:notesMasterIdLst>
    <p:notesMasterId r:id="rId30"/>
  </p:notesMasterIdLst>
  <p:handoutMasterIdLst>
    <p:handoutMasterId r:id="rId31"/>
  </p:handoutMasterIdLst>
  <p:sldIdLst>
    <p:sldId id="378" r:id="rId2"/>
    <p:sldId id="396" r:id="rId3"/>
    <p:sldId id="319" r:id="rId4"/>
    <p:sldId id="320" r:id="rId5"/>
    <p:sldId id="386" r:id="rId6"/>
    <p:sldId id="397" r:id="rId7"/>
    <p:sldId id="324" r:id="rId8"/>
    <p:sldId id="325" r:id="rId9"/>
    <p:sldId id="326" r:id="rId10"/>
    <p:sldId id="327" r:id="rId11"/>
    <p:sldId id="328" r:id="rId12"/>
    <p:sldId id="388" r:id="rId13"/>
    <p:sldId id="389" r:id="rId14"/>
    <p:sldId id="332" r:id="rId15"/>
    <p:sldId id="400" r:id="rId16"/>
    <p:sldId id="334" r:id="rId17"/>
    <p:sldId id="336" r:id="rId18"/>
    <p:sldId id="338" r:id="rId19"/>
    <p:sldId id="340" r:id="rId20"/>
    <p:sldId id="342" r:id="rId21"/>
    <p:sldId id="344" r:id="rId22"/>
    <p:sldId id="401" r:id="rId23"/>
    <p:sldId id="398" r:id="rId24"/>
    <p:sldId id="354" r:id="rId25"/>
    <p:sldId id="355" r:id="rId26"/>
    <p:sldId id="356" r:id="rId27"/>
    <p:sldId id="357" r:id="rId28"/>
    <p:sldId id="339" r:id="rId29"/>
  </p:sldIdLst>
  <p:sldSz cx="9144000" cy="6858000" type="screen4x3"/>
  <p:notesSz cx="6858000" cy="9144000"/>
  <p:custDataLst>
    <p:tags r:id="rId3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B61"/>
    <a:srgbClr val="573435"/>
    <a:srgbClr val="D28026"/>
    <a:srgbClr val="B85826"/>
    <a:srgbClr val="B83A26"/>
    <a:srgbClr val="00579C"/>
    <a:srgbClr val="FFCC66"/>
    <a:srgbClr val="6D7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21" autoAdjust="0"/>
    <p:restoredTop sz="92109"/>
  </p:normalViewPr>
  <p:slideViewPr>
    <p:cSldViewPr>
      <p:cViewPr varScale="1">
        <p:scale>
          <a:sx n="117" d="100"/>
          <a:sy n="117" d="100"/>
        </p:scale>
        <p:origin x="2336" y="184"/>
      </p:cViewPr>
      <p:guideLst>
        <p:guide orient="horz" pos="238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60" d="100"/>
        <a:sy n="16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0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Verdana" pitchFamily="-10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Verdana" pitchFamily="-10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01D7386-B720-44C2-B595-D0AAAB5A643A}" type="datetime1">
              <a:rPr lang="en-US"/>
              <a:pPr>
                <a:defRPr/>
              </a:pPr>
              <a:t>9/20/20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Verdana" pitchFamily="-10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defRPr sz="1200">
                <a:latin typeface="Verdana" pitchFamily="-10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E57F43C4-BEE9-4DA5-84AE-77CDA69BE2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433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Verdana" pitchFamily="-10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Verdana" pitchFamily="-10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Verdana" pitchFamily="-10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Verdana" pitchFamily="-10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D3BEEFFC-2222-4709-BD40-8E6C041A43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-105" charset="0"/>
        <a:ea typeface="ＭＳ Ｐゴシック" pitchFamily="-105" charset="-128"/>
        <a:cs typeface="ＭＳ Ｐゴシック" pitchFamily="-10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-105" charset="0"/>
        <a:ea typeface="ＭＳ Ｐゴシック" pitchFamily="-10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-105" charset="0"/>
        <a:ea typeface="ＭＳ Ｐゴシック" pitchFamily="-10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-105" charset="0"/>
        <a:ea typeface="ＭＳ Ｐゴシック" pitchFamily="-10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-105" charset="0"/>
        <a:ea typeface="ＭＳ Ｐゴシック" pitchFamily="-10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5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tiff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30990-4A81-AC42-B85E-99743958C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447801"/>
            <a:ext cx="6858000" cy="101123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FD7A40-8869-6946-8022-D568B587C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9162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D4E78ECE-56A0-624F-9574-B87F182E95E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4438" y="1217197"/>
            <a:ext cx="9144000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092D2373-0A8D-C94F-BE1B-61079E7ABC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2621281"/>
            <a:ext cx="9144000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601545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D4E78ECE-56A0-624F-9574-B87F182E95E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4438" y="0"/>
            <a:ext cx="9144000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092D2373-0A8D-C94F-BE1B-61079E7ABC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62000"/>
            <a:ext cx="9144000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7360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D2971D8-02F5-4943-95C7-638EA85F5E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8763000" cy="672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EA2EFDB-E091-E74A-822D-CFE646362A4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1143000"/>
            <a:ext cx="44958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MS PGothic" pitchFamily="34" charset="-128"/>
                <a:cs typeface="ＭＳ Ｐゴシック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-105" charset="0"/>
                <a:ea typeface="MS PGothic" pitchFamily="34" charset="-128"/>
                <a:cs typeface="ＭＳ Ｐゴシック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-105" charset="0"/>
                <a:ea typeface="MS PGothic" pitchFamily="34" charset="-128"/>
                <a:cs typeface="ＭＳ Ｐゴシック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-105" charset="0"/>
                <a:ea typeface="MS PGothic" pitchFamily="34" charset="-128"/>
                <a:cs typeface="ＭＳ Ｐゴシック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-105" charset="0"/>
                <a:ea typeface="MS PGothic" pitchFamily="34" charset="-128"/>
                <a:cs typeface="ＭＳ Ｐゴシック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-10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-10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-10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Verdana" pitchFamily="-105" charset="0"/>
              </a:defRPr>
            </a:lvl9pPr>
          </a:lstStyle>
          <a:p>
            <a:endParaRPr lang="en-US" sz="2000" kern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AA5DFF9-9FF7-3343-A3CA-E89C2D95F27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5608" y="1066800"/>
            <a:ext cx="4495800" cy="56403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BA7E54DB-574F-784D-A7A3-A8D8FD01033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62000"/>
            <a:ext cx="9144000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82016710-58A5-C649-9D3B-D6F60AE849D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D2971D8-02F5-4943-95C7-638EA85F5E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8763000" cy="672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82016710-58A5-C649-9D3B-D6F60AE849D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B3106F-AFA4-4A4F-B9DD-B756E322F4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15000" y="4572000"/>
            <a:ext cx="3311891" cy="21604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8FF1D8-2B28-7A41-A58C-3B446175AE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3524" y="895037"/>
            <a:ext cx="3276600" cy="20421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3DB9484-62B9-844E-8A77-EE518CF6779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585" l="957" r="9856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30309" y="1039763"/>
            <a:ext cx="1354780" cy="15622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1C58810-C24E-DB44-96B7-FE5C2AB56F0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52329" y="3123309"/>
            <a:ext cx="4734071" cy="2058291"/>
          </a:xfrm>
          <a:prstGeom prst="rect">
            <a:avLst/>
          </a:prstGeom>
        </p:spPr>
      </p:pic>
      <p:pic>
        <p:nvPicPr>
          <p:cNvPr id="16" name="Picture 1" descr="TTU Rawls Logo">
            <a:extLst>
              <a:ext uri="{FF2B5EF4-FFF2-40B4-BE49-F238E27FC236}">
                <a16:creationId xmlns:a16="http://schemas.microsoft.com/office/drawing/2014/main" id="{7C402C60-DB7E-F247-B9DD-B267AA7017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23" y="5482827"/>
            <a:ext cx="4187014" cy="877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9">
            <a:extLst>
              <a:ext uri="{FF2B5EF4-FFF2-40B4-BE49-F238E27FC236}">
                <a16:creationId xmlns:a16="http://schemas.microsoft.com/office/drawing/2014/main" id="{938D4156-B462-F74C-905E-A7905CBE84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62000"/>
            <a:ext cx="9144000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92882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685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AC418C92-7D0E-B44E-8E07-1933F59CBAD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62000"/>
            <a:ext cx="9144000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E636F641-C0B8-054F-A42C-15748FF486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7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8763000" cy="672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2813"/>
            <a:ext cx="8763000" cy="586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0" r:id="rId2"/>
    <p:sldLayoutId id="2147483676" r:id="rId3"/>
    <p:sldLayoutId id="2147483682" r:id="rId4"/>
    <p:sldLayoutId id="2147483677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i="0" u="none">
          <a:solidFill>
            <a:schemeClr val="tx1"/>
          </a:solidFill>
          <a:latin typeface="+mj-lt"/>
          <a:ea typeface="MS PGothic" pitchFamily="34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-105" charset="0"/>
          <a:ea typeface="MS PGothic" pitchFamily="34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-105" charset="0"/>
          <a:ea typeface="MS PGothic" pitchFamily="34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-105" charset="0"/>
          <a:ea typeface="MS PGothic" pitchFamily="34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-105" charset="0"/>
          <a:ea typeface="MS PGothic" pitchFamily="34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-10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-10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-10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-10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0" i="0" u="none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05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05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05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0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0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3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7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wmf"/><Relationship Id="rId11" Type="http://schemas.openxmlformats.org/officeDocument/2006/relationships/image" Target="../media/image22.png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20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3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FEF55-E7D9-A94A-997B-C6913460D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Nonlinearity</a:t>
            </a:r>
          </a:p>
        </p:txBody>
      </p:sp>
    </p:spTree>
    <p:extLst>
      <p:ext uri="{BB962C8B-B14F-4D97-AF65-F5344CB8AC3E}">
        <p14:creationId xmlns:p14="http://schemas.microsoft.com/office/powerpoint/2010/main" val="2083840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Estimation Results </a:t>
            </a:r>
            <a:r>
              <a:rPr lang="en-US" sz="1600" dirty="0">
                <a:ea typeface="ＭＳ Ｐゴシック" pitchFamily="34" charset="-128"/>
              </a:rPr>
              <a:t>(quadratic specification)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610600" cy="51054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sz="1400" b="1" dirty="0">
                <a:latin typeface="Courier New"/>
                <a:cs typeface="Courier New"/>
              </a:rPr>
              <a:t>Regression with robust standard errors                 Number of </a:t>
            </a:r>
            <a:r>
              <a:rPr lang="en-US" sz="1400" b="1" dirty="0" err="1">
                <a:latin typeface="Courier New"/>
                <a:cs typeface="Courier New"/>
              </a:rPr>
              <a:t>obs</a:t>
            </a:r>
            <a:r>
              <a:rPr lang="en-US" sz="1400" b="1" dirty="0">
                <a:latin typeface="Courier New"/>
                <a:cs typeface="Courier New"/>
              </a:rPr>
              <a:t> =     420</a:t>
            </a:r>
            <a:endParaRPr lang="en-US" sz="1400" dirty="0">
              <a:latin typeface="Courier New"/>
              <a:cs typeface="Courier New"/>
            </a:endParaRPr>
          </a:p>
          <a:p>
            <a:pPr>
              <a:buFontTx/>
              <a:buNone/>
              <a:defRPr/>
            </a:pPr>
            <a:r>
              <a:rPr lang="en-US" sz="1400" b="1" dirty="0">
                <a:latin typeface="Courier New"/>
                <a:cs typeface="Courier New"/>
              </a:rPr>
              <a:t>                                                       F(  2,   417) =  428.52</a:t>
            </a:r>
            <a:endParaRPr lang="en-US" sz="1400" dirty="0">
              <a:latin typeface="Courier New"/>
              <a:cs typeface="Courier New"/>
            </a:endParaRPr>
          </a:p>
          <a:p>
            <a:pPr>
              <a:buFontTx/>
              <a:buNone/>
              <a:defRPr/>
            </a:pPr>
            <a:r>
              <a:rPr lang="en-US" sz="1400" b="1" dirty="0">
                <a:latin typeface="Courier New"/>
                <a:cs typeface="Courier New"/>
              </a:rPr>
              <a:t>                                                       </a:t>
            </a:r>
            <a:r>
              <a:rPr lang="en-US" sz="1400" b="1" dirty="0" err="1">
                <a:latin typeface="Courier New"/>
                <a:cs typeface="Courier New"/>
              </a:rPr>
              <a:t>Prob</a:t>
            </a:r>
            <a:r>
              <a:rPr lang="en-US" sz="1400" b="1" dirty="0">
                <a:latin typeface="Courier New"/>
                <a:cs typeface="Courier New"/>
              </a:rPr>
              <a:t> &gt; F      =  0.0000</a:t>
            </a:r>
            <a:endParaRPr lang="en-US" sz="1400" dirty="0">
              <a:latin typeface="Courier New"/>
              <a:cs typeface="Courier New"/>
            </a:endParaRPr>
          </a:p>
          <a:p>
            <a:pPr>
              <a:buFontTx/>
              <a:buNone/>
              <a:defRPr/>
            </a:pPr>
            <a:r>
              <a:rPr lang="en-US" sz="1400" b="1" dirty="0">
                <a:latin typeface="Courier New"/>
                <a:cs typeface="Courier New"/>
              </a:rPr>
              <a:t>                                                       R-squared     =  0.5562</a:t>
            </a:r>
            <a:endParaRPr lang="en-US" sz="1400" dirty="0">
              <a:latin typeface="Courier New"/>
              <a:cs typeface="Courier New"/>
            </a:endParaRPr>
          </a:p>
          <a:p>
            <a:pPr>
              <a:buFontTx/>
              <a:buNone/>
              <a:defRPr/>
            </a:pPr>
            <a:r>
              <a:rPr lang="en-US" sz="1400" b="1" dirty="0">
                <a:latin typeface="Courier New"/>
                <a:cs typeface="Courier New"/>
              </a:rPr>
              <a:t>                                                       Root MSE      =  12.724</a:t>
            </a:r>
            <a:endParaRPr lang="en-US" sz="1400" dirty="0">
              <a:latin typeface="Courier New"/>
              <a:cs typeface="Courier New"/>
            </a:endParaRPr>
          </a:p>
          <a:p>
            <a:pPr>
              <a:buFontTx/>
              <a:buNone/>
              <a:defRPr/>
            </a:pPr>
            <a:r>
              <a:rPr lang="en-US" sz="1400" b="1" dirty="0">
                <a:latin typeface="Courier New"/>
                <a:cs typeface="Courier New"/>
              </a:rPr>
              <a:t> </a:t>
            </a:r>
            <a:endParaRPr lang="en-US" sz="1400" dirty="0">
              <a:latin typeface="Courier New"/>
              <a:cs typeface="Courier New"/>
            </a:endParaRPr>
          </a:p>
          <a:p>
            <a:pPr>
              <a:buFontTx/>
              <a:buNone/>
              <a:defRPr/>
            </a:pPr>
            <a:r>
              <a:rPr lang="en-US" sz="1400" b="1" dirty="0">
                <a:latin typeface="Courier New"/>
                <a:cs typeface="Courier New"/>
              </a:rPr>
              <a:t>------------------------------------------------------------------------------</a:t>
            </a:r>
            <a:endParaRPr lang="en-US" sz="1400" dirty="0">
              <a:latin typeface="Courier New"/>
              <a:cs typeface="Courier New"/>
            </a:endParaRPr>
          </a:p>
          <a:p>
            <a:pPr>
              <a:buFontTx/>
              <a:buNone/>
              <a:defRPr/>
            </a:pPr>
            <a:r>
              <a:rPr lang="en-US" sz="1400" b="1" dirty="0">
                <a:latin typeface="Courier New"/>
                <a:cs typeface="Courier New"/>
              </a:rPr>
              <a:t>  test score |      Coef.   Std. Err.      </a:t>
            </a:r>
            <a:r>
              <a:rPr lang="en-US" sz="1400" b="1" dirty="0" err="1">
                <a:latin typeface="Courier New"/>
                <a:cs typeface="Courier New"/>
              </a:rPr>
              <a:t>t</a:t>
            </a:r>
            <a:r>
              <a:rPr lang="en-US" sz="1400" b="1" dirty="0">
                <a:latin typeface="Courier New"/>
                <a:cs typeface="Courier New"/>
              </a:rPr>
              <a:t>    P&gt;|</a:t>
            </a:r>
            <a:r>
              <a:rPr lang="en-US" sz="1400" b="1" dirty="0" err="1">
                <a:latin typeface="Courier New"/>
                <a:cs typeface="Courier New"/>
              </a:rPr>
              <a:t>t</a:t>
            </a:r>
            <a:r>
              <a:rPr lang="en-US" sz="1400" b="1" dirty="0">
                <a:latin typeface="Courier New"/>
                <a:cs typeface="Courier New"/>
              </a:rPr>
              <a:t>|     [95% Conf. Interval]</a:t>
            </a:r>
            <a:endParaRPr lang="en-US" sz="1400" dirty="0">
              <a:latin typeface="Courier New"/>
              <a:cs typeface="Courier New"/>
            </a:endParaRPr>
          </a:p>
          <a:p>
            <a:pPr>
              <a:buFontTx/>
              <a:buNone/>
              <a:defRPr/>
            </a:pPr>
            <a:r>
              <a:rPr lang="en-US" sz="1400" b="1" dirty="0">
                <a:latin typeface="Courier New"/>
                <a:cs typeface="Courier New"/>
              </a:rPr>
              <a:t>-------------+----------------------------------------------------------------</a:t>
            </a:r>
            <a:endParaRPr lang="en-US" sz="1400" dirty="0">
              <a:latin typeface="Courier New"/>
              <a:cs typeface="Courier New"/>
            </a:endParaRPr>
          </a:p>
          <a:p>
            <a:pPr>
              <a:buFontTx/>
              <a:buNone/>
              <a:defRPr/>
            </a:pPr>
            <a:r>
              <a:rPr lang="en-US" sz="1400" b="1" dirty="0">
                <a:latin typeface="Courier New"/>
                <a:cs typeface="Courier New"/>
              </a:rPr>
              <a:t>      </a:t>
            </a:r>
            <a:r>
              <a:rPr lang="en-US" sz="1400" b="1" dirty="0" err="1">
                <a:latin typeface="Courier New"/>
                <a:cs typeface="Courier New"/>
              </a:rPr>
              <a:t>avginc</a:t>
            </a:r>
            <a:r>
              <a:rPr lang="en-US" sz="1400" b="1" dirty="0">
                <a:latin typeface="Courier New"/>
                <a:cs typeface="Courier New"/>
              </a:rPr>
              <a:t> |   3.850995   .2680941    14.36   0.000      3.32401    4.377979</a:t>
            </a:r>
            <a:endParaRPr lang="en-US" sz="1400" dirty="0">
              <a:latin typeface="Courier New"/>
              <a:cs typeface="Courier New"/>
            </a:endParaRPr>
          </a:p>
          <a:p>
            <a:pPr>
              <a:buFontTx/>
              <a:buNone/>
              <a:defRPr/>
            </a:pPr>
            <a:r>
              <a:rPr lang="en-US" sz="1400" b="1" dirty="0">
                <a:latin typeface="Courier New"/>
                <a:cs typeface="Courier New"/>
              </a:rPr>
              <a:t>     </a:t>
            </a:r>
            <a:r>
              <a:rPr lang="en-US" sz="1400" b="1" dirty="0">
                <a:solidFill>
                  <a:srgbClr val="FF0000"/>
                </a:solidFill>
                <a:latin typeface="Courier New"/>
                <a:cs typeface="Courier New"/>
              </a:rPr>
              <a:t>avginc2 |  -.0423085   .0047803    -8.85   0.000     -.051705   -.0329119</a:t>
            </a:r>
            <a:endParaRPr lang="en-US" sz="140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>
              <a:buFontTx/>
              <a:buNone/>
              <a:defRPr/>
            </a:pPr>
            <a:r>
              <a:rPr lang="en-US" sz="1400" b="1" dirty="0">
                <a:latin typeface="Courier New"/>
                <a:cs typeface="Courier New"/>
              </a:rPr>
              <a:t>       _cons |   607.3017   2.901754   209.29   0.000     601.5978    613.0056</a:t>
            </a:r>
            <a:endParaRPr lang="en-US" sz="1400" dirty="0">
              <a:latin typeface="Courier New"/>
              <a:cs typeface="Courier New"/>
            </a:endParaRPr>
          </a:p>
          <a:p>
            <a:pPr>
              <a:buFontTx/>
              <a:buNone/>
              <a:defRPr/>
            </a:pPr>
            <a:r>
              <a:rPr lang="en-US" sz="1400" b="1" dirty="0">
                <a:latin typeface="Courier New"/>
                <a:cs typeface="Courier New"/>
              </a:rPr>
              <a:t>------------------------------------------------------------------------------</a:t>
            </a:r>
            <a:endParaRPr lang="en-US" sz="1400" dirty="0">
              <a:latin typeface="Courier New"/>
              <a:cs typeface="Courier New"/>
            </a:endParaRPr>
          </a:p>
          <a:p>
            <a:pPr>
              <a:buFontTx/>
              <a:buNone/>
              <a:defRPr/>
            </a:pPr>
            <a:endParaRPr lang="en-US" sz="1600" dirty="0"/>
          </a:p>
          <a:p>
            <a:pPr marL="0" indent="0">
              <a:buFontTx/>
              <a:buNone/>
              <a:defRPr/>
            </a:pPr>
            <a:r>
              <a:rPr lang="en-US" sz="2400" dirty="0"/>
              <a:t>Test the null hypothesis of linearity against the alternative that the regression function is a quadratic.</a:t>
            </a:r>
          </a:p>
          <a:p>
            <a:pPr>
              <a:buFontTx/>
              <a:buNone/>
              <a:defRPr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6646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Estimation Results </a:t>
            </a:r>
            <a:r>
              <a:rPr lang="en-US" sz="1600" dirty="0">
                <a:ea typeface="ＭＳ Ｐゴシック" pitchFamily="34" charset="-128"/>
              </a:rPr>
              <a:t>(quadratic specification)</a:t>
            </a:r>
          </a:p>
        </p:txBody>
      </p:sp>
      <p:sp>
        <p:nvSpPr>
          <p:cNvPr id="302084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1524000"/>
          </a:xfrm>
        </p:spPr>
        <p:txBody>
          <a:bodyPr/>
          <a:lstStyle/>
          <a:p>
            <a:pPr marL="0">
              <a:spcBef>
                <a:spcPts val="0"/>
              </a:spcBef>
              <a:spcAft>
                <a:spcPts val="1200"/>
              </a:spcAft>
            </a:pPr>
            <a:r>
              <a:rPr lang="en-US" sz="2000" dirty="0">
                <a:ea typeface="ＭＳ Ｐゴシック" pitchFamily="34" charset="-128"/>
              </a:rPr>
              <a:t>Plot the predicted values</a:t>
            </a:r>
          </a:p>
          <a:p>
            <a:pPr marL="0">
              <a:spcBef>
                <a:spcPts val="0"/>
              </a:spcBef>
              <a:buFontTx/>
              <a:buNone/>
            </a:pPr>
            <a:r>
              <a:rPr lang="en-US" sz="1800" dirty="0">
                <a:ea typeface="ＭＳ Ｐゴシック" pitchFamily="34" charset="-128"/>
              </a:rPr>
              <a:t>        </a:t>
            </a:r>
            <a:r>
              <a:rPr lang="en-US" sz="1800" i="1" dirty="0">
                <a:ea typeface="ＭＳ Ｐゴシック" pitchFamily="34" charset="-128"/>
              </a:rPr>
              <a:t>Test Score</a:t>
            </a:r>
            <a:r>
              <a:rPr lang="en-US" sz="1800" dirty="0">
                <a:ea typeface="ＭＳ Ｐゴシック" pitchFamily="34" charset="-128"/>
              </a:rPr>
              <a:t> = 607.3 + 3.85</a:t>
            </a:r>
            <a:r>
              <a:rPr lang="en-US" sz="1800" i="1" dirty="0">
                <a:ea typeface="ＭＳ Ｐゴシック" pitchFamily="34" charset="-128"/>
              </a:rPr>
              <a:t>Income</a:t>
            </a:r>
            <a:r>
              <a:rPr lang="en-US" sz="1800" i="1" baseline="-25000" dirty="0">
                <a:ea typeface="ＭＳ Ｐゴシック" pitchFamily="34" charset="-128"/>
              </a:rPr>
              <a:t>i</a:t>
            </a:r>
            <a:r>
              <a:rPr lang="en-US" sz="1800" dirty="0">
                <a:ea typeface="ＭＳ Ｐゴシック" pitchFamily="34" charset="-128"/>
              </a:rPr>
              <a:t> – 0.0423(</a:t>
            </a:r>
            <a:r>
              <a:rPr lang="en-US" sz="1800" i="1" dirty="0" err="1">
                <a:ea typeface="ＭＳ Ｐゴシック" pitchFamily="34" charset="-128"/>
              </a:rPr>
              <a:t>Income</a:t>
            </a:r>
            <a:r>
              <a:rPr lang="en-US" sz="1800" i="1" baseline="-25000" dirty="0" err="1">
                <a:ea typeface="ＭＳ Ｐゴシック" pitchFamily="34" charset="-128"/>
              </a:rPr>
              <a:t>i</a:t>
            </a:r>
            <a:r>
              <a:rPr lang="en-US" sz="1800" dirty="0">
                <a:ea typeface="ＭＳ Ｐゴシック" pitchFamily="34" charset="-128"/>
              </a:rPr>
              <a:t>)</a:t>
            </a:r>
            <a:r>
              <a:rPr lang="en-US" sz="1800" baseline="30000" dirty="0">
                <a:ea typeface="ＭＳ Ｐゴシック" pitchFamily="34" charset="-128"/>
              </a:rPr>
              <a:t>2</a:t>
            </a:r>
            <a:endParaRPr lang="en-US" sz="1800" dirty="0">
              <a:ea typeface="ＭＳ Ｐゴシック" pitchFamily="34" charset="-128"/>
            </a:endParaRPr>
          </a:p>
          <a:p>
            <a:pPr>
              <a:spcAft>
                <a:spcPts val="1200"/>
              </a:spcAft>
              <a:buFontTx/>
              <a:buNone/>
            </a:pPr>
            <a:r>
              <a:rPr lang="en-US" sz="1800" dirty="0">
                <a:ea typeface="ＭＳ Ｐゴシック" pitchFamily="34" charset="-128"/>
              </a:rPr>
              <a:t>                             (2.9)      (0.27)            (0.0048)</a:t>
            </a:r>
          </a:p>
          <a:p>
            <a:endParaRPr lang="en-US" sz="2000" dirty="0">
              <a:ea typeface="ＭＳ Ｐゴシック" pitchFamily="34" charset="-128"/>
            </a:endParaRPr>
          </a:p>
        </p:txBody>
      </p:sp>
      <p:pic>
        <p:nvPicPr>
          <p:cNvPr id="302086" name="Picture 6" descr="fig08_03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316052"/>
            <a:ext cx="5181600" cy="4397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7520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2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2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Estimation Results </a:t>
            </a:r>
            <a:r>
              <a:rPr lang="en-US" sz="1600" dirty="0">
                <a:ea typeface="ＭＳ Ｐゴシック" pitchFamily="34" charset="-128"/>
              </a:rPr>
              <a:t>(quadratic specification)</a:t>
            </a:r>
          </a:p>
        </p:txBody>
      </p:sp>
      <p:sp>
        <p:nvSpPr>
          <p:cNvPr id="30310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ea typeface="ＭＳ Ｐゴシック" pitchFamily="34" charset="-128"/>
              </a:rPr>
              <a:t>Compute “effects” for different values of </a:t>
            </a:r>
            <a:r>
              <a:rPr lang="en-US" sz="2000" i="1" dirty="0">
                <a:ea typeface="ＭＳ Ｐゴシック" pitchFamily="34" charset="-128"/>
              </a:rPr>
              <a:t>X</a:t>
            </a:r>
            <a:endParaRPr lang="en-US" sz="2000" dirty="0">
              <a:ea typeface="ＭＳ Ｐゴシック" pitchFamily="34" charset="-128"/>
            </a:endParaRPr>
          </a:p>
          <a:p>
            <a:pPr marL="0" indent="0">
              <a:buNone/>
            </a:pPr>
            <a:r>
              <a:rPr lang="en-US" sz="2000" i="1" dirty="0">
                <a:ea typeface="ＭＳ Ｐゴシック" pitchFamily="34" charset="-128"/>
              </a:rPr>
              <a:t>	Test Score </a:t>
            </a:r>
            <a:r>
              <a:rPr lang="en-US" sz="2000" dirty="0">
                <a:ea typeface="ＭＳ Ｐゴシック" pitchFamily="34" charset="-128"/>
              </a:rPr>
              <a:t>= 607.3 + 3.85</a:t>
            </a:r>
            <a:r>
              <a:rPr lang="en-US" sz="2000" i="1" dirty="0">
                <a:ea typeface="ＭＳ Ｐゴシック" pitchFamily="34" charset="-128"/>
              </a:rPr>
              <a:t>Income</a:t>
            </a:r>
            <a:r>
              <a:rPr lang="en-US" sz="2000" i="1" baseline="-25000" dirty="0">
                <a:ea typeface="ＭＳ Ｐゴシック" pitchFamily="34" charset="-128"/>
              </a:rPr>
              <a:t>i</a:t>
            </a:r>
            <a:r>
              <a:rPr lang="en-US" sz="2000" dirty="0">
                <a:ea typeface="ＭＳ Ｐゴシック" pitchFamily="34" charset="-128"/>
              </a:rPr>
              <a:t> – 0.0423(</a:t>
            </a:r>
            <a:r>
              <a:rPr lang="en-US" sz="2000" i="1" dirty="0" err="1">
                <a:ea typeface="ＭＳ Ｐゴシック" pitchFamily="34" charset="-128"/>
              </a:rPr>
              <a:t>Income</a:t>
            </a:r>
            <a:r>
              <a:rPr lang="en-US" sz="2000" i="1" baseline="-25000" dirty="0" err="1">
                <a:ea typeface="ＭＳ Ｐゴシック" pitchFamily="34" charset="-128"/>
              </a:rPr>
              <a:t>i</a:t>
            </a:r>
            <a:r>
              <a:rPr lang="en-US" sz="2000" dirty="0">
                <a:ea typeface="ＭＳ Ｐゴシック" pitchFamily="34" charset="-128"/>
              </a:rPr>
              <a:t>)</a:t>
            </a:r>
            <a:r>
              <a:rPr lang="en-US" sz="2000" baseline="30000" dirty="0">
                <a:ea typeface="ＭＳ Ｐゴシック" pitchFamily="34" charset="-128"/>
              </a:rPr>
              <a:t>2</a:t>
            </a:r>
            <a:endParaRPr lang="en-US" sz="2000" dirty="0">
              <a:ea typeface="ＭＳ Ｐゴシック" pitchFamily="34" charset="-128"/>
            </a:endParaRPr>
          </a:p>
          <a:p>
            <a:endParaRPr lang="en-US" sz="2000" dirty="0">
              <a:ea typeface="ＭＳ Ｐゴシック" pitchFamily="34" charset="-128"/>
            </a:endParaRPr>
          </a:p>
          <a:p>
            <a:r>
              <a:rPr lang="en-US" sz="2000" dirty="0">
                <a:ea typeface="ＭＳ Ｐゴシック" pitchFamily="34" charset="-128"/>
              </a:rPr>
              <a:t>Predicted change in </a:t>
            </a:r>
            <a:r>
              <a:rPr lang="en-US" sz="2000" i="1" dirty="0" err="1">
                <a:ea typeface="ＭＳ Ｐゴシック" pitchFamily="34" charset="-128"/>
              </a:rPr>
              <a:t>TestScore</a:t>
            </a:r>
            <a:r>
              <a:rPr lang="en-US" sz="2000" dirty="0">
                <a:ea typeface="ＭＳ Ｐゴシック" pitchFamily="34" charset="-128"/>
              </a:rPr>
              <a:t> for a change in income from $5,000 per capita to $6,000 per capita:</a:t>
            </a:r>
          </a:p>
          <a:p>
            <a:pPr>
              <a:buFontTx/>
              <a:buNone/>
            </a:pPr>
            <a:r>
              <a:rPr lang="en-US" sz="2000" dirty="0">
                <a:latin typeface="Lucida Grande"/>
                <a:ea typeface="Lucida Grande"/>
                <a:cs typeface="Lucida Grande"/>
                <a:sym typeface="Symbol" pitchFamily="18" charset="2"/>
              </a:rPr>
              <a:t>		</a:t>
            </a:r>
            <a:r>
              <a:rPr lang="en-US" sz="2000" dirty="0" err="1">
                <a:latin typeface="Lucida Grande"/>
                <a:ea typeface="Lucida Grande"/>
                <a:cs typeface="Lucida Grande"/>
                <a:sym typeface="Symbol" pitchFamily="18" charset="2"/>
              </a:rPr>
              <a:t>Δ</a:t>
            </a:r>
            <a:r>
              <a:rPr lang="en-US" sz="2000" dirty="0">
                <a:ea typeface="ＭＳ Ｐゴシック" pitchFamily="34" charset="-128"/>
              </a:rPr>
              <a:t> </a:t>
            </a:r>
            <a:r>
              <a:rPr lang="en-US" sz="2000" i="1" dirty="0">
                <a:ea typeface="ＭＳ Ｐゴシック" pitchFamily="34" charset="-128"/>
              </a:rPr>
              <a:t>Test Score</a:t>
            </a:r>
            <a:r>
              <a:rPr lang="en-US" sz="2000" dirty="0">
                <a:ea typeface="ＭＳ Ｐゴシック" pitchFamily="34" charset="-128"/>
              </a:rPr>
              <a:t> = 607.3 + 3.85</a:t>
            </a:r>
            <a:r>
              <a:rPr lang="en-US" sz="2000" dirty="0">
                <a:ea typeface="ＭＳ Ｐゴシック" pitchFamily="34" charset="-128"/>
                <a:sym typeface="Euclid Symbol" pitchFamily="18" charset="2"/>
              </a:rPr>
              <a:t>×</a:t>
            </a:r>
            <a:r>
              <a:rPr lang="en-US" sz="2000" dirty="0">
                <a:ea typeface="ＭＳ Ｐゴシック" pitchFamily="34" charset="-128"/>
              </a:rPr>
              <a:t>6 – 0.0423</a:t>
            </a:r>
            <a:r>
              <a:rPr lang="en-US" sz="2000" dirty="0">
                <a:ea typeface="ＭＳ Ｐゴシック" pitchFamily="34" charset="-128"/>
                <a:sym typeface="Euclid Symbol" pitchFamily="18" charset="2"/>
              </a:rPr>
              <a:t>×</a:t>
            </a:r>
            <a:r>
              <a:rPr lang="en-US" sz="2000" dirty="0">
                <a:ea typeface="ＭＳ Ｐゴシック" pitchFamily="34" charset="-128"/>
              </a:rPr>
              <a:t>6</a:t>
            </a:r>
            <a:r>
              <a:rPr lang="en-US" sz="2000" baseline="30000" dirty="0">
                <a:ea typeface="ＭＳ Ｐゴシック" pitchFamily="34" charset="-128"/>
              </a:rPr>
              <a:t>2</a:t>
            </a:r>
            <a:endParaRPr lang="en-US" sz="2000" dirty="0">
              <a:ea typeface="ＭＳ Ｐゴシック" pitchFamily="34" charset="-128"/>
            </a:endParaRPr>
          </a:p>
          <a:p>
            <a:pPr>
              <a:buFontTx/>
              <a:buNone/>
            </a:pPr>
            <a:r>
              <a:rPr lang="en-US" sz="2000" dirty="0">
                <a:ea typeface="ＭＳ Ｐゴシック" pitchFamily="34" charset="-128"/>
              </a:rPr>
              <a:t>				– (607.3 + 3.85</a:t>
            </a:r>
            <a:r>
              <a:rPr lang="en-US" sz="2000" dirty="0">
                <a:ea typeface="ＭＳ Ｐゴシック" pitchFamily="34" charset="-128"/>
                <a:sym typeface="Euclid Symbol" pitchFamily="18" charset="2"/>
              </a:rPr>
              <a:t>×</a:t>
            </a:r>
            <a:r>
              <a:rPr lang="en-US" sz="2000" dirty="0">
                <a:ea typeface="ＭＳ Ｐゴシック" pitchFamily="34" charset="-128"/>
              </a:rPr>
              <a:t>5 – 0.0423</a:t>
            </a:r>
            <a:r>
              <a:rPr lang="en-US" sz="2000" dirty="0">
                <a:ea typeface="ＭＳ Ｐゴシック" pitchFamily="34" charset="-128"/>
                <a:sym typeface="Euclid Symbol" pitchFamily="18" charset="2"/>
              </a:rPr>
              <a:t>×</a:t>
            </a:r>
            <a:r>
              <a:rPr lang="en-US" sz="2000" dirty="0">
                <a:ea typeface="ＭＳ Ｐゴシック" pitchFamily="34" charset="-128"/>
              </a:rPr>
              <a:t>5</a:t>
            </a:r>
            <a:r>
              <a:rPr lang="en-US" sz="2000" baseline="30000" dirty="0">
                <a:ea typeface="ＭＳ Ｐゴシック" pitchFamily="34" charset="-128"/>
              </a:rPr>
              <a:t>2</a:t>
            </a:r>
            <a:r>
              <a:rPr lang="en-US" sz="2000" dirty="0">
                <a:ea typeface="ＭＳ Ｐゴシック" pitchFamily="34" charset="-128"/>
              </a:rPr>
              <a:t>) = 3.4</a:t>
            </a:r>
          </a:p>
          <a:p>
            <a:pPr>
              <a:defRPr/>
            </a:pPr>
            <a:r>
              <a:rPr lang="en-US" sz="2000" dirty="0">
                <a:ea typeface="ＭＳ Ｐゴシック" pitchFamily="34" charset="-128"/>
              </a:rPr>
              <a:t>Predicted</a:t>
            </a:r>
            <a:r>
              <a:rPr lang="en-US" sz="2000" dirty="0"/>
              <a:t> “effects” for different values of </a:t>
            </a:r>
            <a:r>
              <a:rPr lang="en-US" sz="2000" i="1" dirty="0"/>
              <a:t>X</a:t>
            </a:r>
            <a:r>
              <a:rPr lang="en-US" sz="2000" dirty="0"/>
              <a:t>:</a:t>
            </a:r>
          </a:p>
          <a:p>
            <a:pPr>
              <a:buFontTx/>
              <a:buNone/>
              <a:defRPr/>
            </a:pPr>
            <a:r>
              <a:rPr lang="en-US" sz="2000" dirty="0"/>
              <a:t> </a:t>
            </a:r>
          </a:p>
          <a:p>
            <a:pPr>
              <a:buFontTx/>
              <a:buNone/>
              <a:defRPr/>
            </a:pPr>
            <a:endParaRPr lang="en-US" sz="2000" dirty="0"/>
          </a:p>
          <a:p>
            <a:pPr>
              <a:buFontTx/>
              <a:buNone/>
              <a:defRPr/>
            </a:pPr>
            <a:endParaRPr lang="en-US" sz="2000" dirty="0"/>
          </a:p>
          <a:p>
            <a:pPr>
              <a:buFontTx/>
              <a:buNone/>
              <a:defRPr/>
            </a:pPr>
            <a:endParaRPr lang="en-US" sz="2000" dirty="0"/>
          </a:p>
          <a:p>
            <a:pPr>
              <a:buFontTx/>
              <a:buNone/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The “effect” of a change in income is greater at low than at high income levels (perhaps, a declining marginal benefit of an increase in school budgets?)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F00FF0A-A49C-9A49-9A03-8EA514B881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749370"/>
              </p:ext>
            </p:extLst>
          </p:nvPr>
        </p:nvGraphicFramePr>
        <p:xfrm>
          <a:off x="685800" y="3886201"/>
          <a:ext cx="8001000" cy="1600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8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Change in </a:t>
                      </a:r>
                      <a:r>
                        <a:rPr lang="en-US" sz="1600" i="1" dirty="0">
                          <a:solidFill>
                            <a:schemeClr val="tx1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Income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 ($1000 per capita)</a:t>
                      </a:r>
                      <a:endParaRPr lang="en-US" sz="900" dirty="0">
                        <a:solidFill>
                          <a:schemeClr val="tx1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Lucida Grande"/>
                          <a:ea typeface="Lucida Grande"/>
                          <a:cs typeface="Lucida Grande"/>
                          <a:sym typeface="Symbol"/>
                        </a:rPr>
                        <a:t>               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Lucida Grande"/>
                          <a:ea typeface="Lucida Grande"/>
                          <a:cs typeface="Lucida Grande"/>
                          <a:sym typeface="Symbol"/>
                        </a:rPr>
                        <a:t>ΔTest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Lucida Grande"/>
                          <a:ea typeface="Lucida Grande"/>
                          <a:cs typeface="Lucida Grande"/>
                          <a:sym typeface="Symbol"/>
                        </a:rPr>
                        <a:t> Score             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7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j-lt"/>
                          <a:ea typeface="Times New Roman"/>
                          <a:cs typeface="Arial"/>
                        </a:rPr>
                        <a:t>from 5 to 6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+mj-lt"/>
                          <a:ea typeface="Times New Roman"/>
                          <a:cs typeface="Arial"/>
                        </a:rPr>
                        <a:t>3.4</a:t>
                      </a:r>
                      <a:endParaRPr lang="en-US" sz="1000" b="1">
                        <a:solidFill>
                          <a:schemeClr val="tx1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7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j-lt"/>
                          <a:ea typeface="Times New Roman"/>
                          <a:cs typeface="Arial"/>
                        </a:rPr>
                        <a:t>from 25 to 26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j-lt"/>
                          <a:ea typeface="Times New Roman"/>
                          <a:cs typeface="Arial"/>
                        </a:rPr>
                        <a:t>1.7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7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j-lt"/>
                          <a:ea typeface="Times New Roman"/>
                          <a:cs typeface="Arial"/>
                        </a:rPr>
                        <a:t>from 45 to 46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j-lt"/>
                          <a:ea typeface="Times New Roman"/>
                          <a:cs typeface="Arial"/>
                        </a:rPr>
                        <a:t>0.0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06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Estimation Results </a:t>
            </a:r>
            <a:r>
              <a:rPr lang="en-US" sz="1600" dirty="0">
                <a:ea typeface="ＭＳ Ｐゴシック" pitchFamily="34" charset="-128"/>
              </a:rPr>
              <a:t>(cubic specification)</a:t>
            </a:r>
          </a:p>
        </p:txBody>
      </p:sp>
      <p:sp>
        <p:nvSpPr>
          <p:cNvPr id="305154" name="Content Placeholder 2"/>
          <p:cNvSpPr>
            <a:spLocks noGrp="1"/>
          </p:cNvSpPr>
          <p:nvPr>
            <p:ph idx="1"/>
          </p:nvPr>
        </p:nvSpPr>
        <p:spPr>
          <a:xfrm>
            <a:off x="228600" y="912813"/>
            <a:ext cx="8763000" cy="3735387"/>
          </a:xfrm>
        </p:spPr>
        <p:txBody>
          <a:bodyPr/>
          <a:lstStyle/>
          <a:p>
            <a:pPr>
              <a:buFontTx/>
              <a:buNone/>
            </a:pPr>
            <a:r>
              <a:rPr lang="en-US" sz="1400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Regression with robust standard errors                 Number of </a:t>
            </a:r>
            <a:r>
              <a:rPr lang="en-US" sz="1400" b="1" dirty="0" err="1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obs</a:t>
            </a:r>
            <a:r>
              <a:rPr lang="en-US" sz="1400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=     420</a:t>
            </a:r>
            <a:endParaRPr lang="en-US" sz="1400" dirty="0"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1400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                                                    F(  3,   416) =  270.18</a:t>
            </a:r>
            <a:endParaRPr lang="en-US" sz="1400" dirty="0"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1400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                                                    </a:t>
            </a:r>
            <a:r>
              <a:rPr lang="en-US" sz="1400" b="1" dirty="0" err="1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Prob</a:t>
            </a:r>
            <a:r>
              <a:rPr lang="en-US" sz="1400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&gt; F      =  0.0000</a:t>
            </a:r>
            <a:endParaRPr lang="en-US" sz="1400" dirty="0"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1400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                                                    R-squared     =  0.5584</a:t>
            </a:r>
            <a:endParaRPr lang="en-US" sz="1400" dirty="0"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1400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                                                    Root MSE      =  12.707</a:t>
            </a:r>
            <a:endParaRPr lang="en-US" sz="1400" dirty="0"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1400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------------------------------------------------------------------------------</a:t>
            </a:r>
            <a:endParaRPr lang="en-US" sz="1400" dirty="0"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1400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  </a:t>
            </a:r>
            <a:r>
              <a:rPr lang="en-US" sz="1400" b="1" dirty="0" err="1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testscr</a:t>
            </a:r>
            <a:r>
              <a:rPr lang="en-US" sz="1400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|      Coef.   Std. Err.      t    P&gt;|t|     [95% Conf. Interval]</a:t>
            </a:r>
            <a:endParaRPr lang="en-US" sz="1400" dirty="0"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1400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-------------+----------------------------------------------------------------</a:t>
            </a:r>
            <a:endParaRPr lang="en-US" sz="1400" dirty="0"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1400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   </a:t>
            </a:r>
            <a:r>
              <a:rPr lang="en-US" sz="1400" b="1" dirty="0" err="1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avginc</a:t>
            </a:r>
            <a:r>
              <a:rPr lang="en-US" sz="1400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|   5.018677   .7073505     7.10   0.000     3.628251    6.409104</a:t>
            </a:r>
            <a:endParaRPr lang="en-US" sz="1400" dirty="0"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1400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  avginc2 |  -.0958052   .0289537    -3.31   0.001    -.1527191   -.0388913</a:t>
            </a:r>
            <a:endParaRPr lang="en-US" sz="1400" dirty="0"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  avginc3 |   .0006855   .0003471     1.98   0.049     3.27e-06    .0013677</a:t>
            </a:r>
            <a:endParaRPr lang="en-US" sz="1400" dirty="0">
              <a:solidFill>
                <a:srgbClr val="FF0000"/>
              </a:solidFill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1400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    _cons |    600.079   5.102062   117.61   0.000     590.0499     610.108</a:t>
            </a:r>
            <a:endParaRPr lang="en-US" sz="1400" dirty="0"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1400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------------------------------------------------------------------------------</a:t>
            </a:r>
            <a:endParaRPr lang="en-US" sz="1400" dirty="0"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562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294688" cy="57150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400" dirty="0"/>
              <a:t>Testing the null hypothesis of linearity, against the alternative that the population regression is quadratic and/or cubic, that is, it is a polynomial of degree up to 3:</a:t>
            </a:r>
          </a:p>
          <a:p>
            <a:pPr marL="0" indent="0">
              <a:buFontTx/>
              <a:buNone/>
              <a:defRPr/>
            </a:pPr>
            <a:endParaRPr lang="en-US" sz="1800" dirty="0"/>
          </a:p>
          <a:p>
            <a:pPr marL="338138" indent="-50800">
              <a:buFontTx/>
              <a:buNone/>
              <a:defRPr/>
            </a:pPr>
            <a:r>
              <a:rPr lang="en-US" sz="1800" i="1" dirty="0"/>
              <a:t>H</a:t>
            </a:r>
            <a:r>
              <a:rPr lang="en-US" sz="1800" baseline="-25000" dirty="0"/>
              <a:t>0</a:t>
            </a:r>
            <a:r>
              <a:rPr lang="en-US" sz="1800" dirty="0"/>
              <a:t>: population coefficients on </a:t>
            </a:r>
            <a:r>
              <a:rPr lang="en-US" sz="1800" i="1" dirty="0"/>
              <a:t>Income</a:t>
            </a:r>
            <a:r>
              <a:rPr lang="en-US" sz="1800" baseline="30000" dirty="0"/>
              <a:t>2</a:t>
            </a:r>
            <a:r>
              <a:rPr lang="en-US" sz="1800" dirty="0"/>
              <a:t> and </a:t>
            </a:r>
            <a:r>
              <a:rPr lang="en-US" sz="1800" i="1" dirty="0"/>
              <a:t>Income</a:t>
            </a:r>
            <a:r>
              <a:rPr lang="en-US" sz="1800" baseline="30000" dirty="0"/>
              <a:t>3</a:t>
            </a:r>
            <a:r>
              <a:rPr lang="en-US" sz="1800" dirty="0"/>
              <a:t> = 0</a:t>
            </a:r>
          </a:p>
          <a:p>
            <a:pPr marL="338138" indent="-50800">
              <a:buFontTx/>
              <a:buNone/>
              <a:defRPr/>
            </a:pPr>
            <a:r>
              <a:rPr lang="en-US" sz="1800" i="1" dirty="0"/>
              <a:t>H</a:t>
            </a:r>
            <a:r>
              <a:rPr lang="en-US" sz="1800" baseline="-25000" dirty="0"/>
              <a:t>1</a:t>
            </a:r>
            <a:r>
              <a:rPr lang="en-US" sz="1800" dirty="0"/>
              <a:t>: At least one of these coefficients is nonzero.</a:t>
            </a:r>
          </a:p>
          <a:p>
            <a:pPr marL="0" indent="0">
              <a:buFontTx/>
              <a:buNone/>
              <a:defRPr/>
            </a:pPr>
            <a:r>
              <a:rPr lang="en-US" sz="1800" dirty="0"/>
              <a:t> </a:t>
            </a:r>
            <a:r>
              <a:rPr lang="en-US" sz="1800" b="1" dirty="0"/>
              <a:t> </a:t>
            </a:r>
            <a:endParaRPr lang="en-US" sz="1800" dirty="0"/>
          </a:p>
          <a:p>
            <a:pPr marL="0" indent="0">
              <a:buFontTx/>
              <a:buNone/>
              <a:defRPr/>
            </a:pPr>
            <a:r>
              <a:rPr lang="en-US" sz="2000" dirty="0"/>
              <a:t>The hypothesis that the population regression is linear is rejected at the 1% significance level against the alternative that it is a polynomial of degree up to 3.</a:t>
            </a:r>
          </a:p>
          <a:p>
            <a:pPr marL="0" indent="0">
              <a:buFontTx/>
              <a:buNone/>
              <a:defRPr/>
            </a:pPr>
            <a:endParaRPr lang="en-US" sz="1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629E97E-47D4-8A49-8C4C-5303013A2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685800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Estimation Results </a:t>
            </a:r>
            <a:r>
              <a:rPr lang="en-US" sz="1600" dirty="0">
                <a:ea typeface="ＭＳ Ｐゴシック" pitchFamily="34" charset="-128"/>
              </a:rPr>
              <a:t>(cubic specification)</a:t>
            </a:r>
          </a:p>
        </p:txBody>
      </p:sp>
    </p:spTree>
    <p:extLst>
      <p:ext uri="{BB962C8B-B14F-4D97-AF65-F5344CB8AC3E}">
        <p14:creationId xmlns:p14="http://schemas.microsoft.com/office/powerpoint/2010/main" val="319848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FEF55-E7D9-A94A-997B-C6913460D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Logarithmic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3195643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Logarithmic functions of </a:t>
            </a:r>
            <a:r>
              <a:rPr lang="en-US" i="1" dirty="0">
                <a:ea typeface="ＭＳ Ｐゴシック" pitchFamily="34" charset="-128"/>
              </a:rPr>
              <a:t>Y</a:t>
            </a:r>
            <a:r>
              <a:rPr lang="en-US" dirty="0">
                <a:ea typeface="ＭＳ Ｐゴシック" pitchFamily="34" charset="-128"/>
              </a:rPr>
              <a:t> and/or </a:t>
            </a:r>
            <a:r>
              <a:rPr lang="en-US" i="1" dirty="0">
                <a:ea typeface="ＭＳ Ｐゴシック" pitchFamily="34" charset="-128"/>
              </a:rPr>
              <a:t>X</a:t>
            </a:r>
            <a:r>
              <a:rPr lang="en-US" dirty="0">
                <a:ea typeface="ＭＳ Ｐゴシック" pitchFamily="34" charset="-128"/>
              </a:rPr>
              <a:t> </a:t>
            </a:r>
          </a:p>
        </p:txBody>
      </p:sp>
      <p:graphicFrame>
        <p:nvGraphicFramePr>
          <p:cNvPr id="9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1678168"/>
              </p:ext>
            </p:extLst>
          </p:nvPr>
        </p:nvGraphicFramePr>
        <p:xfrm>
          <a:off x="304800" y="1066800"/>
          <a:ext cx="829468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0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Case</a:t>
                      </a:r>
                      <a:endParaRPr lang="en-US" sz="10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Population regression function</a:t>
                      </a:r>
                      <a:endParaRPr lang="en-US" sz="10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I.    linear-log</a:t>
                      </a:r>
                      <a:endParaRPr lang="en-US" sz="100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Y</a:t>
                      </a:r>
                      <a:r>
                        <a:rPr lang="en-US" sz="1800" i="1" baseline="-2500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= </a:t>
                      </a:r>
                      <a:r>
                        <a:rPr lang="en-US" sz="1800" i="1" dirty="0">
                          <a:solidFill>
                            <a:schemeClr val="tx1"/>
                          </a:solidFill>
                          <a:latin typeface="Lucida Grande"/>
                          <a:ea typeface="Lucida Grande"/>
                          <a:cs typeface="Lucida Grande"/>
                          <a:sym typeface="Symbol"/>
                        </a:rPr>
                        <a:t>β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+ </a:t>
                      </a:r>
                      <a:r>
                        <a:rPr lang="en-US" sz="1800" i="1" dirty="0">
                          <a:solidFill>
                            <a:schemeClr val="tx1"/>
                          </a:solidFill>
                          <a:latin typeface="Lucida Grande"/>
                          <a:ea typeface="Lucida Grande"/>
                          <a:cs typeface="Lucida Grande"/>
                          <a:sym typeface="Symbol"/>
                        </a:rPr>
                        <a:t>β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ln(</a:t>
                      </a:r>
                      <a:r>
                        <a:rPr lang="en-US" sz="1800" i="1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en-US" sz="1800" i="1" baseline="-2500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) + </a:t>
                      </a:r>
                      <a:r>
                        <a:rPr lang="en-US" sz="1800" i="1" dirty="0" err="1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u</a:t>
                      </a:r>
                      <a:r>
                        <a:rPr lang="en-US" sz="1800" i="1" baseline="-25000" dirty="0" err="1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i</a:t>
                      </a:r>
                      <a:endParaRPr lang="en-US" sz="10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II.   log-linear</a:t>
                      </a:r>
                      <a:endParaRPr lang="en-US" sz="100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ln(</a:t>
                      </a:r>
                      <a:r>
                        <a:rPr lang="en-US" sz="1800" i="1" dirty="0" err="1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Y</a:t>
                      </a:r>
                      <a:r>
                        <a:rPr lang="en-US" sz="1800" i="1" baseline="-25000" dirty="0" err="1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) = </a:t>
                      </a:r>
                      <a:r>
                        <a:rPr lang="en-US" sz="1800" i="1" dirty="0">
                          <a:solidFill>
                            <a:schemeClr val="tx1"/>
                          </a:solidFill>
                          <a:latin typeface="Lucida Grande"/>
                          <a:ea typeface="Lucida Grande"/>
                          <a:cs typeface="Lucida Grande"/>
                          <a:sym typeface="Symbol"/>
                        </a:rPr>
                        <a:t>β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+ </a:t>
                      </a:r>
                      <a:r>
                        <a:rPr lang="en-US" sz="1800" i="1" dirty="0">
                          <a:solidFill>
                            <a:schemeClr val="tx1"/>
                          </a:solidFill>
                          <a:latin typeface="Lucida Grande"/>
                          <a:ea typeface="Lucida Grande"/>
                          <a:cs typeface="Lucida Grande"/>
                          <a:sym typeface="Symbol"/>
                        </a:rPr>
                        <a:t>β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US" sz="1800" i="1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en-US" sz="1800" i="1" baseline="-2500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+ </a:t>
                      </a:r>
                      <a:r>
                        <a:rPr lang="en-US" sz="1800" i="1" dirty="0" err="1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u</a:t>
                      </a:r>
                      <a:r>
                        <a:rPr lang="en-US" sz="1800" i="1" baseline="-25000" dirty="0" err="1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i</a:t>
                      </a:r>
                      <a:endParaRPr lang="en-US" sz="10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III.  log-log</a:t>
                      </a:r>
                      <a:endParaRPr lang="en-US" sz="10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ln(</a:t>
                      </a:r>
                      <a:r>
                        <a:rPr lang="en-US" sz="1800" i="1" dirty="0" err="1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Y</a:t>
                      </a:r>
                      <a:r>
                        <a:rPr lang="en-US" sz="1800" i="1" baseline="-25000" dirty="0" err="1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) = </a:t>
                      </a:r>
                      <a:r>
                        <a:rPr lang="en-US" sz="1800" i="1" dirty="0">
                          <a:solidFill>
                            <a:schemeClr val="tx1"/>
                          </a:solidFill>
                          <a:latin typeface="Lucida Grande"/>
                          <a:ea typeface="Lucida Grande"/>
                          <a:cs typeface="Lucida Grande"/>
                          <a:sym typeface="Symbol"/>
                        </a:rPr>
                        <a:t>β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+ </a:t>
                      </a:r>
                      <a:r>
                        <a:rPr lang="en-US" sz="1800" i="1" dirty="0">
                          <a:solidFill>
                            <a:schemeClr val="tx1"/>
                          </a:solidFill>
                          <a:latin typeface="Lucida Grande"/>
                          <a:ea typeface="Lucida Grande"/>
                          <a:cs typeface="Lucida Grande"/>
                          <a:sym typeface="Symbol"/>
                        </a:rPr>
                        <a:t>β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ln(</a:t>
                      </a:r>
                      <a:r>
                        <a:rPr lang="en-US" sz="1800" i="1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en-US" sz="1800" i="1" baseline="-2500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) + </a:t>
                      </a:r>
                      <a:r>
                        <a:rPr lang="en-US" sz="1800" i="1" dirty="0" err="1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u</a:t>
                      </a:r>
                      <a:r>
                        <a:rPr lang="en-US" sz="1800" i="1" baseline="-25000" dirty="0" err="1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i</a:t>
                      </a:r>
                      <a:endParaRPr lang="en-US" sz="10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228600" y="3124200"/>
            <a:ext cx="85344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0"/>
          <a:lstStyle/>
          <a:p>
            <a:pPr marL="236538" indent="-236538" eaLnBrk="0" hangingPunct="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2400" dirty="0"/>
              <a:t>The interpretation is found by applying the general “before and after” rule: “figure out the change in </a:t>
            </a:r>
            <a:r>
              <a:rPr lang="en-US" sz="2400" i="1" dirty="0"/>
              <a:t>Y</a:t>
            </a:r>
            <a:r>
              <a:rPr lang="en-US" sz="2400" dirty="0"/>
              <a:t> for a given change in </a:t>
            </a:r>
            <a:r>
              <a:rPr lang="en-US" sz="2400" i="1" dirty="0"/>
              <a:t>X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9629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I. Linear-log regression function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ea typeface="ＭＳ Ｐゴシック" pitchFamily="34" charset="-128"/>
              </a:rPr>
              <a:t>Compute </a:t>
            </a:r>
            <a:r>
              <a:rPr lang="en-US" sz="2000" i="1" dirty="0">
                <a:ea typeface="ＭＳ Ｐゴシック" pitchFamily="34" charset="-128"/>
              </a:rPr>
              <a:t>Y</a:t>
            </a:r>
            <a:r>
              <a:rPr lang="en-US" sz="2000" dirty="0">
                <a:ea typeface="ＭＳ Ｐゴシック" pitchFamily="34" charset="-128"/>
              </a:rPr>
              <a:t> “before” and “after” changing </a:t>
            </a:r>
            <a:r>
              <a:rPr lang="en-US" sz="2000" i="1" dirty="0">
                <a:ea typeface="ＭＳ Ｐゴシック" pitchFamily="34" charset="-128"/>
              </a:rPr>
              <a:t>X</a:t>
            </a:r>
            <a:r>
              <a:rPr lang="en-US" sz="2000" dirty="0">
                <a:ea typeface="ＭＳ Ｐゴシック" pitchFamily="34" charset="-128"/>
              </a:rPr>
              <a:t>:</a:t>
            </a:r>
          </a:p>
          <a:p>
            <a:pPr marL="0" indent="0">
              <a:buNone/>
            </a:pPr>
            <a:r>
              <a:rPr lang="en-US" sz="2000" i="1" dirty="0">
                <a:ea typeface="ＭＳ Ｐゴシック" pitchFamily="34" charset="-128"/>
              </a:rPr>
              <a:t>	Y</a:t>
            </a:r>
            <a:r>
              <a:rPr lang="en-US" sz="2000" dirty="0">
                <a:ea typeface="ＭＳ Ｐゴシック" pitchFamily="34" charset="-128"/>
              </a:rPr>
              <a:t> 	= </a:t>
            </a:r>
            <a:r>
              <a:rPr lang="en-US" sz="2000" i="1" dirty="0">
                <a:latin typeface="Lucida Grande"/>
                <a:ea typeface="Lucida Grande"/>
                <a:cs typeface="Lucida Grande"/>
                <a:sym typeface="Symbol" pitchFamily="18" charset="2"/>
              </a:rPr>
              <a:t>β</a:t>
            </a:r>
            <a:r>
              <a:rPr lang="en-US" sz="2000" baseline="-25000" dirty="0">
                <a:ea typeface="ＭＳ Ｐゴシック" pitchFamily="34" charset="-128"/>
              </a:rPr>
              <a:t>0</a:t>
            </a:r>
            <a:r>
              <a:rPr lang="en-US" sz="2000" dirty="0">
                <a:ea typeface="ＭＳ Ｐゴシック" pitchFamily="34" charset="-128"/>
              </a:rPr>
              <a:t> + </a:t>
            </a:r>
            <a:r>
              <a:rPr lang="en-US" sz="2000" i="1" dirty="0">
                <a:latin typeface="Lucida Grande"/>
                <a:ea typeface="Lucida Grande"/>
                <a:cs typeface="Lucida Grande"/>
                <a:sym typeface="Symbol" pitchFamily="18" charset="2"/>
              </a:rPr>
              <a:t>β</a:t>
            </a:r>
            <a:r>
              <a:rPr lang="en-US" sz="2000" baseline="-25000" dirty="0">
                <a:ea typeface="ＭＳ Ｐゴシック" pitchFamily="34" charset="-128"/>
              </a:rPr>
              <a:t>1</a:t>
            </a:r>
            <a:r>
              <a:rPr lang="en-US" sz="2000" dirty="0">
                <a:ea typeface="ＭＳ Ｐゴシック" pitchFamily="34" charset="-128"/>
              </a:rPr>
              <a:t>ln(</a:t>
            </a:r>
            <a:r>
              <a:rPr lang="en-US" sz="2000" i="1" dirty="0">
                <a:ea typeface="ＭＳ Ｐゴシック" pitchFamily="34" charset="-128"/>
              </a:rPr>
              <a:t>X</a:t>
            </a:r>
            <a:r>
              <a:rPr lang="en-US" sz="2000" dirty="0">
                <a:ea typeface="ＭＳ Ｐゴシック" pitchFamily="34" charset="-128"/>
              </a:rPr>
              <a:t>) (“before”)</a:t>
            </a:r>
          </a:p>
          <a:p>
            <a:pPr marL="0" indent="0">
              <a:buNone/>
            </a:pPr>
            <a:r>
              <a:rPr lang="en-US" sz="2000" dirty="0">
                <a:ea typeface="ＭＳ Ｐゴシック" pitchFamily="34" charset="-128"/>
              </a:rPr>
              <a:t>	</a:t>
            </a:r>
            <a:r>
              <a:rPr lang="en-US" sz="2000" i="1" dirty="0">
                <a:ea typeface="ＭＳ Ｐゴシック" pitchFamily="34" charset="-128"/>
              </a:rPr>
              <a:t>Y</a:t>
            </a:r>
            <a:r>
              <a:rPr lang="en-US" sz="2000" dirty="0">
                <a:ea typeface="ＭＳ Ｐゴシック" pitchFamily="34" charset="-128"/>
              </a:rPr>
              <a:t> + </a:t>
            </a:r>
            <a:r>
              <a:rPr lang="en-US" sz="2000" dirty="0">
                <a:latin typeface="Lucida Grande"/>
                <a:ea typeface="Lucida Grande"/>
                <a:cs typeface="Lucida Grande"/>
                <a:sym typeface="Symbol" pitchFamily="18" charset="2"/>
              </a:rPr>
              <a:t>Δ</a:t>
            </a:r>
            <a:r>
              <a:rPr lang="en-US" sz="2000" i="1" dirty="0">
                <a:ea typeface="ＭＳ Ｐゴシック" pitchFamily="34" charset="-128"/>
              </a:rPr>
              <a:t>Y</a:t>
            </a:r>
            <a:r>
              <a:rPr lang="en-US" sz="2000" dirty="0">
                <a:ea typeface="ＭＳ Ｐゴシック" pitchFamily="34" charset="-128"/>
              </a:rPr>
              <a:t> = </a:t>
            </a:r>
            <a:r>
              <a:rPr lang="en-US" sz="2000" i="1" dirty="0">
                <a:latin typeface="Lucida Grande"/>
                <a:ea typeface="Lucida Grande"/>
                <a:cs typeface="Lucida Grande"/>
                <a:sym typeface="Symbol" pitchFamily="18" charset="2"/>
              </a:rPr>
              <a:t>β</a:t>
            </a:r>
            <a:r>
              <a:rPr lang="en-US" sz="2000" baseline="-25000" dirty="0">
                <a:ea typeface="ＭＳ Ｐゴシック" pitchFamily="34" charset="-128"/>
              </a:rPr>
              <a:t>0</a:t>
            </a:r>
            <a:r>
              <a:rPr lang="en-US" sz="2000" dirty="0">
                <a:ea typeface="ＭＳ Ｐゴシック" pitchFamily="34" charset="-128"/>
              </a:rPr>
              <a:t> + </a:t>
            </a:r>
            <a:r>
              <a:rPr lang="en-US" sz="2000" i="1" dirty="0">
                <a:latin typeface="Lucida Grande"/>
                <a:ea typeface="Lucida Grande"/>
                <a:cs typeface="Lucida Grande"/>
                <a:sym typeface="Symbol" pitchFamily="18" charset="2"/>
              </a:rPr>
              <a:t>β</a:t>
            </a:r>
            <a:r>
              <a:rPr lang="en-US" sz="2000" baseline="-25000" dirty="0">
                <a:ea typeface="ＭＳ Ｐゴシック" pitchFamily="34" charset="-128"/>
              </a:rPr>
              <a:t>1</a:t>
            </a:r>
            <a:r>
              <a:rPr lang="en-US" sz="2000" dirty="0">
                <a:ea typeface="ＭＳ Ｐゴシック" pitchFamily="34" charset="-128"/>
              </a:rPr>
              <a:t>ln(</a:t>
            </a:r>
            <a:r>
              <a:rPr lang="en-US" sz="2000" i="1" dirty="0">
                <a:ea typeface="ＭＳ Ｐゴシック" pitchFamily="34" charset="-128"/>
              </a:rPr>
              <a:t>X</a:t>
            </a:r>
            <a:r>
              <a:rPr lang="en-US" sz="2000" dirty="0">
                <a:ea typeface="ＭＳ Ｐゴシック" pitchFamily="34" charset="-128"/>
              </a:rPr>
              <a:t> + </a:t>
            </a:r>
            <a:r>
              <a:rPr lang="en-US" sz="2000" dirty="0">
                <a:latin typeface="Lucida Grande"/>
                <a:ea typeface="Lucida Grande"/>
                <a:cs typeface="Lucida Grande"/>
                <a:sym typeface="Symbol" pitchFamily="18" charset="2"/>
              </a:rPr>
              <a:t>Δ</a:t>
            </a:r>
            <a:r>
              <a:rPr lang="en-US" sz="2000" i="1" dirty="0">
                <a:ea typeface="ＭＳ Ｐゴシック" pitchFamily="34" charset="-128"/>
              </a:rPr>
              <a:t>X</a:t>
            </a:r>
            <a:r>
              <a:rPr lang="en-US" sz="2000" dirty="0">
                <a:ea typeface="ＭＳ Ｐゴシック" pitchFamily="34" charset="-128"/>
              </a:rPr>
              <a:t>)	(“after”)</a:t>
            </a:r>
          </a:p>
          <a:p>
            <a:pPr marL="0" indent="0">
              <a:buNone/>
            </a:pPr>
            <a:r>
              <a:rPr lang="en-US" sz="2000" dirty="0">
                <a:ea typeface="ＭＳ Ｐゴシック" pitchFamily="34" charset="-128"/>
              </a:rPr>
              <a:t> </a:t>
            </a:r>
          </a:p>
          <a:p>
            <a:r>
              <a:rPr lang="en-US" sz="2000" dirty="0">
                <a:ea typeface="ＭＳ Ｐゴシック" pitchFamily="34" charset="-128"/>
              </a:rPr>
              <a:t>Subtract (“after”) – (“before”): </a:t>
            </a:r>
            <a:r>
              <a:rPr lang="en-US" sz="2000" dirty="0">
                <a:latin typeface="Lucida Grande"/>
                <a:ea typeface="Lucida Grande"/>
                <a:cs typeface="Lucida Grande"/>
                <a:sym typeface="Symbol" pitchFamily="18" charset="2"/>
              </a:rPr>
              <a:t>Δ</a:t>
            </a:r>
            <a:r>
              <a:rPr lang="en-US" sz="2000" i="1" dirty="0">
                <a:ea typeface="ＭＳ Ｐゴシック" pitchFamily="34" charset="-128"/>
              </a:rPr>
              <a:t>Y</a:t>
            </a:r>
            <a:r>
              <a:rPr lang="en-US" sz="2000" dirty="0">
                <a:ea typeface="ＭＳ Ｐゴシック" pitchFamily="34" charset="-128"/>
              </a:rPr>
              <a:t> = </a:t>
            </a:r>
            <a:r>
              <a:rPr lang="en-US" sz="2000" i="1" dirty="0">
                <a:latin typeface="Lucida Grande"/>
                <a:ea typeface="Lucida Grande"/>
                <a:cs typeface="Lucida Grande"/>
                <a:sym typeface="Symbol" pitchFamily="18" charset="2"/>
              </a:rPr>
              <a:t>β</a:t>
            </a:r>
            <a:r>
              <a:rPr lang="en-US" sz="2000" baseline="-25000" dirty="0">
                <a:ea typeface="ＭＳ Ｐゴシック" pitchFamily="34" charset="-128"/>
              </a:rPr>
              <a:t>1</a:t>
            </a:r>
            <a:r>
              <a:rPr lang="en-US" sz="2000" dirty="0">
                <a:ea typeface="ＭＳ Ｐゴシック" pitchFamily="34" charset="-128"/>
              </a:rPr>
              <a:t>[ln(</a:t>
            </a:r>
            <a:r>
              <a:rPr lang="en-US" sz="2000" i="1" dirty="0">
                <a:ea typeface="ＭＳ Ｐゴシック" pitchFamily="34" charset="-128"/>
              </a:rPr>
              <a:t>X</a:t>
            </a:r>
            <a:r>
              <a:rPr lang="en-US" sz="2000" dirty="0">
                <a:ea typeface="ＭＳ Ｐゴシック" pitchFamily="34" charset="-128"/>
              </a:rPr>
              <a:t> +</a:t>
            </a:r>
            <a:r>
              <a:rPr lang="en-US" sz="2000" baseline="-25000" dirty="0">
                <a:ea typeface="ＭＳ Ｐゴシック" pitchFamily="34" charset="-128"/>
              </a:rPr>
              <a:t> </a:t>
            </a:r>
            <a:r>
              <a:rPr lang="en-US" sz="2000" dirty="0">
                <a:latin typeface="Lucida Grande"/>
                <a:ea typeface="Lucida Grande"/>
                <a:cs typeface="Lucida Grande"/>
                <a:sym typeface="Symbol" pitchFamily="18" charset="2"/>
              </a:rPr>
              <a:t>Δ</a:t>
            </a:r>
            <a:r>
              <a:rPr lang="en-US" sz="2000" i="1" dirty="0">
                <a:ea typeface="ＭＳ Ｐゴシック" pitchFamily="34" charset="-128"/>
              </a:rPr>
              <a:t>X</a:t>
            </a:r>
            <a:r>
              <a:rPr lang="en-US" sz="2000" dirty="0">
                <a:ea typeface="ＭＳ Ｐゴシック" pitchFamily="34" charset="-128"/>
              </a:rPr>
              <a:t>) – ln(</a:t>
            </a:r>
            <a:r>
              <a:rPr lang="en-US" sz="2000" i="1" dirty="0">
                <a:ea typeface="ＭＳ Ｐゴシック" pitchFamily="34" charset="-128"/>
              </a:rPr>
              <a:t>X</a:t>
            </a:r>
            <a:r>
              <a:rPr lang="en-US" sz="2000" dirty="0">
                <a:ea typeface="ＭＳ Ｐゴシック" pitchFamily="34" charset="-128"/>
              </a:rPr>
              <a:t>)]</a:t>
            </a:r>
          </a:p>
          <a:p>
            <a:pPr marL="0" indent="0">
              <a:buNone/>
            </a:pPr>
            <a:endParaRPr lang="en-US" sz="2000" dirty="0">
              <a:ea typeface="ＭＳ Ｐゴシック" pitchFamily="34" charset="-128"/>
            </a:endParaRPr>
          </a:p>
          <a:p>
            <a:pPr>
              <a:spcAft>
                <a:spcPts val="2400"/>
              </a:spcAft>
            </a:pPr>
            <a:r>
              <a:rPr lang="en-US" sz="2000" dirty="0">
                <a:ea typeface="ＭＳ Ｐゴシック" pitchFamily="34" charset="-128"/>
              </a:rPr>
              <a:t>ln(</a:t>
            </a:r>
            <a:r>
              <a:rPr lang="en-US" sz="2000" i="1" dirty="0">
                <a:ea typeface="ＭＳ Ｐゴシック" pitchFamily="34" charset="-128"/>
              </a:rPr>
              <a:t>X</a:t>
            </a:r>
            <a:r>
              <a:rPr lang="en-US" sz="2000" dirty="0">
                <a:ea typeface="ＭＳ Ｐゴシック" pitchFamily="34" charset="-128"/>
              </a:rPr>
              <a:t> +</a:t>
            </a:r>
            <a:r>
              <a:rPr lang="en-US" sz="2000" baseline="-25000" dirty="0">
                <a:ea typeface="ＭＳ Ｐゴシック" pitchFamily="34" charset="-128"/>
              </a:rPr>
              <a:t> </a:t>
            </a:r>
            <a:r>
              <a:rPr lang="en-US" sz="2000" dirty="0">
                <a:latin typeface="Lucida Grande"/>
                <a:ea typeface="Lucida Grande"/>
                <a:cs typeface="Lucida Grande"/>
                <a:sym typeface="Symbol" pitchFamily="18" charset="2"/>
              </a:rPr>
              <a:t>Δ</a:t>
            </a:r>
            <a:r>
              <a:rPr lang="en-US" sz="2000" i="1" dirty="0">
                <a:ea typeface="ＭＳ Ｐゴシック" pitchFamily="34" charset="-128"/>
              </a:rPr>
              <a:t>X</a:t>
            </a:r>
            <a:r>
              <a:rPr lang="en-US" sz="2000" dirty="0">
                <a:ea typeface="ＭＳ Ｐゴシック" pitchFamily="34" charset="-128"/>
              </a:rPr>
              <a:t>) – ln(</a:t>
            </a:r>
            <a:r>
              <a:rPr lang="en-US" sz="2000" i="1" dirty="0">
                <a:ea typeface="ＭＳ Ｐゴシック" pitchFamily="34" charset="-128"/>
              </a:rPr>
              <a:t>X</a:t>
            </a:r>
            <a:r>
              <a:rPr lang="en-US" sz="2000" dirty="0">
                <a:ea typeface="ＭＳ Ｐゴシック" pitchFamily="34" charset="-128"/>
              </a:rPr>
              <a:t>) =                   </a:t>
            </a:r>
            <a:r>
              <a:rPr lang="en-US" sz="2400" dirty="0">
                <a:latin typeface="MS Gothic" pitchFamily="49" charset="-128"/>
                <a:ea typeface="MS Gothic" pitchFamily="49" charset="-128"/>
                <a:sym typeface="Euclid Symbol" pitchFamily="18" charset="2"/>
              </a:rPr>
              <a:t>≅</a:t>
            </a:r>
            <a:r>
              <a:rPr lang="en-US" sz="2000" dirty="0">
                <a:ea typeface="ＭＳ Ｐゴシック" pitchFamily="34" charset="-128"/>
              </a:rPr>
              <a:t>      </a:t>
            </a:r>
          </a:p>
          <a:p>
            <a:pPr>
              <a:spcAft>
                <a:spcPts val="2400"/>
              </a:spcAft>
            </a:pPr>
            <a:r>
              <a:rPr lang="en-US" sz="2000" dirty="0">
                <a:latin typeface="Lucida Grande"/>
                <a:ea typeface="Lucida Grande"/>
                <a:cs typeface="Lucida Grande"/>
                <a:sym typeface="Symbol" pitchFamily="18" charset="2"/>
              </a:rPr>
              <a:t>Δ</a:t>
            </a:r>
            <a:r>
              <a:rPr lang="en-US" sz="2000" i="1" dirty="0">
                <a:ea typeface="ＭＳ Ｐゴシック" pitchFamily="34" charset="-128"/>
              </a:rPr>
              <a:t>Y</a:t>
            </a:r>
            <a:r>
              <a:rPr lang="en-US" sz="2000" dirty="0">
                <a:ea typeface="ＭＳ Ｐゴシック" pitchFamily="34" charset="-128"/>
              </a:rPr>
              <a:t> </a:t>
            </a:r>
            <a:r>
              <a:rPr lang="en-US" sz="2400" dirty="0">
                <a:latin typeface="MS Gothic" pitchFamily="49" charset="-128"/>
                <a:ea typeface="MS Gothic" pitchFamily="49" charset="-128"/>
                <a:sym typeface="Euclid Symbol" pitchFamily="18" charset="2"/>
              </a:rPr>
              <a:t>≅</a:t>
            </a:r>
            <a:r>
              <a:rPr lang="en-US" sz="2000" dirty="0">
                <a:ea typeface="ＭＳ Ｐゴシック" pitchFamily="34" charset="-128"/>
              </a:rPr>
              <a:t> </a:t>
            </a:r>
            <a:r>
              <a:rPr lang="en-US" sz="2000" i="1" dirty="0">
                <a:latin typeface="Lucida Grande"/>
                <a:ea typeface="Lucida Grande"/>
                <a:cs typeface="Lucida Grande"/>
                <a:sym typeface="Symbol" pitchFamily="18" charset="2"/>
              </a:rPr>
              <a:t>β</a:t>
            </a:r>
            <a:r>
              <a:rPr lang="en-US" sz="2000" baseline="-25000" dirty="0">
                <a:ea typeface="ＭＳ Ｐゴシック" pitchFamily="34" charset="-128"/>
              </a:rPr>
              <a:t>1</a:t>
            </a:r>
            <a:r>
              <a:rPr lang="en-US" sz="2000" dirty="0">
                <a:ea typeface="ＭＳ Ｐゴシック" pitchFamily="34" charset="-128"/>
              </a:rPr>
              <a:t>      = 0.01</a:t>
            </a:r>
            <a:r>
              <a:rPr lang="en-US" sz="2000" i="1" dirty="0">
                <a:latin typeface="Lucida Grande"/>
                <a:ea typeface="Lucida Grande"/>
                <a:cs typeface="Lucida Grande"/>
                <a:sym typeface="Symbol" pitchFamily="18" charset="2"/>
              </a:rPr>
              <a:t>β</a:t>
            </a:r>
            <a:r>
              <a:rPr lang="en-US" sz="2000" baseline="-25000" dirty="0">
                <a:ea typeface="ＭＳ Ｐゴシック" pitchFamily="34" charset="-128"/>
              </a:rPr>
              <a:t>1 </a:t>
            </a:r>
            <a:r>
              <a:rPr lang="en-US" sz="2000" dirty="0">
                <a:ea typeface="ＭＳ Ｐゴシック" pitchFamily="34" charset="-128"/>
              </a:rPr>
              <a:t>* % change of </a:t>
            </a:r>
            <a:r>
              <a:rPr lang="en-US" sz="2000" i="1" dirty="0">
                <a:ea typeface="ＭＳ Ｐゴシック" pitchFamily="34" charset="-128"/>
              </a:rPr>
              <a:t>X</a:t>
            </a:r>
            <a:endParaRPr lang="en-US" sz="2000" i="1" dirty="0">
              <a:latin typeface="Lucida Grande"/>
              <a:ea typeface="Lucida Grande"/>
              <a:cs typeface="Lucida Grande"/>
              <a:sym typeface="Symbol" pitchFamily="18" charset="2"/>
            </a:endParaRPr>
          </a:p>
          <a:p>
            <a:pPr>
              <a:spcAft>
                <a:spcPts val="2400"/>
              </a:spcAft>
            </a:pPr>
            <a:r>
              <a:rPr lang="en-US" sz="2000" dirty="0">
                <a:ea typeface="ＭＳ Ｐゴシック" pitchFamily="34" charset="-128"/>
              </a:rPr>
              <a:t>1% increase in </a:t>
            </a:r>
            <a:r>
              <a:rPr lang="en-US" sz="2000" i="1" dirty="0">
                <a:ea typeface="ＭＳ Ｐゴシック" pitchFamily="34" charset="-128"/>
              </a:rPr>
              <a:t>X</a:t>
            </a:r>
            <a:r>
              <a:rPr lang="en-US" sz="2000" dirty="0">
                <a:ea typeface="ＭＳ Ｐゴシック" pitchFamily="34" charset="-128"/>
              </a:rPr>
              <a:t> =&gt; 0.01 increase in ln(</a:t>
            </a:r>
            <a:r>
              <a:rPr lang="en-US" sz="2000" i="1" dirty="0">
                <a:ea typeface="ＭＳ Ｐゴシック" pitchFamily="34" charset="-128"/>
              </a:rPr>
              <a:t>X</a:t>
            </a:r>
            <a:r>
              <a:rPr lang="en-US" sz="2000" dirty="0">
                <a:ea typeface="ＭＳ Ｐゴシック" pitchFamily="34" charset="-128"/>
              </a:rPr>
              <a:t>) =&gt; 0.01</a:t>
            </a:r>
            <a:r>
              <a:rPr lang="en-US" sz="2000" i="1" dirty="0">
                <a:latin typeface="Lucida Grande"/>
                <a:ea typeface="Lucida Grande"/>
                <a:cs typeface="Lucida Grande"/>
                <a:sym typeface="Symbol" pitchFamily="18" charset="2"/>
              </a:rPr>
              <a:t>β</a:t>
            </a:r>
            <a:r>
              <a:rPr lang="en-US" sz="2000" baseline="-25000" dirty="0">
                <a:ea typeface="ＭＳ Ｐゴシック" pitchFamily="34" charset="-128"/>
              </a:rPr>
              <a:t>1</a:t>
            </a:r>
            <a:r>
              <a:rPr lang="en-US" sz="2000" dirty="0">
                <a:ea typeface="ＭＳ Ｐゴシック" pitchFamily="34" charset="-128"/>
              </a:rPr>
              <a:t> increase in </a:t>
            </a:r>
            <a:r>
              <a:rPr lang="en-US" sz="2000" i="1" dirty="0">
                <a:ea typeface="ＭＳ Ｐゴシック" pitchFamily="34" charset="-128"/>
              </a:rPr>
              <a:t>Y</a:t>
            </a:r>
            <a:endParaRPr lang="en-US" sz="2000" dirty="0">
              <a:ea typeface="ＭＳ Ｐゴシック" pitchFamily="34" charset="-128"/>
            </a:endParaRPr>
          </a:p>
          <a:p>
            <a:pPr>
              <a:spcAft>
                <a:spcPts val="2400"/>
              </a:spcAft>
            </a:pPr>
            <a:endParaRPr lang="en-US" sz="2000" dirty="0">
              <a:ea typeface="ＭＳ Ｐゴシック" pitchFamily="34" charset="-128"/>
            </a:endParaRPr>
          </a:p>
          <a:p>
            <a:endParaRPr lang="en-US" sz="2000" dirty="0">
              <a:ea typeface="ＭＳ Ｐゴシック" pitchFamily="34" charset="-128"/>
            </a:endParaRPr>
          </a:p>
        </p:txBody>
      </p:sp>
      <p:graphicFrame>
        <p:nvGraphicFramePr>
          <p:cNvPr id="3215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3216969"/>
              </p:ext>
            </p:extLst>
          </p:nvPr>
        </p:nvGraphicFramePr>
        <p:xfrm>
          <a:off x="1511300" y="3755635"/>
          <a:ext cx="4699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64" name="Equation" r:id="rId3" imgW="546215" imgH="825110" progId="">
                  <p:embed/>
                </p:oleObj>
              </mc:Choice>
              <mc:Fallback>
                <p:oleObj name="Equation" r:id="rId3" imgW="546215" imgH="825110" progId="">
                  <p:embed/>
                  <p:pic>
                    <p:nvPicPr>
                      <p:cNvPr id="32153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3755635"/>
                        <a:ext cx="469900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8831D435-8005-EF4C-A791-280BF073A0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149311"/>
              </p:ext>
            </p:extLst>
          </p:nvPr>
        </p:nvGraphicFramePr>
        <p:xfrm>
          <a:off x="3316287" y="2906657"/>
          <a:ext cx="1484313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65" name="Equation" r:id="rId5" imgW="1511300" imgH="965200" progId="Equation.DSMT4">
                  <p:embed/>
                </p:oleObj>
              </mc:Choice>
              <mc:Fallback>
                <p:oleObj name="Equation" r:id="rId5" imgW="1511300" imgH="965200" progId="Equation.DSMT4">
                  <p:embed/>
                  <p:pic>
                    <p:nvPicPr>
                      <p:cNvPr id="3082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6287" y="2906657"/>
                        <a:ext cx="1484313" cy="94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27612A1A-4387-B449-8885-09BDB21625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941144"/>
              </p:ext>
            </p:extLst>
          </p:nvPr>
        </p:nvGraphicFramePr>
        <p:xfrm>
          <a:off x="5105400" y="2906657"/>
          <a:ext cx="452438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66" name="Equation" r:id="rId7" imgW="457200" imgH="825500" progId="Equation.DSMT4">
                  <p:embed/>
                </p:oleObj>
              </mc:Choice>
              <mc:Fallback>
                <p:oleObj name="Equation" r:id="rId7" imgW="457200" imgH="825500" progId="Equation.DSMT4">
                  <p:embed/>
                  <p:pic>
                    <p:nvPicPr>
                      <p:cNvPr id="3082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906657"/>
                        <a:ext cx="452438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2598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Estimation Results </a:t>
            </a:r>
            <a:r>
              <a:rPr lang="en-US" sz="1600" dirty="0">
                <a:ea typeface="ＭＳ Ｐゴシック" pitchFamily="34" charset="-128"/>
              </a:rPr>
              <a:t>(Test Score vs. ln(Income))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000" dirty="0"/>
              <a:t>The model is now linear in ln(</a:t>
            </a:r>
            <a:r>
              <a:rPr lang="en-US" sz="2000" i="1" dirty="0"/>
              <a:t>Income</a:t>
            </a:r>
            <a:r>
              <a:rPr lang="en-US" sz="2000" dirty="0"/>
              <a:t>), so the linear-log model can be estimated by OLS:</a:t>
            </a:r>
          </a:p>
          <a:p>
            <a:pPr>
              <a:buFontTx/>
              <a:buNone/>
              <a:defRPr/>
            </a:pPr>
            <a:r>
              <a:rPr lang="en-US" sz="2000" dirty="0"/>
              <a:t> </a:t>
            </a:r>
          </a:p>
          <a:p>
            <a:pPr>
              <a:defRPr/>
            </a:pPr>
            <a:r>
              <a:rPr lang="en-US" sz="2000" i="1" dirty="0"/>
              <a:t>Test Score</a:t>
            </a:r>
            <a:r>
              <a:rPr lang="en-US" sz="2000" dirty="0"/>
              <a:t> = 557.8 + 36.42</a:t>
            </a:r>
            <a:r>
              <a:rPr lang="en-US" sz="2000" dirty="0">
                <a:sym typeface="Euclid Symbol"/>
              </a:rPr>
              <a:t>×</a:t>
            </a:r>
            <a:r>
              <a:rPr lang="en-US" sz="2000" dirty="0"/>
              <a:t>ln(</a:t>
            </a:r>
            <a:r>
              <a:rPr lang="en-US" sz="2000" i="1" dirty="0"/>
              <a:t>Income</a:t>
            </a:r>
            <a:r>
              <a:rPr lang="en-US" sz="2000" i="1" baseline="-25000" dirty="0"/>
              <a:t>i</a:t>
            </a:r>
            <a:r>
              <a:rPr lang="en-US" sz="2000" dirty="0"/>
              <a:t>)</a:t>
            </a:r>
          </a:p>
          <a:p>
            <a:pPr>
              <a:buFontTx/>
              <a:buNone/>
              <a:defRPr/>
            </a:pPr>
            <a:r>
              <a:rPr lang="en-US" sz="2000" dirty="0"/>
              <a:t>                        (3.8)    (1.40)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so a 1% increase in </a:t>
            </a:r>
            <a:r>
              <a:rPr lang="en-US" sz="2000" i="1" dirty="0"/>
              <a:t>Income</a:t>
            </a:r>
            <a:r>
              <a:rPr lang="en-US" sz="2000" dirty="0"/>
              <a:t> is associated with an increase in </a:t>
            </a:r>
            <a:r>
              <a:rPr lang="en-US" sz="2000" i="1" dirty="0" err="1"/>
              <a:t>TestScore</a:t>
            </a:r>
            <a:r>
              <a:rPr lang="en-US" sz="2000" dirty="0"/>
              <a:t> of 0.36 points on the test</a:t>
            </a:r>
          </a:p>
          <a:p>
            <a:pPr indent="-4763">
              <a:buFontTx/>
              <a:buNone/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All the usual tools of regression (</a:t>
            </a:r>
            <a:r>
              <a:rPr lang="en-US" sz="2000" i="1" dirty="0"/>
              <a:t>R</a:t>
            </a:r>
            <a:r>
              <a:rPr lang="en-US" sz="2000" baseline="30000" dirty="0"/>
              <a:t>2</a:t>
            </a:r>
            <a:r>
              <a:rPr lang="en-US" sz="2000" dirty="0"/>
              <a:t>, Standard errors, and confidence intervals apply here)</a:t>
            </a:r>
          </a:p>
        </p:txBody>
      </p:sp>
    </p:spTree>
    <p:extLst>
      <p:ext uri="{BB962C8B-B14F-4D97-AF65-F5344CB8AC3E}">
        <p14:creationId xmlns:p14="http://schemas.microsoft.com/office/powerpoint/2010/main" val="2568051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6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93738" indent="-693738"/>
            <a:r>
              <a:rPr lang="en-US" dirty="0">
                <a:ea typeface="ＭＳ Ｐゴシック" pitchFamily="34" charset="-128"/>
              </a:rPr>
              <a:t>II. Log-linear regression function </a:t>
            </a:r>
          </a:p>
        </p:txBody>
      </p:sp>
      <p:sp>
        <p:nvSpPr>
          <p:cNvPr id="32666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tabLst>
                <a:tab pos="3030538" algn="l"/>
                <a:tab pos="8110538" algn="r"/>
              </a:tabLst>
            </a:pPr>
            <a:r>
              <a:rPr lang="es-ES" sz="2400" dirty="0">
                <a:ea typeface="ＭＳ Ｐゴシック" pitchFamily="34" charset="-128"/>
              </a:rPr>
              <a:t>		</a:t>
            </a:r>
            <a:r>
              <a:rPr lang="es-ES" sz="2400" dirty="0" err="1">
                <a:ea typeface="ＭＳ Ｐゴシック" pitchFamily="34" charset="-128"/>
              </a:rPr>
              <a:t>ln</a:t>
            </a:r>
            <a:r>
              <a:rPr lang="es-ES" sz="2400" dirty="0">
                <a:ea typeface="ＭＳ Ｐゴシック" pitchFamily="34" charset="-128"/>
              </a:rPr>
              <a:t>(</a:t>
            </a:r>
            <a:r>
              <a:rPr lang="es-ES" sz="2400" i="1" dirty="0">
                <a:ea typeface="ＭＳ Ｐゴシック" pitchFamily="34" charset="-128"/>
              </a:rPr>
              <a:t>Y</a:t>
            </a:r>
            <a:r>
              <a:rPr lang="es-ES" sz="2400" dirty="0">
                <a:ea typeface="ＭＳ Ｐゴシック" pitchFamily="34" charset="-128"/>
              </a:rPr>
              <a:t>) = </a:t>
            </a:r>
            <a:r>
              <a:rPr lang="en-US" sz="2400" i="1" dirty="0">
                <a:latin typeface="Lucida Grande"/>
                <a:ea typeface="Lucida Grande"/>
                <a:cs typeface="Lucida Grande"/>
                <a:sym typeface="Symbol" pitchFamily="18" charset="2"/>
              </a:rPr>
              <a:t>β</a:t>
            </a:r>
            <a:r>
              <a:rPr lang="es-ES" sz="2400" baseline="-25000" dirty="0">
                <a:ea typeface="ＭＳ Ｐゴシック" pitchFamily="34" charset="-128"/>
              </a:rPr>
              <a:t>0</a:t>
            </a:r>
            <a:r>
              <a:rPr lang="es-ES" sz="2400" dirty="0">
                <a:ea typeface="ＭＳ Ｐゴシック" pitchFamily="34" charset="-128"/>
              </a:rPr>
              <a:t> + </a:t>
            </a:r>
            <a:r>
              <a:rPr lang="en-US" sz="2400" i="1" dirty="0">
                <a:latin typeface="Lucida Grande"/>
                <a:ea typeface="Lucida Grande"/>
                <a:cs typeface="Lucida Grande"/>
                <a:sym typeface="Symbol" pitchFamily="18" charset="2"/>
              </a:rPr>
              <a:t>β</a:t>
            </a:r>
            <a:r>
              <a:rPr lang="es-ES" sz="2400" baseline="-25000" dirty="0">
                <a:ea typeface="ＭＳ Ｐゴシック" pitchFamily="34" charset="-128"/>
              </a:rPr>
              <a:t>1</a:t>
            </a:r>
            <a:r>
              <a:rPr lang="es-ES" sz="2400" i="1" dirty="0">
                <a:ea typeface="ＭＳ Ｐゴシック" pitchFamily="34" charset="-128"/>
              </a:rPr>
              <a:t>X</a:t>
            </a:r>
            <a:r>
              <a:rPr lang="es-ES" sz="2400" dirty="0">
                <a:ea typeface="ＭＳ Ｐゴシック" pitchFamily="34" charset="-128"/>
              </a:rPr>
              <a:t>	 (b)</a:t>
            </a:r>
            <a:endParaRPr lang="en-US" sz="2400" dirty="0">
              <a:ea typeface="ＭＳ Ｐゴシック" pitchFamily="34" charset="-128"/>
            </a:endParaRPr>
          </a:p>
          <a:p>
            <a:pPr>
              <a:buFontTx/>
              <a:buNone/>
              <a:tabLst>
                <a:tab pos="3030538" algn="l"/>
                <a:tab pos="8110538" algn="r"/>
              </a:tabLst>
            </a:pPr>
            <a:r>
              <a:rPr lang="es-ES" sz="2400" dirty="0">
                <a:ea typeface="ＭＳ Ｐゴシック" pitchFamily="34" charset="-128"/>
              </a:rPr>
              <a:t> </a:t>
            </a:r>
            <a:endParaRPr lang="en-US" sz="2400" dirty="0">
              <a:ea typeface="ＭＳ Ｐゴシック" pitchFamily="34" charset="-128"/>
            </a:endParaRPr>
          </a:p>
          <a:p>
            <a:pPr>
              <a:buFontTx/>
              <a:buNone/>
              <a:tabLst>
                <a:tab pos="3030538" algn="l"/>
                <a:tab pos="8110538" algn="r"/>
              </a:tabLst>
            </a:pPr>
            <a:r>
              <a:rPr lang="es-ES" sz="2400" dirty="0" err="1">
                <a:ea typeface="ＭＳ Ｐゴシック" pitchFamily="34" charset="-128"/>
              </a:rPr>
              <a:t>Now</a:t>
            </a:r>
            <a:r>
              <a:rPr lang="es-ES" sz="2400" dirty="0">
                <a:ea typeface="ＭＳ Ｐゴシック" pitchFamily="34" charset="-128"/>
              </a:rPr>
              <a:t> </a:t>
            </a:r>
            <a:r>
              <a:rPr lang="es-ES" sz="2400" dirty="0" err="1">
                <a:ea typeface="ＭＳ Ｐゴシック" pitchFamily="34" charset="-128"/>
              </a:rPr>
              <a:t>change</a:t>
            </a:r>
            <a:r>
              <a:rPr lang="es-ES" sz="2400" dirty="0">
                <a:ea typeface="ＭＳ Ｐゴシック" pitchFamily="34" charset="-128"/>
              </a:rPr>
              <a:t> </a:t>
            </a:r>
            <a:r>
              <a:rPr lang="es-ES" sz="2400" i="1" dirty="0">
                <a:ea typeface="ＭＳ Ｐゴシック" pitchFamily="34" charset="-128"/>
              </a:rPr>
              <a:t>X</a:t>
            </a:r>
            <a:r>
              <a:rPr lang="es-ES" sz="2400" dirty="0">
                <a:ea typeface="ＭＳ Ｐゴシック" pitchFamily="34" charset="-128"/>
              </a:rPr>
              <a:t>:	</a:t>
            </a:r>
            <a:r>
              <a:rPr lang="es-ES" sz="2400" dirty="0" err="1">
                <a:ea typeface="ＭＳ Ｐゴシック" pitchFamily="34" charset="-128"/>
              </a:rPr>
              <a:t>ln</a:t>
            </a:r>
            <a:r>
              <a:rPr lang="es-ES" sz="2400" dirty="0">
                <a:ea typeface="ＭＳ Ｐゴシック" pitchFamily="34" charset="-128"/>
              </a:rPr>
              <a:t>(</a:t>
            </a:r>
            <a:r>
              <a:rPr lang="es-ES" sz="2400" i="1" dirty="0">
                <a:ea typeface="ＭＳ Ｐゴシック" pitchFamily="34" charset="-128"/>
              </a:rPr>
              <a:t>Y</a:t>
            </a:r>
            <a:r>
              <a:rPr lang="es-ES" sz="2400" dirty="0">
                <a:ea typeface="ＭＳ Ｐゴシック" pitchFamily="34" charset="-128"/>
              </a:rPr>
              <a:t> + </a:t>
            </a:r>
            <a:r>
              <a:rPr lang="en-US" sz="2400" dirty="0" err="1">
                <a:latin typeface="Lucida Grande"/>
                <a:ea typeface="Lucida Grande"/>
                <a:cs typeface="Lucida Grande"/>
                <a:sym typeface="Symbol" pitchFamily="18" charset="2"/>
              </a:rPr>
              <a:t>Δ</a:t>
            </a:r>
            <a:r>
              <a:rPr lang="es-ES" sz="2400" i="1" dirty="0">
                <a:ea typeface="ＭＳ Ｐゴシック" pitchFamily="34" charset="-128"/>
              </a:rPr>
              <a:t>Y</a:t>
            </a:r>
            <a:r>
              <a:rPr lang="es-ES" sz="2400" dirty="0">
                <a:ea typeface="ＭＳ Ｐゴシック" pitchFamily="34" charset="-128"/>
              </a:rPr>
              <a:t>) = </a:t>
            </a:r>
            <a:r>
              <a:rPr lang="en-US" sz="2400" i="1" dirty="0">
                <a:latin typeface="Lucida Grande"/>
                <a:ea typeface="Lucida Grande"/>
                <a:cs typeface="Lucida Grande"/>
                <a:sym typeface="Symbol" pitchFamily="18" charset="2"/>
              </a:rPr>
              <a:t>β</a:t>
            </a:r>
            <a:r>
              <a:rPr lang="es-ES" sz="2400" baseline="-25000" dirty="0">
                <a:ea typeface="ＭＳ Ｐゴシック" pitchFamily="34" charset="-128"/>
              </a:rPr>
              <a:t>0</a:t>
            </a:r>
            <a:r>
              <a:rPr lang="es-ES" sz="2400" dirty="0">
                <a:ea typeface="ＭＳ Ｐゴシック" pitchFamily="34" charset="-128"/>
              </a:rPr>
              <a:t> + </a:t>
            </a:r>
            <a:r>
              <a:rPr lang="en-US" sz="2400" i="1" dirty="0">
                <a:latin typeface="Lucida Grande"/>
                <a:ea typeface="Lucida Grande"/>
                <a:cs typeface="Lucida Grande"/>
                <a:sym typeface="Symbol" pitchFamily="18" charset="2"/>
              </a:rPr>
              <a:t>β</a:t>
            </a:r>
            <a:r>
              <a:rPr lang="es-ES" sz="2400" baseline="-25000" dirty="0">
                <a:ea typeface="ＭＳ Ｐゴシック" pitchFamily="34" charset="-128"/>
              </a:rPr>
              <a:t>1</a:t>
            </a:r>
            <a:r>
              <a:rPr lang="es-ES" sz="2400" dirty="0">
                <a:ea typeface="ＭＳ Ｐゴシック" pitchFamily="34" charset="-128"/>
              </a:rPr>
              <a:t>(</a:t>
            </a:r>
            <a:r>
              <a:rPr lang="es-ES" sz="2400" i="1" dirty="0">
                <a:ea typeface="ＭＳ Ｐゴシック" pitchFamily="34" charset="-128"/>
              </a:rPr>
              <a:t>X</a:t>
            </a:r>
            <a:r>
              <a:rPr lang="es-ES" sz="2400" dirty="0">
                <a:ea typeface="ＭＳ Ｐゴシック" pitchFamily="34" charset="-128"/>
              </a:rPr>
              <a:t> + </a:t>
            </a:r>
            <a:r>
              <a:rPr lang="en-US" sz="2400" dirty="0" err="1">
                <a:latin typeface="Lucida Grande"/>
                <a:ea typeface="Lucida Grande"/>
                <a:cs typeface="Lucida Grande"/>
                <a:sym typeface="Symbol" pitchFamily="18" charset="2"/>
              </a:rPr>
              <a:t>Δ</a:t>
            </a:r>
            <a:r>
              <a:rPr lang="es-ES" sz="2400" i="1" dirty="0">
                <a:ea typeface="ＭＳ Ｐゴシック" pitchFamily="34" charset="-128"/>
              </a:rPr>
              <a:t>X</a:t>
            </a:r>
            <a:r>
              <a:rPr lang="es-ES" sz="2400" dirty="0">
                <a:ea typeface="ＭＳ Ｐゴシック" pitchFamily="34" charset="-128"/>
              </a:rPr>
              <a:t>)	(a)</a:t>
            </a:r>
            <a:endParaRPr lang="en-US" sz="2400" dirty="0">
              <a:ea typeface="ＭＳ Ｐゴシック" pitchFamily="34" charset="-128"/>
            </a:endParaRPr>
          </a:p>
          <a:p>
            <a:pPr>
              <a:buFontTx/>
              <a:buNone/>
              <a:tabLst>
                <a:tab pos="3030538" algn="l"/>
                <a:tab pos="8110538" algn="r"/>
              </a:tabLst>
            </a:pPr>
            <a:r>
              <a:rPr lang="es-ES" sz="2400" dirty="0">
                <a:ea typeface="ＭＳ Ｐゴシック" pitchFamily="34" charset="-128"/>
              </a:rPr>
              <a:t> </a:t>
            </a:r>
            <a:endParaRPr lang="en-US" sz="2400" dirty="0">
              <a:ea typeface="ＭＳ Ｐゴシック" pitchFamily="34" charset="-128"/>
            </a:endParaRPr>
          </a:p>
          <a:p>
            <a:pPr>
              <a:buFontTx/>
              <a:buNone/>
              <a:tabLst>
                <a:tab pos="3030538" algn="l"/>
                <a:tab pos="8110538" algn="r"/>
              </a:tabLst>
            </a:pPr>
            <a:r>
              <a:rPr lang="es-ES" sz="2400" dirty="0" err="1">
                <a:ea typeface="ＭＳ Ｐゴシック" pitchFamily="34" charset="-128"/>
              </a:rPr>
              <a:t>Subtract</a:t>
            </a:r>
            <a:r>
              <a:rPr lang="es-ES" sz="2400" dirty="0">
                <a:ea typeface="ＭＳ Ｐゴシック" pitchFamily="34" charset="-128"/>
              </a:rPr>
              <a:t> (a) – (b):	</a:t>
            </a:r>
            <a:r>
              <a:rPr lang="es-ES" sz="2400" dirty="0" err="1">
                <a:ea typeface="ＭＳ Ｐゴシック" pitchFamily="34" charset="-128"/>
              </a:rPr>
              <a:t>ln</a:t>
            </a:r>
            <a:r>
              <a:rPr lang="es-ES" sz="2400" dirty="0">
                <a:ea typeface="ＭＳ Ｐゴシック" pitchFamily="34" charset="-128"/>
              </a:rPr>
              <a:t>(</a:t>
            </a:r>
            <a:r>
              <a:rPr lang="es-ES" sz="2400" i="1" dirty="0">
                <a:ea typeface="ＭＳ Ｐゴシック" pitchFamily="34" charset="-128"/>
              </a:rPr>
              <a:t>Y</a:t>
            </a:r>
            <a:r>
              <a:rPr lang="es-ES" sz="2400" dirty="0">
                <a:ea typeface="ＭＳ Ｐゴシック" pitchFamily="34" charset="-128"/>
              </a:rPr>
              <a:t> + </a:t>
            </a:r>
            <a:r>
              <a:rPr lang="en-US" sz="2400" dirty="0" err="1">
                <a:latin typeface="Lucida Grande"/>
                <a:ea typeface="Lucida Grande"/>
                <a:cs typeface="Lucida Grande"/>
                <a:sym typeface="Symbol" pitchFamily="18" charset="2"/>
              </a:rPr>
              <a:t>Δ</a:t>
            </a:r>
            <a:r>
              <a:rPr lang="es-ES" sz="2400" i="1" dirty="0">
                <a:ea typeface="ＭＳ Ｐゴシック" pitchFamily="34" charset="-128"/>
              </a:rPr>
              <a:t>Y</a:t>
            </a:r>
            <a:r>
              <a:rPr lang="es-ES" sz="2400" dirty="0">
                <a:ea typeface="ＭＳ Ｐゴシック" pitchFamily="34" charset="-128"/>
              </a:rPr>
              <a:t>) – </a:t>
            </a:r>
            <a:r>
              <a:rPr lang="es-ES" sz="2400" dirty="0" err="1">
                <a:ea typeface="ＭＳ Ｐゴシック" pitchFamily="34" charset="-128"/>
              </a:rPr>
              <a:t>ln</a:t>
            </a:r>
            <a:r>
              <a:rPr lang="es-ES" sz="2400" dirty="0">
                <a:ea typeface="ＭＳ Ｐゴシック" pitchFamily="34" charset="-128"/>
              </a:rPr>
              <a:t>(</a:t>
            </a:r>
            <a:r>
              <a:rPr lang="es-ES" sz="2400" i="1" dirty="0">
                <a:ea typeface="ＭＳ Ｐゴシック" pitchFamily="34" charset="-128"/>
              </a:rPr>
              <a:t>Y</a:t>
            </a:r>
            <a:r>
              <a:rPr lang="es-ES" sz="2400" dirty="0">
                <a:ea typeface="ＭＳ Ｐゴシック" pitchFamily="34" charset="-128"/>
              </a:rPr>
              <a:t>) = </a:t>
            </a:r>
            <a:r>
              <a:rPr lang="en-US" sz="2400" i="1" dirty="0">
                <a:latin typeface="Lucida Grande"/>
                <a:ea typeface="Lucida Grande"/>
                <a:cs typeface="Lucida Grande"/>
                <a:sym typeface="Symbol" pitchFamily="18" charset="2"/>
              </a:rPr>
              <a:t>β</a:t>
            </a:r>
            <a:r>
              <a:rPr lang="es-ES" sz="2400" baseline="-25000" dirty="0">
                <a:ea typeface="ＭＳ Ｐゴシック" pitchFamily="34" charset="-128"/>
              </a:rPr>
              <a:t>1</a:t>
            </a:r>
            <a:r>
              <a:rPr lang="en-US" sz="2400" dirty="0" err="1">
                <a:latin typeface="Lucida Grande"/>
                <a:ea typeface="Lucida Grande"/>
                <a:cs typeface="Lucida Grande"/>
                <a:sym typeface="Symbol" pitchFamily="18" charset="2"/>
              </a:rPr>
              <a:t>Δ</a:t>
            </a:r>
            <a:r>
              <a:rPr lang="es-ES" sz="2400" i="1" dirty="0">
                <a:ea typeface="ＭＳ Ｐゴシック" pitchFamily="34" charset="-128"/>
              </a:rPr>
              <a:t>X</a:t>
            </a:r>
            <a:endParaRPr lang="en-US" sz="2400" dirty="0">
              <a:ea typeface="ＭＳ Ｐゴシック" pitchFamily="34" charset="-128"/>
            </a:endParaRPr>
          </a:p>
          <a:p>
            <a:pPr>
              <a:buFontTx/>
              <a:buNone/>
              <a:tabLst>
                <a:tab pos="3030538" algn="l"/>
                <a:tab pos="8110538" algn="r"/>
              </a:tabLst>
            </a:pPr>
            <a:r>
              <a:rPr lang="es-ES" sz="2400" dirty="0">
                <a:ea typeface="ＭＳ Ｐゴシック" pitchFamily="34" charset="-128"/>
              </a:rPr>
              <a:t> </a:t>
            </a:r>
            <a:endParaRPr lang="en-US" sz="2400" dirty="0">
              <a:ea typeface="ＭＳ Ｐゴシック" pitchFamily="34" charset="-128"/>
            </a:endParaRPr>
          </a:p>
          <a:p>
            <a:pPr>
              <a:spcAft>
                <a:spcPts val="3000"/>
              </a:spcAft>
              <a:buFontTx/>
              <a:buNone/>
              <a:tabLst>
                <a:tab pos="3030538" algn="l"/>
                <a:tab pos="8110538" algn="r"/>
              </a:tabLst>
            </a:pPr>
            <a:r>
              <a:rPr lang="en-US" sz="2400" dirty="0">
                <a:ea typeface="ＭＳ Ｐゴシック" pitchFamily="34" charset="-128"/>
              </a:rPr>
              <a:t>so	               </a:t>
            </a:r>
            <a:r>
              <a:rPr lang="en-US" dirty="0">
                <a:latin typeface="MS Gothic" pitchFamily="49" charset="-128"/>
                <a:ea typeface="MS Gothic" pitchFamily="49" charset="-128"/>
                <a:sym typeface="Euclid Symbol" pitchFamily="18" charset="2"/>
              </a:rPr>
              <a:t>≅</a:t>
            </a:r>
            <a:r>
              <a:rPr lang="en-US" sz="2400" dirty="0">
                <a:ea typeface="ＭＳ Ｐゴシック" pitchFamily="34" charset="-128"/>
              </a:rPr>
              <a:t> </a:t>
            </a:r>
            <a:r>
              <a:rPr lang="en-US" sz="2400" i="1" dirty="0">
                <a:latin typeface="Lucida Grande"/>
                <a:ea typeface="Lucida Grande"/>
                <a:cs typeface="Lucida Grande"/>
                <a:sym typeface="Symbol" pitchFamily="18" charset="2"/>
              </a:rPr>
              <a:t>β</a:t>
            </a:r>
            <a:r>
              <a:rPr lang="en-US" sz="2400" baseline="-25000" dirty="0">
                <a:ea typeface="ＭＳ Ｐゴシック" pitchFamily="34" charset="-128"/>
              </a:rPr>
              <a:t>1</a:t>
            </a:r>
            <a:r>
              <a:rPr lang="en-US" sz="2400" dirty="0">
                <a:latin typeface="Lucida Grande"/>
                <a:ea typeface="Lucida Grande"/>
                <a:cs typeface="Lucida Grande"/>
                <a:sym typeface="Symbol" pitchFamily="18" charset="2"/>
              </a:rPr>
              <a:t>Δ</a:t>
            </a:r>
            <a:r>
              <a:rPr lang="en-US" sz="2400" i="1" dirty="0">
                <a:ea typeface="ＭＳ Ｐゴシック" pitchFamily="34" charset="-128"/>
              </a:rPr>
              <a:t>X</a:t>
            </a:r>
            <a:r>
              <a:rPr lang="en-US" sz="2400" dirty="0">
                <a:ea typeface="ＭＳ Ｐゴシック" pitchFamily="34" charset="-128"/>
              </a:rPr>
              <a:t> </a:t>
            </a:r>
          </a:p>
          <a:p>
            <a:r>
              <a:rPr lang="en-US" sz="2400" dirty="0">
                <a:ea typeface="ＭＳ Ｐゴシック" pitchFamily="34" charset="-128"/>
              </a:rPr>
              <a:t>1 unit increase in </a:t>
            </a:r>
            <a:r>
              <a:rPr lang="en-US" sz="2400" i="1" dirty="0">
                <a:ea typeface="ＭＳ Ｐゴシック" pitchFamily="34" charset="-128"/>
              </a:rPr>
              <a:t>X</a:t>
            </a:r>
            <a:r>
              <a:rPr lang="en-US" sz="2400" i="1" dirty="0">
                <a:ea typeface="ＭＳ Ｐゴシック" pitchFamily="34" charset="-128"/>
                <a:sym typeface="Wingdings" pitchFamily="2" charset="2"/>
              </a:rPr>
              <a:t> =&gt;</a:t>
            </a:r>
            <a:r>
              <a:rPr lang="en-US" sz="2400" dirty="0">
                <a:ea typeface="ＭＳ Ｐゴシック" pitchFamily="34" charset="-128"/>
              </a:rPr>
              <a:t> </a:t>
            </a:r>
            <a:r>
              <a:rPr lang="en-US" sz="2400" i="1" dirty="0">
                <a:latin typeface="Lucida Grande"/>
                <a:ea typeface="Lucida Grande"/>
                <a:cs typeface="Lucida Grande"/>
                <a:sym typeface="Symbol" pitchFamily="18" charset="2"/>
              </a:rPr>
              <a:t>β</a:t>
            </a:r>
            <a:r>
              <a:rPr lang="en-US" sz="2400" baseline="-25000" dirty="0">
                <a:ea typeface="ＭＳ Ｐゴシック" pitchFamily="34" charset="-128"/>
              </a:rPr>
              <a:t>1</a:t>
            </a:r>
            <a:r>
              <a:rPr lang="en-US" sz="2400" dirty="0">
                <a:ea typeface="ＭＳ Ｐゴシック" pitchFamily="34" charset="-128"/>
              </a:rPr>
              <a:t> increase in ln(</a:t>
            </a:r>
            <a:r>
              <a:rPr lang="en-US" sz="2400" i="1" dirty="0">
                <a:ea typeface="ＭＳ Ｐゴシック" pitchFamily="34" charset="-128"/>
              </a:rPr>
              <a:t>Y</a:t>
            </a:r>
            <a:r>
              <a:rPr lang="en-US" sz="2400" dirty="0">
                <a:ea typeface="ＭＳ Ｐゴシック" pitchFamily="34" charset="-128"/>
              </a:rPr>
              <a:t>) =&gt; 100</a:t>
            </a:r>
            <a:r>
              <a:rPr lang="en-US" sz="2400" i="1" dirty="0">
                <a:latin typeface="Lucida Grande"/>
                <a:ea typeface="Lucida Grande"/>
                <a:cs typeface="Lucida Grande"/>
                <a:sym typeface="Symbol" pitchFamily="18" charset="2"/>
              </a:rPr>
              <a:t>β</a:t>
            </a:r>
            <a:r>
              <a:rPr lang="en-US" sz="2400" baseline="-25000" dirty="0">
                <a:ea typeface="ＭＳ Ｐゴシック" pitchFamily="34" charset="-128"/>
              </a:rPr>
              <a:t>1</a:t>
            </a:r>
            <a:r>
              <a:rPr lang="en-US" sz="2400" dirty="0">
                <a:ea typeface="ＭＳ Ｐゴシック" pitchFamily="34" charset="-128"/>
              </a:rPr>
              <a:t>% increase in </a:t>
            </a:r>
            <a:r>
              <a:rPr lang="en-US" sz="2400" i="1" dirty="0">
                <a:ea typeface="ＭＳ Ｐゴシック" pitchFamily="34" charset="-128"/>
              </a:rPr>
              <a:t>Y</a:t>
            </a:r>
            <a:endParaRPr lang="en-US" sz="1200" dirty="0">
              <a:ea typeface="ＭＳ Ｐゴシック" pitchFamily="34" charset="-128"/>
            </a:endParaRPr>
          </a:p>
          <a:p>
            <a:pPr>
              <a:buFontTx/>
              <a:buNone/>
              <a:tabLst>
                <a:tab pos="3030538" algn="l"/>
                <a:tab pos="8110538" algn="r"/>
              </a:tabLst>
            </a:pPr>
            <a:br>
              <a:rPr lang="en-US" sz="2400" dirty="0">
                <a:ea typeface="ＭＳ Ｐゴシック" pitchFamily="34" charset="-128"/>
              </a:rPr>
            </a:br>
            <a:endParaRPr lang="en-US" sz="2400" dirty="0">
              <a:ea typeface="ＭＳ Ｐゴシック" pitchFamily="34" charset="-128"/>
            </a:endParaRPr>
          </a:p>
        </p:txBody>
      </p:sp>
      <p:graphicFrame>
        <p:nvGraphicFramePr>
          <p:cNvPr id="3266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0414400"/>
              </p:ext>
            </p:extLst>
          </p:nvPr>
        </p:nvGraphicFramePr>
        <p:xfrm>
          <a:off x="4289425" y="3459956"/>
          <a:ext cx="48895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0" name="Equation" r:id="rId3" imgW="520861" imgH="825110" progId="">
                  <p:embed/>
                </p:oleObj>
              </mc:Choice>
              <mc:Fallback>
                <p:oleObj name="Equation" r:id="rId3" imgW="520861" imgH="825110" progId="">
                  <p:embed/>
                  <p:pic>
                    <p:nvPicPr>
                      <p:cNvPr id="32665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9425" y="3459956"/>
                        <a:ext cx="48895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4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Dataset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California Test Score Dataset:</a:t>
            </a:r>
          </a:p>
          <a:p>
            <a:pPr lvl="1"/>
            <a:r>
              <a:rPr lang="en-US" dirty="0"/>
              <a:t>All K-6 and K-8 California school districts (</a:t>
            </a:r>
            <a:r>
              <a:rPr lang="en-US" i="1" dirty="0"/>
              <a:t>n</a:t>
            </a:r>
            <a:r>
              <a:rPr lang="en-US" dirty="0"/>
              <a:t> = 420)</a:t>
            </a:r>
          </a:p>
          <a:p>
            <a:pPr lvl="1"/>
            <a:r>
              <a:rPr lang="en-US" dirty="0"/>
              <a:t>Variables:</a:t>
            </a:r>
          </a:p>
          <a:p>
            <a:pPr lvl="2"/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grade test scores (Stanford-9 achievement test, combined math and reading), district average</a:t>
            </a:r>
          </a:p>
          <a:p>
            <a:pPr lvl="2"/>
            <a:r>
              <a:rPr lang="en-US" dirty="0"/>
              <a:t>Student-teacher ratio (STR) = no. of students in the district divided by no. full-time equivalent teachers</a:t>
            </a:r>
          </a:p>
          <a:p>
            <a:pPr lvl="2"/>
            <a:r>
              <a:rPr lang="en-US" i="1" dirty="0" err="1">
                <a:ea typeface="ＭＳ Ｐゴシック" pitchFamily="34" charset="-128"/>
              </a:rPr>
              <a:t>Income</a:t>
            </a:r>
            <a:r>
              <a:rPr lang="en-US" i="1" baseline="-25000" dirty="0" err="1">
                <a:ea typeface="ＭＳ Ｐゴシック" pitchFamily="34" charset="-128"/>
              </a:rPr>
              <a:t>i</a:t>
            </a:r>
            <a:r>
              <a:rPr lang="en-US" dirty="0">
                <a:ea typeface="ＭＳ Ｐゴシック" pitchFamily="34" charset="-128"/>
              </a:rPr>
              <a:t> = average district income in the </a:t>
            </a:r>
            <a:r>
              <a:rPr lang="en-US" i="1" dirty="0" err="1">
                <a:ea typeface="ＭＳ Ｐゴシック" pitchFamily="34" charset="-128"/>
              </a:rPr>
              <a:t>i</a:t>
            </a:r>
            <a:r>
              <a:rPr lang="en-US" baseline="30000" dirty="0" err="1">
                <a:ea typeface="ＭＳ Ｐゴシック" pitchFamily="34" charset="-128"/>
              </a:rPr>
              <a:t>th</a:t>
            </a:r>
            <a:r>
              <a:rPr lang="en-US" dirty="0">
                <a:ea typeface="ＭＳ Ｐゴシック" pitchFamily="34" charset="-128"/>
              </a:rPr>
              <a:t> district (thousands of dollars per capita</a:t>
            </a:r>
            <a:r>
              <a:rPr lang="en-US" sz="1800" dirty="0">
                <a:ea typeface="ＭＳ Ｐゴシック" pitchFamily="34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0954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63600" indent="-863600"/>
            <a:r>
              <a:rPr lang="en-US" dirty="0">
                <a:ea typeface="ＭＳ Ｐゴシック" pitchFamily="34" charset="-128"/>
              </a:rPr>
              <a:t>III. Log-log regression function </a:t>
            </a:r>
          </a:p>
        </p:txBody>
      </p:sp>
      <p:sp>
        <p:nvSpPr>
          <p:cNvPr id="3287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tabLst>
                <a:tab pos="2286000" algn="l"/>
                <a:tab pos="8110538" algn="r"/>
              </a:tabLst>
            </a:pPr>
            <a:r>
              <a:rPr lang="en-US" sz="2000" dirty="0">
                <a:ea typeface="ＭＳ Ｐゴシック" pitchFamily="34" charset="-128"/>
              </a:rPr>
              <a:t>		ln(</a:t>
            </a:r>
            <a:r>
              <a:rPr lang="en-US" sz="2000" i="1" dirty="0">
                <a:ea typeface="ＭＳ Ｐゴシック" pitchFamily="34" charset="-128"/>
              </a:rPr>
              <a:t>Y</a:t>
            </a:r>
            <a:r>
              <a:rPr lang="en-US" sz="2000" i="1" baseline="-25000" dirty="0">
                <a:ea typeface="ＭＳ Ｐゴシック" pitchFamily="34" charset="-128"/>
              </a:rPr>
              <a:t>i</a:t>
            </a:r>
            <a:r>
              <a:rPr lang="en-US" sz="2000" dirty="0">
                <a:ea typeface="ＭＳ Ｐゴシック" pitchFamily="34" charset="-128"/>
              </a:rPr>
              <a:t>) = </a:t>
            </a:r>
            <a:r>
              <a:rPr lang="en-US" sz="2000" i="1" dirty="0">
                <a:latin typeface="Lucida Grande"/>
                <a:ea typeface="Lucida Grande"/>
                <a:cs typeface="Lucida Grande"/>
                <a:sym typeface="Symbol" pitchFamily="18" charset="2"/>
              </a:rPr>
              <a:t>β</a:t>
            </a:r>
            <a:r>
              <a:rPr lang="en-US" sz="2000" baseline="-25000" dirty="0">
                <a:ea typeface="ＭＳ Ｐゴシック" pitchFamily="34" charset="-128"/>
              </a:rPr>
              <a:t>0</a:t>
            </a:r>
            <a:r>
              <a:rPr lang="en-US" sz="2000" dirty="0">
                <a:ea typeface="ＭＳ Ｐゴシック" pitchFamily="34" charset="-128"/>
              </a:rPr>
              <a:t> + </a:t>
            </a:r>
            <a:r>
              <a:rPr lang="en-US" sz="2000" i="1" dirty="0">
                <a:latin typeface="Lucida Grande"/>
                <a:ea typeface="Lucida Grande"/>
                <a:cs typeface="Lucida Grande"/>
                <a:sym typeface="Symbol" pitchFamily="18" charset="2"/>
              </a:rPr>
              <a:t>β</a:t>
            </a:r>
            <a:r>
              <a:rPr lang="en-US" sz="2000" baseline="-25000" dirty="0">
                <a:ea typeface="ＭＳ Ｐゴシック" pitchFamily="34" charset="-128"/>
              </a:rPr>
              <a:t>1</a:t>
            </a:r>
            <a:r>
              <a:rPr lang="en-US" sz="2000" dirty="0">
                <a:ea typeface="ＭＳ Ｐゴシック" pitchFamily="34" charset="-128"/>
              </a:rPr>
              <a:t>ln(</a:t>
            </a:r>
            <a:r>
              <a:rPr lang="en-US" sz="2000" i="1" dirty="0">
                <a:ea typeface="ＭＳ Ｐゴシック" pitchFamily="34" charset="-128"/>
              </a:rPr>
              <a:t>X</a:t>
            </a:r>
            <a:r>
              <a:rPr lang="en-US" sz="2000" i="1" baseline="-25000" dirty="0">
                <a:ea typeface="ＭＳ Ｐゴシック" pitchFamily="34" charset="-128"/>
              </a:rPr>
              <a:t>i</a:t>
            </a:r>
            <a:r>
              <a:rPr lang="en-US" sz="2000" dirty="0">
                <a:ea typeface="ＭＳ Ｐゴシック" pitchFamily="34" charset="-128"/>
              </a:rPr>
              <a:t>) + </a:t>
            </a:r>
            <a:r>
              <a:rPr lang="en-US" sz="2000" i="1" dirty="0" err="1">
                <a:ea typeface="ＭＳ Ｐゴシック" pitchFamily="34" charset="-128"/>
              </a:rPr>
              <a:t>u</a:t>
            </a:r>
            <a:r>
              <a:rPr lang="en-US" sz="2000" i="1" baseline="-25000" dirty="0" err="1">
                <a:ea typeface="ＭＳ Ｐゴシック" pitchFamily="34" charset="-128"/>
              </a:rPr>
              <a:t>i</a:t>
            </a:r>
            <a:r>
              <a:rPr lang="en-US" sz="2000" dirty="0">
                <a:ea typeface="ＭＳ Ｐゴシック" pitchFamily="34" charset="-128"/>
              </a:rPr>
              <a:t>	(b)</a:t>
            </a:r>
          </a:p>
          <a:p>
            <a:pPr>
              <a:buFontTx/>
              <a:buNone/>
              <a:tabLst>
                <a:tab pos="2286000" algn="l"/>
                <a:tab pos="8110538" algn="r"/>
              </a:tabLst>
            </a:pPr>
            <a:r>
              <a:rPr lang="en-US" sz="2000" dirty="0">
                <a:ea typeface="ＭＳ Ｐゴシック" pitchFamily="34" charset="-128"/>
              </a:rPr>
              <a:t> </a:t>
            </a:r>
          </a:p>
          <a:p>
            <a:pPr>
              <a:buFontTx/>
              <a:buNone/>
              <a:tabLst>
                <a:tab pos="2286000" algn="l"/>
                <a:tab pos="8110538" algn="r"/>
              </a:tabLst>
            </a:pPr>
            <a:r>
              <a:rPr lang="en-US" sz="2000" dirty="0">
                <a:ea typeface="ＭＳ Ｐゴシック" pitchFamily="34" charset="-128"/>
              </a:rPr>
              <a:t>Now change </a:t>
            </a:r>
            <a:r>
              <a:rPr lang="en-US" sz="2000" i="1" dirty="0">
                <a:ea typeface="ＭＳ Ｐゴシック" pitchFamily="34" charset="-128"/>
              </a:rPr>
              <a:t>X</a:t>
            </a:r>
            <a:r>
              <a:rPr lang="en-US" sz="2000" dirty="0">
                <a:ea typeface="ＭＳ Ｐゴシック" pitchFamily="34" charset="-128"/>
              </a:rPr>
              <a:t>:	ln(</a:t>
            </a:r>
            <a:r>
              <a:rPr lang="en-US" sz="2000" i="1" dirty="0">
                <a:ea typeface="ＭＳ Ｐゴシック" pitchFamily="34" charset="-128"/>
              </a:rPr>
              <a:t>Y</a:t>
            </a:r>
            <a:r>
              <a:rPr lang="en-US" sz="2000" dirty="0">
                <a:ea typeface="ＭＳ Ｐゴシック" pitchFamily="34" charset="-128"/>
              </a:rPr>
              <a:t> + </a:t>
            </a:r>
            <a:r>
              <a:rPr lang="en-US" sz="2000" dirty="0">
                <a:latin typeface="Lucida Grande"/>
                <a:ea typeface="Lucida Grande"/>
                <a:cs typeface="Lucida Grande"/>
                <a:sym typeface="Symbol" pitchFamily="18" charset="2"/>
              </a:rPr>
              <a:t>Δ</a:t>
            </a:r>
            <a:r>
              <a:rPr lang="en-US" sz="2000" i="1" dirty="0">
                <a:ea typeface="ＭＳ Ｐゴシック" pitchFamily="34" charset="-128"/>
              </a:rPr>
              <a:t>Y</a:t>
            </a:r>
            <a:r>
              <a:rPr lang="en-US" sz="2000" dirty="0">
                <a:ea typeface="ＭＳ Ｐゴシック" pitchFamily="34" charset="-128"/>
              </a:rPr>
              <a:t>) = </a:t>
            </a:r>
            <a:r>
              <a:rPr lang="en-US" sz="2000" i="1" dirty="0">
                <a:latin typeface="Lucida Grande"/>
                <a:ea typeface="Lucida Grande"/>
                <a:cs typeface="Lucida Grande"/>
                <a:sym typeface="Symbol" pitchFamily="18" charset="2"/>
              </a:rPr>
              <a:t>β</a:t>
            </a:r>
            <a:r>
              <a:rPr lang="en-US" sz="2000" baseline="-25000" dirty="0">
                <a:ea typeface="ＭＳ Ｐゴシック" pitchFamily="34" charset="-128"/>
              </a:rPr>
              <a:t>0</a:t>
            </a:r>
            <a:r>
              <a:rPr lang="en-US" sz="2000" dirty="0">
                <a:ea typeface="ＭＳ Ｐゴシック" pitchFamily="34" charset="-128"/>
              </a:rPr>
              <a:t> + </a:t>
            </a:r>
            <a:r>
              <a:rPr lang="en-US" sz="2000" i="1" dirty="0">
                <a:latin typeface="Lucida Grande"/>
                <a:ea typeface="Lucida Grande"/>
                <a:cs typeface="Lucida Grande"/>
                <a:sym typeface="Symbol" pitchFamily="18" charset="2"/>
              </a:rPr>
              <a:t>β</a:t>
            </a:r>
            <a:r>
              <a:rPr lang="en-US" sz="2000" baseline="-25000" dirty="0">
                <a:ea typeface="ＭＳ Ｐゴシック" pitchFamily="34" charset="-128"/>
              </a:rPr>
              <a:t>1</a:t>
            </a:r>
            <a:r>
              <a:rPr lang="en-US" sz="2000" dirty="0">
                <a:ea typeface="ＭＳ Ｐゴシック" pitchFamily="34" charset="-128"/>
              </a:rPr>
              <a:t>ln(</a:t>
            </a:r>
            <a:r>
              <a:rPr lang="en-US" sz="2000" i="1" dirty="0">
                <a:ea typeface="ＭＳ Ｐゴシック" pitchFamily="34" charset="-128"/>
              </a:rPr>
              <a:t>X</a:t>
            </a:r>
            <a:r>
              <a:rPr lang="en-US" sz="2000" dirty="0">
                <a:ea typeface="ＭＳ Ｐゴシック" pitchFamily="34" charset="-128"/>
              </a:rPr>
              <a:t> + </a:t>
            </a:r>
            <a:r>
              <a:rPr lang="en-US" sz="2000" dirty="0">
                <a:latin typeface="Lucida Grande"/>
                <a:ea typeface="Lucida Grande"/>
                <a:cs typeface="Lucida Grande"/>
                <a:sym typeface="Symbol" pitchFamily="18" charset="2"/>
              </a:rPr>
              <a:t>Δ</a:t>
            </a:r>
            <a:r>
              <a:rPr lang="en-US" sz="2000" i="1" dirty="0">
                <a:ea typeface="ＭＳ Ｐゴシック" pitchFamily="34" charset="-128"/>
              </a:rPr>
              <a:t>X</a:t>
            </a:r>
            <a:r>
              <a:rPr lang="en-US" sz="2000" dirty="0">
                <a:ea typeface="ＭＳ Ｐゴシック" pitchFamily="34" charset="-128"/>
              </a:rPr>
              <a:t>)	(a)</a:t>
            </a:r>
          </a:p>
          <a:p>
            <a:pPr>
              <a:buFontTx/>
              <a:buNone/>
              <a:tabLst>
                <a:tab pos="2286000" algn="l"/>
                <a:tab pos="8110538" algn="r"/>
              </a:tabLst>
            </a:pPr>
            <a:r>
              <a:rPr lang="en-US" sz="2000" dirty="0">
                <a:ea typeface="ＭＳ Ｐゴシック" pitchFamily="34" charset="-128"/>
              </a:rPr>
              <a:t> </a:t>
            </a:r>
          </a:p>
          <a:p>
            <a:pPr>
              <a:buFontTx/>
              <a:buNone/>
              <a:tabLst>
                <a:tab pos="2286000" algn="l"/>
                <a:tab pos="8110538" algn="r"/>
              </a:tabLst>
            </a:pPr>
            <a:r>
              <a:rPr lang="es-ES" sz="2000" dirty="0" err="1">
                <a:ea typeface="ＭＳ Ｐゴシック" pitchFamily="34" charset="-128"/>
              </a:rPr>
              <a:t>Subtract</a:t>
            </a:r>
            <a:r>
              <a:rPr lang="es-ES" sz="2000" dirty="0">
                <a:ea typeface="ＭＳ Ｐゴシック" pitchFamily="34" charset="-128"/>
              </a:rPr>
              <a:t>:	</a:t>
            </a:r>
            <a:r>
              <a:rPr lang="es-ES" sz="2000" dirty="0" err="1">
                <a:ea typeface="ＭＳ Ｐゴシック" pitchFamily="34" charset="-128"/>
              </a:rPr>
              <a:t>ln</a:t>
            </a:r>
            <a:r>
              <a:rPr lang="es-ES" sz="2000" dirty="0">
                <a:ea typeface="ＭＳ Ｐゴシック" pitchFamily="34" charset="-128"/>
              </a:rPr>
              <a:t>(</a:t>
            </a:r>
            <a:r>
              <a:rPr lang="es-ES" sz="2000" i="1" dirty="0">
                <a:ea typeface="ＭＳ Ｐゴシック" pitchFamily="34" charset="-128"/>
              </a:rPr>
              <a:t>Y</a:t>
            </a:r>
            <a:r>
              <a:rPr lang="es-ES" sz="2000" dirty="0">
                <a:ea typeface="ＭＳ Ｐゴシック" pitchFamily="34" charset="-128"/>
              </a:rPr>
              <a:t> + </a:t>
            </a:r>
            <a:r>
              <a:rPr lang="en-US" sz="2000" i="1" dirty="0" err="1">
                <a:latin typeface="Lucida Grande"/>
                <a:ea typeface="Lucida Grande"/>
                <a:cs typeface="Lucida Grande"/>
                <a:sym typeface="Symbol" pitchFamily="18" charset="2"/>
              </a:rPr>
              <a:t>Δ</a:t>
            </a:r>
            <a:r>
              <a:rPr lang="es-ES" sz="2000" i="1" dirty="0">
                <a:ea typeface="ＭＳ Ｐゴシック" pitchFamily="34" charset="-128"/>
              </a:rPr>
              <a:t>Y</a:t>
            </a:r>
            <a:r>
              <a:rPr lang="es-ES" sz="2000" dirty="0">
                <a:ea typeface="ＭＳ Ｐゴシック" pitchFamily="34" charset="-128"/>
              </a:rPr>
              <a:t>) – </a:t>
            </a:r>
            <a:r>
              <a:rPr lang="es-ES" sz="2000" dirty="0" err="1">
                <a:ea typeface="ＭＳ Ｐゴシック" pitchFamily="34" charset="-128"/>
              </a:rPr>
              <a:t>ln</a:t>
            </a:r>
            <a:r>
              <a:rPr lang="es-ES" sz="2000" dirty="0">
                <a:ea typeface="ＭＳ Ｐゴシック" pitchFamily="34" charset="-128"/>
              </a:rPr>
              <a:t>(</a:t>
            </a:r>
            <a:r>
              <a:rPr lang="es-ES" sz="2000" i="1" dirty="0">
                <a:ea typeface="ＭＳ Ｐゴシック" pitchFamily="34" charset="-128"/>
              </a:rPr>
              <a:t>Y</a:t>
            </a:r>
            <a:r>
              <a:rPr lang="es-ES" sz="2000" dirty="0">
                <a:ea typeface="ＭＳ Ｐゴシック" pitchFamily="34" charset="-128"/>
              </a:rPr>
              <a:t>) = </a:t>
            </a:r>
            <a:r>
              <a:rPr lang="en-US" sz="2000" i="1" dirty="0">
                <a:latin typeface="Lucida Grande"/>
                <a:ea typeface="Lucida Grande"/>
                <a:cs typeface="Lucida Grande"/>
                <a:sym typeface="Symbol" pitchFamily="18" charset="2"/>
              </a:rPr>
              <a:t>β</a:t>
            </a:r>
            <a:r>
              <a:rPr lang="es-ES" sz="2000" baseline="-25000" dirty="0">
                <a:ea typeface="ＭＳ Ｐゴシック" pitchFamily="34" charset="-128"/>
              </a:rPr>
              <a:t>1</a:t>
            </a:r>
            <a:r>
              <a:rPr lang="es-ES" sz="2000" dirty="0">
                <a:ea typeface="ＭＳ Ｐゴシック" pitchFamily="34" charset="-128"/>
              </a:rPr>
              <a:t>[</a:t>
            </a:r>
            <a:r>
              <a:rPr lang="es-ES" sz="2000" dirty="0" err="1">
                <a:ea typeface="ＭＳ Ｐゴシック" pitchFamily="34" charset="-128"/>
              </a:rPr>
              <a:t>ln</a:t>
            </a:r>
            <a:r>
              <a:rPr lang="es-ES" sz="2000" dirty="0">
                <a:ea typeface="ＭＳ Ｐゴシック" pitchFamily="34" charset="-128"/>
              </a:rPr>
              <a:t>(</a:t>
            </a:r>
            <a:r>
              <a:rPr lang="es-ES" sz="2000" i="1" dirty="0">
                <a:ea typeface="ＭＳ Ｐゴシック" pitchFamily="34" charset="-128"/>
              </a:rPr>
              <a:t>X</a:t>
            </a:r>
            <a:r>
              <a:rPr lang="es-ES" sz="2000" dirty="0">
                <a:ea typeface="ＭＳ Ｐゴシック" pitchFamily="34" charset="-128"/>
              </a:rPr>
              <a:t> + </a:t>
            </a:r>
            <a:r>
              <a:rPr lang="en-US" sz="2000" i="1" dirty="0">
                <a:latin typeface="Lucida Grande"/>
                <a:ea typeface="Lucida Grande"/>
                <a:cs typeface="Lucida Grande"/>
                <a:sym typeface="Symbol" pitchFamily="18" charset="2"/>
              </a:rPr>
              <a:t>β</a:t>
            </a:r>
            <a:r>
              <a:rPr lang="es-ES" sz="2000" i="1" dirty="0">
                <a:ea typeface="ＭＳ Ｐゴシック" pitchFamily="34" charset="-128"/>
              </a:rPr>
              <a:t>X</a:t>
            </a:r>
            <a:r>
              <a:rPr lang="es-ES" sz="2000" dirty="0">
                <a:ea typeface="ＭＳ Ｐゴシック" pitchFamily="34" charset="-128"/>
              </a:rPr>
              <a:t>) – </a:t>
            </a:r>
            <a:r>
              <a:rPr lang="es-ES" sz="2000" dirty="0" err="1">
                <a:ea typeface="ＭＳ Ｐゴシック" pitchFamily="34" charset="-128"/>
              </a:rPr>
              <a:t>ln</a:t>
            </a:r>
            <a:r>
              <a:rPr lang="es-ES" sz="2000" dirty="0">
                <a:ea typeface="ＭＳ Ｐゴシック" pitchFamily="34" charset="-128"/>
              </a:rPr>
              <a:t>(</a:t>
            </a:r>
            <a:r>
              <a:rPr lang="es-ES" sz="2000" i="1" dirty="0">
                <a:ea typeface="ＭＳ Ｐゴシック" pitchFamily="34" charset="-128"/>
              </a:rPr>
              <a:t>X</a:t>
            </a:r>
            <a:r>
              <a:rPr lang="es-ES" sz="2000" dirty="0">
                <a:ea typeface="ＭＳ Ｐゴシック" pitchFamily="34" charset="-128"/>
              </a:rPr>
              <a:t>)]</a:t>
            </a:r>
            <a:endParaRPr lang="en-US" sz="2000" dirty="0">
              <a:ea typeface="ＭＳ Ｐゴシック" pitchFamily="34" charset="-128"/>
            </a:endParaRPr>
          </a:p>
          <a:p>
            <a:pPr>
              <a:buFontTx/>
              <a:buNone/>
              <a:tabLst>
                <a:tab pos="2286000" algn="l"/>
                <a:tab pos="8110538" algn="r"/>
              </a:tabLst>
            </a:pPr>
            <a:r>
              <a:rPr lang="es-ES" sz="2000" dirty="0">
                <a:ea typeface="ＭＳ Ｐゴシック" pitchFamily="34" charset="-128"/>
              </a:rPr>
              <a:t> </a:t>
            </a:r>
            <a:endParaRPr lang="en-US" sz="2000" dirty="0">
              <a:ea typeface="ＭＳ Ｐゴシック" pitchFamily="34" charset="-128"/>
            </a:endParaRPr>
          </a:p>
          <a:p>
            <a:pPr>
              <a:spcAft>
                <a:spcPts val="5400"/>
              </a:spcAft>
              <a:buFontTx/>
              <a:buNone/>
              <a:tabLst>
                <a:tab pos="2286000" algn="l"/>
                <a:tab pos="8110538" algn="r"/>
              </a:tabLst>
            </a:pPr>
            <a:r>
              <a:rPr lang="en-US" sz="2000" dirty="0">
                <a:ea typeface="ＭＳ Ｐゴシック" pitchFamily="34" charset="-128"/>
              </a:rPr>
              <a:t>so		                 </a:t>
            </a:r>
            <a:r>
              <a:rPr lang="en-US" dirty="0">
                <a:latin typeface="MS Gothic" pitchFamily="49" charset="-128"/>
                <a:ea typeface="MS Gothic" pitchFamily="49" charset="-128"/>
                <a:sym typeface="Euclid Symbol" pitchFamily="18" charset="2"/>
              </a:rPr>
              <a:t>≅</a:t>
            </a:r>
            <a:r>
              <a:rPr lang="en-US" sz="2000" dirty="0">
                <a:ea typeface="ＭＳ Ｐゴシック" pitchFamily="34" charset="-128"/>
              </a:rPr>
              <a:t> </a:t>
            </a:r>
            <a:r>
              <a:rPr lang="en-US" sz="2000" i="1" dirty="0">
                <a:latin typeface="Lucida Grande"/>
                <a:ea typeface="Lucida Grande"/>
                <a:cs typeface="Lucida Grande"/>
                <a:sym typeface="Symbol" pitchFamily="18" charset="2"/>
              </a:rPr>
              <a:t>β</a:t>
            </a:r>
            <a:r>
              <a:rPr lang="en-US" sz="2000" baseline="-25000" dirty="0">
                <a:ea typeface="ＭＳ Ｐゴシック" pitchFamily="34" charset="-128"/>
              </a:rPr>
              <a:t>1</a:t>
            </a:r>
            <a:r>
              <a:rPr lang="en-US" sz="2000" dirty="0">
                <a:ea typeface="ＭＳ Ｐゴシック" pitchFamily="34" charset="-128"/>
              </a:rPr>
              <a:t>  </a:t>
            </a:r>
          </a:p>
          <a:p>
            <a:pPr>
              <a:buFontTx/>
              <a:buNone/>
              <a:tabLst>
                <a:tab pos="2286000" algn="l"/>
                <a:tab pos="8110538" algn="r"/>
              </a:tabLst>
            </a:pPr>
            <a:r>
              <a:rPr lang="en-US" sz="2000" dirty="0">
                <a:ea typeface="ＭＳ Ｐゴシック" pitchFamily="34" charset="-128"/>
              </a:rPr>
              <a:t>or 	  </a:t>
            </a:r>
            <a:r>
              <a:rPr lang="en-US" sz="2000" i="1" dirty="0">
                <a:latin typeface="Lucida Grande"/>
                <a:ea typeface="Lucida Grande"/>
                <a:cs typeface="Lucida Grande"/>
                <a:sym typeface="Symbol" pitchFamily="18" charset="2"/>
              </a:rPr>
              <a:t>β</a:t>
            </a:r>
            <a:r>
              <a:rPr lang="en-US" sz="2000" baseline="-25000" dirty="0">
                <a:ea typeface="ＭＳ Ｐゴシック" pitchFamily="34" charset="-128"/>
              </a:rPr>
              <a:t>1</a:t>
            </a:r>
            <a:r>
              <a:rPr lang="en-US" sz="2000" dirty="0">
                <a:ea typeface="ＭＳ Ｐゴシック" pitchFamily="34" charset="-128"/>
              </a:rPr>
              <a:t> </a:t>
            </a:r>
            <a:r>
              <a:rPr lang="en-US" sz="2000" dirty="0">
                <a:latin typeface="MS Gothic" pitchFamily="49" charset="-128"/>
                <a:ea typeface="MS Gothic" pitchFamily="49" charset="-128"/>
                <a:sym typeface="Euclid Symbol" pitchFamily="18" charset="2"/>
              </a:rPr>
              <a:t>≅</a:t>
            </a:r>
            <a:r>
              <a:rPr lang="en-US" sz="2000" dirty="0">
                <a:ea typeface="ＭＳ Ｐゴシック" pitchFamily="34" charset="-128"/>
              </a:rPr>
              <a:t>               (small </a:t>
            </a:r>
            <a:r>
              <a:rPr lang="en-US" sz="2000" dirty="0">
                <a:latin typeface="Lucida Grande"/>
                <a:ea typeface="Lucida Grande"/>
                <a:cs typeface="Lucida Grande"/>
                <a:sym typeface="Symbol" pitchFamily="18" charset="2"/>
              </a:rPr>
              <a:t>Δ</a:t>
            </a:r>
            <a:r>
              <a:rPr lang="en-US" sz="2000" i="1" dirty="0">
                <a:ea typeface="ＭＳ Ｐゴシック" pitchFamily="34" charset="-128"/>
              </a:rPr>
              <a:t>X</a:t>
            </a:r>
            <a:r>
              <a:rPr lang="en-US" sz="2000" dirty="0">
                <a:ea typeface="ＭＳ Ｐゴシック" pitchFamily="34" charset="-128"/>
              </a:rPr>
              <a:t>)</a:t>
            </a:r>
          </a:p>
          <a:p>
            <a:pPr>
              <a:buFontTx/>
              <a:buNone/>
              <a:tabLst>
                <a:tab pos="2286000" algn="l"/>
                <a:tab pos="8110538" algn="r"/>
              </a:tabLst>
            </a:pPr>
            <a:endParaRPr lang="en-US" sz="2000" dirty="0">
              <a:ea typeface="ＭＳ Ｐゴシック" pitchFamily="34" charset="-128"/>
            </a:endParaRPr>
          </a:p>
          <a:p>
            <a:pPr>
              <a:lnSpc>
                <a:spcPts val="3200"/>
              </a:lnSpc>
              <a:spcAft>
                <a:spcPts val="1200"/>
              </a:spcAft>
            </a:pPr>
            <a:r>
              <a:rPr lang="en-US" sz="2000" i="1" dirty="0">
                <a:ea typeface="ＭＳ Ｐゴシック" pitchFamily="34" charset="-128"/>
              </a:rPr>
              <a:t>1% change in X is associated with a </a:t>
            </a:r>
            <a:r>
              <a:rPr lang="en-US" sz="2000" i="1" dirty="0">
                <a:latin typeface="Lucida Grande"/>
                <a:ea typeface="Lucida Grande"/>
                <a:cs typeface="Lucida Grande"/>
                <a:sym typeface="Symbol" pitchFamily="18" charset="2"/>
              </a:rPr>
              <a:t>β</a:t>
            </a:r>
            <a:r>
              <a:rPr lang="en-US" sz="2000" i="1" baseline="-25000" dirty="0">
                <a:ea typeface="ＭＳ Ｐゴシック" pitchFamily="34" charset="-128"/>
              </a:rPr>
              <a:t>1</a:t>
            </a:r>
            <a:r>
              <a:rPr lang="en-US" sz="2000" i="1" dirty="0">
                <a:ea typeface="ＭＳ Ｐゴシック" pitchFamily="34" charset="-128"/>
              </a:rPr>
              <a:t>% change in Y</a:t>
            </a:r>
            <a:endParaRPr lang="en-US" sz="2000" dirty="0">
              <a:ea typeface="ＭＳ Ｐゴシック" pitchFamily="34" charset="-128"/>
            </a:endParaRPr>
          </a:p>
          <a:p>
            <a:pPr>
              <a:lnSpc>
                <a:spcPts val="3200"/>
              </a:lnSpc>
              <a:spcAft>
                <a:spcPts val="1200"/>
              </a:spcAft>
            </a:pPr>
            <a:r>
              <a:rPr lang="en-US" sz="2000" i="1" dirty="0">
                <a:ea typeface="ＭＳ Ｐゴシック" pitchFamily="34" charset="-128"/>
              </a:rPr>
              <a:t>In the log-log specification, </a:t>
            </a:r>
            <a:r>
              <a:rPr lang="en-US" sz="2000" i="1" dirty="0">
                <a:latin typeface="Lucida Grande"/>
                <a:ea typeface="Lucida Grande"/>
                <a:cs typeface="Lucida Grande"/>
                <a:sym typeface="Symbol" pitchFamily="18" charset="2"/>
              </a:rPr>
              <a:t>β</a:t>
            </a:r>
            <a:r>
              <a:rPr lang="en-US" sz="2000" i="1" baseline="-25000" dirty="0">
                <a:ea typeface="ＭＳ Ｐゴシック" pitchFamily="34" charset="-128"/>
              </a:rPr>
              <a:t>1</a:t>
            </a:r>
            <a:r>
              <a:rPr lang="en-US" sz="2000" i="1" dirty="0">
                <a:ea typeface="ＭＳ Ｐゴシック" pitchFamily="34" charset="-128"/>
              </a:rPr>
              <a:t> has the interpretation of an elasticity</a:t>
            </a:r>
            <a:endParaRPr lang="en-US" sz="2000" dirty="0">
              <a:ea typeface="ＭＳ Ｐゴシック" pitchFamily="34" charset="-128"/>
            </a:endParaRPr>
          </a:p>
          <a:p>
            <a:pPr>
              <a:buFontTx/>
              <a:buNone/>
              <a:tabLst>
                <a:tab pos="2286000" algn="l"/>
                <a:tab pos="8110538" algn="r"/>
              </a:tabLst>
            </a:pPr>
            <a:endParaRPr lang="en-US" sz="2000" dirty="0">
              <a:ea typeface="ＭＳ Ｐゴシック" pitchFamily="34" charset="-128"/>
            </a:endParaRPr>
          </a:p>
        </p:txBody>
      </p:sp>
      <p:graphicFrame>
        <p:nvGraphicFramePr>
          <p:cNvPr id="3287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7282403"/>
              </p:ext>
            </p:extLst>
          </p:nvPr>
        </p:nvGraphicFramePr>
        <p:xfrm>
          <a:off x="3429000" y="2971800"/>
          <a:ext cx="520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53" name="Equation" r:id="rId3" imgW="520861" imgH="825110" progId="">
                  <p:embed/>
                </p:oleObj>
              </mc:Choice>
              <mc:Fallback>
                <p:oleObj name="Equation" r:id="rId3" imgW="520861" imgH="825110" progId="">
                  <p:embed/>
                  <p:pic>
                    <p:nvPicPr>
                      <p:cNvPr id="32870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971800"/>
                        <a:ext cx="5207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7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6146899"/>
              </p:ext>
            </p:extLst>
          </p:nvPr>
        </p:nvGraphicFramePr>
        <p:xfrm>
          <a:off x="4648200" y="2971800"/>
          <a:ext cx="5461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54" name="Equation" r:id="rId5" imgW="546215" imgH="825110" progId="">
                  <p:embed/>
                </p:oleObj>
              </mc:Choice>
              <mc:Fallback>
                <p:oleObj name="Equation" r:id="rId5" imgW="546215" imgH="825110" progId="">
                  <p:embed/>
                  <p:pic>
                    <p:nvPicPr>
                      <p:cNvPr id="3287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971800"/>
                        <a:ext cx="5461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7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2408903"/>
              </p:ext>
            </p:extLst>
          </p:nvPr>
        </p:nvGraphicFramePr>
        <p:xfrm>
          <a:off x="3289300" y="4038600"/>
          <a:ext cx="1054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55" name="Equation" r:id="rId7" imgW="1054483" imgH="838292" progId="">
                  <p:embed/>
                </p:oleObj>
              </mc:Choice>
              <mc:Fallback>
                <p:oleObj name="Equation" r:id="rId7" imgW="1054483" imgH="838292" progId="">
                  <p:embed/>
                  <p:pic>
                    <p:nvPicPr>
                      <p:cNvPr id="3287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0" y="4038600"/>
                        <a:ext cx="1054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7FE04E7-F710-DF4F-B4B4-0CD9C4A990E3}"/>
              </a:ext>
            </a:extLst>
          </p:cNvPr>
          <p:cNvSpPr txBox="1"/>
          <p:nvPr/>
        </p:nvSpPr>
        <p:spPr>
          <a:xfrm>
            <a:off x="1273629" y="-14151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47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Estimation Results </a:t>
            </a:r>
            <a:r>
              <a:rPr lang="en-US" sz="1600" dirty="0">
                <a:ea typeface="ＭＳ Ｐゴシック" pitchFamily="34" charset="-128"/>
              </a:rPr>
              <a:t>(</a:t>
            </a:r>
            <a:r>
              <a:rPr lang="en-US" sz="1600" i="1" dirty="0">
                <a:ea typeface="ＭＳ Ｐゴシック" pitchFamily="34" charset="-128"/>
              </a:rPr>
              <a:t>ln(</a:t>
            </a:r>
            <a:r>
              <a:rPr lang="en-US" sz="1600" i="1" dirty="0" err="1">
                <a:ea typeface="ＭＳ Ｐゴシック" pitchFamily="34" charset="-128"/>
              </a:rPr>
              <a:t>TestScore</a:t>
            </a:r>
            <a:r>
              <a:rPr lang="en-US" sz="1600" i="1" dirty="0">
                <a:ea typeface="ＭＳ Ｐゴシック" pitchFamily="34" charset="-128"/>
              </a:rPr>
              <a:t>) vs. ln(Income))</a:t>
            </a:r>
            <a:endParaRPr lang="en-US" sz="1600" dirty="0">
              <a:ea typeface="ＭＳ Ｐゴシック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The model is now a linear regression of ln(</a:t>
            </a:r>
            <a:r>
              <a:rPr lang="en-US" sz="2400" i="1" dirty="0" err="1"/>
              <a:t>TestScore</a:t>
            </a:r>
            <a:r>
              <a:rPr lang="en-US" sz="2400" dirty="0"/>
              <a:t>) against ln(</a:t>
            </a:r>
            <a:r>
              <a:rPr lang="en-US" sz="2400" i="1" dirty="0"/>
              <a:t>Income</a:t>
            </a:r>
            <a:r>
              <a:rPr lang="en-US" sz="2400" dirty="0"/>
              <a:t>), which can be estimated by OLS:</a:t>
            </a:r>
          </a:p>
          <a:p>
            <a:pPr marL="0" indent="0">
              <a:buNone/>
              <a:defRPr/>
            </a:pPr>
            <a:r>
              <a:rPr lang="en-US" sz="2400" dirty="0"/>
              <a:t>	In(</a:t>
            </a:r>
            <a:r>
              <a:rPr lang="en-US" sz="2400" i="1" dirty="0"/>
              <a:t>Test Score) </a:t>
            </a:r>
            <a:r>
              <a:rPr lang="en-US" sz="2400" dirty="0"/>
              <a:t>= 6.336 + 0.0554</a:t>
            </a:r>
            <a:r>
              <a:rPr lang="en-US" sz="2400" dirty="0">
                <a:sym typeface="Euclid Symbol"/>
              </a:rPr>
              <a:t>×</a:t>
            </a:r>
            <a:r>
              <a:rPr lang="en-US" sz="2400" dirty="0"/>
              <a:t>ln(</a:t>
            </a:r>
            <a:r>
              <a:rPr lang="en-US" sz="2400" i="1" dirty="0"/>
              <a:t>Income</a:t>
            </a:r>
            <a:r>
              <a:rPr lang="en-US" sz="2400" i="1" baseline="-25000" dirty="0"/>
              <a:t>i</a:t>
            </a:r>
            <a:r>
              <a:rPr lang="en-US" sz="2400" dirty="0"/>
              <a:t>)</a:t>
            </a:r>
          </a:p>
          <a:p>
            <a:pPr>
              <a:buFontTx/>
              <a:buNone/>
              <a:defRPr/>
            </a:pPr>
            <a:r>
              <a:rPr lang="en-US" sz="2400" dirty="0"/>
              <a:t>            	             (0.006)  (0.0021) </a:t>
            </a:r>
          </a:p>
          <a:p>
            <a:pPr>
              <a:buFontTx/>
              <a:buNone/>
              <a:defRPr/>
            </a:pPr>
            <a:r>
              <a:rPr lang="en-US" sz="2400" dirty="0"/>
              <a:t> </a:t>
            </a:r>
          </a:p>
          <a:p>
            <a:pPr>
              <a:defRPr/>
            </a:pPr>
            <a:r>
              <a:rPr lang="en-US" sz="2400" dirty="0"/>
              <a:t>An 1% increase in </a:t>
            </a:r>
            <a:r>
              <a:rPr lang="en-US" sz="2400" i="1" dirty="0"/>
              <a:t>Income</a:t>
            </a:r>
            <a:r>
              <a:rPr lang="en-US" sz="2400" dirty="0"/>
              <a:t> is associated with an increase of .0554% in </a:t>
            </a:r>
            <a:r>
              <a:rPr lang="en-US" sz="2400" i="1" dirty="0" err="1"/>
              <a:t>TestScore</a:t>
            </a:r>
            <a:r>
              <a:rPr lang="en-US" sz="2400" dirty="0"/>
              <a:t> (</a:t>
            </a:r>
            <a:r>
              <a:rPr lang="en-US" sz="2400" i="1" dirty="0"/>
              <a:t>Income</a:t>
            </a:r>
            <a:r>
              <a:rPr lang="en-US" sz="2400" dirty="0"/>
              <a:t> up by a factor of 1.01, </a:t>
            </a:r>
            <a:r>
              <a:rPr lang="en-US" sz="2400" i="1" dirty="0" err="1"/>
              <a:t>TestScore</a:t>
            </a:r>
            <a:r>
              <a:rPr lang="en-US" sz="2400" i="1" dirty="0"/>
              <a:t> </a:t>
            </a:r>
            <a:r>
              <a:rPr lang="en-US" sz="2400" dirty="0"/>
              <a:t>up by a factor of 1.000554)</a:t>
            </a:r>
            <a:r>
              <a:rPr lang="en-US" sz="2400" dirty="0">
                <a:ea typeface="ＭＳ Ｐゴシック" pitchFamily="34" charset="-128"/>
              </a:rPr>
              <a:t> </a:t>
            </a:r>
          </a:p>
          <a:p>
            <a:pPr>
              <a:defRPr/>
            </a:pPr>
            <a:r>
              <a:rPr lang="en-US" sz="2400" dirty="0">
                <a:ea typeface="ＭＳ Ｐゴシック" pitchFamily="34" charset="-128"/>
              </a:rPr>
              <a:t>For example, suppose income increases from $10,000 to $11,000, or by 10%.  Then </a:t>
            </a:r>
            <a:r>
              <a:rPr lang="en-US" sz="2400" i="1" dirty="0" err="1">
                <a:ea typeface="ＭＳ Ｐゴシック" pitchFamily="34" charset="-128"/>
              </a:rPr>
              <a:t>TestScore</a:t>
            </a:r>
            <a:r>
              <a:rPr lang="en-US" sz="2400" dirty="0">
                <a:ea typeface="ＭＳ Ｐゴシック" pitchFamily="34" charset="-128"/>
              </a:rPr>
              <a:t> increases by approximately .0554</a:t>
            </a:r>
            <a:r>
              <a:rPr lang="en-US" sz="2400" dirty="0">
                <a:ea typeface="ＭＳ Ｐゴシック" pitchFamily="34" charset="-128"/>
                <a:sym typeface="Euclid Symbol" pitchFamily="18" charset="2"/>
              </a:rPr>
              <a:t>×</a:t>
            </a:r>
            <a:r>
              <a:rPr lang="en-US" sz="2400" dirty="0">
                <a:ea typeface="ＭＳ Ｐゴシック" pitchFamily="34" charset="-128"/>
              </a:rPr>
              <a:t>10% = .554%. If </a:t>
            </a:r>
            <a:r>
              <a:rPr lang="en-US" sz="2400" i="1" dirty="0" err="1">
                <a:ea typeface="ＭＳ Ｐゴシック" pitchFamily="34" charset="-128"/>
              </a:rPr>
              <a:t>TestScore</a:t>
            </a:r>
            <a:r>
              <a:rPr lang="en-US" sz="2400" dirty="0">
                <a:ea typeface="ＭＳ Ｐゴシック" pitchFamily="34" charset="-128"/>
              </a:rPr>
              <a:t> = 650, this corresponds to an increase of .00554</a:t>
            </a:r>
            <a:r>
              <a:rPr lang="en-US" sz="2400" dirty="0">
                <a:ea typeface="ＭＳ Ｐゴシック" pitchFamily="34" charset="-128"/>
                <a:sym typeface="Euclid Symbol" pitchFamily="18" charset="2"/>
              </a:rPr>
              <a:t>×</a:t>
            </a:r>
            <a:r>
              <a:rPr lang="en-US" sz="2400" dirty="0">
                <a:ea typeface="ＭＳ Ｐゴシック" pitchFamily="34" charset="-128"/>
              </a:rPr>
              <a:t>650 = 3.6 points</a:t>
            </a:r>
          </a:p>
          <a:p>
            <a:pPr marL="0" indent="0">
              <a:buFontTx/>
              <a:buNone/>
              <a:defRPr/>
            </a:pPr>
            <a:endParaRPr lang="en-US" sz="2400" dirty="0"/>
          </a:p>
          <a:p>
            <a:pPr marL="0" indent="0">
              <a:buFontTx/>
              <a:buNone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7305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ea typeface="ＭＳ Ｐゴシック" pitchFamily="34" charset="-128"/>
              </a:rPr>
              <a:t>Plot the predicted values</a:t>
            </a:r>
          </a:p>
        </p:txBody>
      </p:sp>
      <p:pic>
        <p:nvPicPr>
          <p:cNvPr id="325635" name="Picture 7" descr="fig08_07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668" y="838200"/>
            <a:ext cx="5217268" cy="4398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6" descr="fig08_06.gif">
            <a:extLst>
              <a:ext uri="{FF2B5EF4-FFF2-40B4-BE49-F238E27FC236}">
                <a16:creationId xmlns:a16="http://schemas.microsoft.com/office/drawing/2014/main" id="{4F987639-7FE6-8040-90E1-1FDBDDD8139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2895600"/>
            <a:ext cx="4724400" cy="386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25975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FEF55-E7D9-A94A-997B-C6913460D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Nonlinear Regression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9217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“REAL” nonlinear function</a:t>
            </a:r>
          </a:p>
        </p:txBody>
      </p:sp>
      <p:sp>
        <p:nvSpPr>
          <p:cNvPr id="33485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a typeface="ＭＳ Ｐゴシック" pitchFamily="34" charset="-128"/>
              </a:rPr>
              <a:t>The foregoing regression functions have limitations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Polynomial: test score can decrease with income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Linear-log: test score increases with income, but without bound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Here is a nonlinear function in which </a:t>
            </a:r>
            <a:r>
              <a:rPr lang="en-US" sz="2000" i="1" dirty="0">
                <a:ea typeface="ＭＳ Ｐゴシック" pitchFamily="34" charset="-128"/>
              </a:rPr>
              <a:t>Y</a:t>
            </a:r>
            <a:r>
              <a:rPr lang="en-US" sz="2000" dirty="0">
                <a:ea typeface="ＭＳ Ｐゴシック" pitchFamily="34" charset="-128"/>
              </a:rPr>
              <a:t> always increases with </a:t>
            </a:r>
            <a:r>
              <a:rPr lang="en-US" sz="2000" i="1" dirty="0">
                <a:ea typeface="ＭＳ Ｐゴシック" pitchFamily="34" charset="-128"/>
              </a:rPr>
              <a:t>X</a:t>
            </a:r>
            <a:r>
              <a:rPr lang="en-US" sz="2000" dirty="0">
                <a:ea typeface="ＭＳ Ｐゴシック" pitchFamily="34" charset="-128"/>
              </a:rPr>
              <a:t> </a:t>
            </a:r>
            <a:r>
              <a:rPr lang="en-US" sz="2000" i="1" dirty="0">
                <a:ea typeface="ＭＳ Ｐゴシック" pitchFamily="34" charset="-128"/>
              </a:rPr>
              <a:t>and</a:t>
            </a:r>
            <a:r>
              <a:rPr lang="en-US" sz="2000" dirty="0">
                <a:ea typeface="ＭＳ Ｐゴシック" pitchFamily="34" charset="-128"/>
              </a:rPr>
              <a:t> there is a maximum (asymptote) value of </a:t>
            </a:r>
            <a:r>
              <a:rPr lang="en-US" sz="2000" i="1" dirty="0">
                <a:ea typeface="ＭＳ Ｐゴシック" pitchFamily="34" charset="-128"/>
              </a:rPr>
              <a:t>Y</a:t>
            </a:r>
            <a:r>
              <a:rPr lang="en-US" sz="2000" dirty="0">
                <a:ea typeface="ＭＳ Ｐゴシック" pitchFamily="34" charset="-128"/>
              </a:rPr>
              <a:t>:</a:t>
            </a:r>
          </a:p>
          <a:p>
            <a:pPr lvl="1"/>
            <a:endParaRPr lang="en-US" sz="2000" dirty="0">
              <a:ea typeface="ＭＳ Ｐゴシック" pitchFamily="34" charset="-128"/>
            </a:endParaRPr>
          </a:p>
          <a:p>
            <a:pPr>
              <a:buFontTx/>
              <a:buNone/>
            </a:pPr>
            <a:r>
              <a:rPr lang="en-US" sz="2000" i="1" dirty="0">
                <a:ea typeface="ＭＳ Ｐゴシック" pitchFamily="34" charset="-128"/>
              </a:rPr>
              <a:t>		Y</a:t>
            </a:r>
            <a:r>
              <a:rPr lang="en-US" sz="2000" dirty="0">
                <a:ea typeface="ＭＳ Ｐゴシック" pitchFamily="34" charset="-128"/>
              </a:rPr>
              <a:t> =                                  </a:t>
            </a:r>
          </a:p>
          <a:p>
            <a:pPr>
              <a:buFontTx/>
              <a:buNone/>
            </a:pPr>
            <a:r>
              <a:rPr lang="en-US" sz="2000" dirty="0">
                <a:ea typeface="ＭＳ Ｐゴシック" pitchFamily="34" charset="-128"/>
              </a:rPr>
              <a:t>		</a:t>
            </a:r>
          </a:p>
          <a:p>
            <a:pPr>
              <a:buFontTx/>
              <a:buNone/>
            </a:pPr>
            <a:r>
              <a:rPr lang="en-US" sz="2000" dirty="0">
                <a:ea typeface="ＭＳ Ｐゴシック" pitchFamily="34" charset="-128"/>
              </a:rPr>
              <a:t>		where </a:t>
            </a:r>
            <a:r>
              <a:rPr lang="en-US" sz="2000" i="1" dirty="0">
                <a:latin typeface="Lucida Grande"/>
                <a:ea typeface="Lucida Grande"/>
                <a:cs typeface="Lucida Grande"/>
                <a:sym typeface="Symbol" pitchFamily="18" charset="2"/>
              </a:rPr>
              <a:t>β</a:t>
            </a:r>
            <a:r>
              <a:rPr lang="en-US" sz="2000" baseline="-25000" dirty="0">
                <a:ea typeface="ＭＳ Ｐゴシック" pitchFamily="34" charset="-128"/>
              </a:rPr>
              <a:t>0</a:t>
            </a:r>
            <a:r>
              <a:rPr lang="en-US" sz="2000" dirty="0">
                <a:ea typeface="ＭＳ Ｐゴシック" pitchFamily="34" charset="-128"/>
              </a:rPr>
              <a:t>, </a:t>
            </a:r>
            <a:r>
              <a:rPr lang="en-US" sz="2000" i="1" dirty="0">
                <a:latin typeface="Lucida Grande"/>
                <a:ea typeface="Lucida Grande"/>
                <a:cs typeface="Lucida Grande"/>
                <a:sym typeface="Symbol" pitchFamily="18" charset="2"/>
              </a:rPr>
              <a:t>β</a:t>
            </a:r>
            <a:r>
              <a:rPr lang="en-US" sz="2000" baseline="-25000" dirty="0">
                <a:ea typeface="ＭＳ Ｐゴシック" pitchFamily="34" charset="-128"/>
              </a:rPr>
              <a:t>1</a:t>
            </a:r>
            <a:r>
              <a:rPr lang="en-US" sz="2000" dirty="0">
                <a:ea typeface="ＭＳ Ｐゴシック" pitchFamily="34" charset="-128"/>
              </a:rPr>
              <a:t>, and </a:t>
            </a:r>
            <a:r>
              <a:rPr lang="en-US" sz="2000" i="1" dirty="0">
                <a:latin typeface="Lucida Grande"/>
                <a:ea typeface="Lucida Grande"/>
                <a:cs typeface="Lucida Grande"/>
                <a:sym typeface="Symbol" pitchFamily="18" charset="2"/>
              </a:rPr>
              <a:t>α</a:t>
            </a:r>
            <a:r>
              <a:rPr lang="en-US" sz="2000" dirty="0">
                <a:ea typeface="ＭＳ Ｐゴシック" pitchFamily="34" charset="-128"/>
              </a:rPr>
              <a:t> are unknown parameters</a:t>
            </a:r>
          </a:p>
          <a:p>
            <a:endParaRPr lang="en-US" sz="2400" dirty="0">
              <a:ea typeface="ＭＳ Ｐゴシック" pitchFamily="34" charset="-128"/>
            </a:endParaRPr>
          </a:p>
          <a:p>
            <a:r>
              <a:rPr lang="en-US" sz="2400" dirty="0">
                <a:ea typeface="ＭＳ Ｐゴシック" pitchFamily="34" charset="-128"/>
              </a:rPr>
              <a:t>This is a negative exponential growth curve. The asymptote as </a:t>
            </a:r>
            <a:r>
              <a:rPr lang="en-US" sz="2400" i="1" dirty="0">
                <a:ea typeface="ＭＳ Ｐゴシック" pitchFamily="34" charset="-128"/>
              </a:rPr>
              <a:t>X</a:t>
            </a:r>
            <a:r>
              <a:rPr lang="en-US" sz="2400" dirty="0">
                <a:ea typeface="ＭＳ Ｐゴシック" pitchFamily="34" charset="-128"/>
              </a:rPr>
              <a:t> → ∞ is </a:t>
            </a:r>
            <a:r>
              <a:rPr lang="en-US" sz="2400" i="1" dirty="0">
                <a:ea typeface="Lucida Grande"/>
                <a:cs typeface="Lucida Grande"/>
                <a:sym typeface="Symbol" pitchFamily="18" charset="2"/>
              </a:rPr>
              <a:t>β</a:t>
            </a:r>
            <a:r>
              <a:rPr lang="en-US" sz="2400" baseline="-25000" dirty="0">
                <a:ea typeface="ＭＳ Ｐゴシック" pitchFamily="34" charset="-128"/>
              </a:rPr>
              <a:t>0</a:t>
            </a:r>
            <a:endParaRPr lang="en-US" sz="2400" dirty="0">
              <a:ea typeface="ＭＳ Ｐゴシック" pitchFamily="34" charset="-128"/>
            </a:endParaRPr>
          </a:p>
          <a:p>
            <a:endParaRPr lang="en-US" sz="2400" dirty="0">
              <a:ea typeface="ＭＳ Ｐゴシック" pitchFamily="34" charset="-128"/>
            </a:endParaRPr>
          </a:p>
        </p:txBody>
      </p:sp>
      <p:graphicFrame>
        <p:nvGraphicFramePr>
          <p:cNvPr id="3348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5053740"/>
              </p:ext>
            </p:extLst>
          </p:nvPr>
        </p:nvGraphicFramePr>
        <p:xfrm>
          <a:off x="1752600" y="3200400"/>
          <a:ext cx="2268320" cy="775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3" name="Equation" r:id="rId3" imgW="1486314" imgH="507939" progId="">
                  <p:embed/>
                </p:oleObj>
              </mc:Choice>
              <mc:Fallback>
                <p:oleObj name="Equation" r:id="rId3" imgW="1486314" imgH="507939" progId="">
                  <p:embed/>
                  <p:pic>
                    <p:nvPicPr>
                      <p:cNvPr id="3348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200400"/>
                        <a:ext cx="2268320" cy="7754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61418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Negative exponential growth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294688" cy="5105400"/>
          </a:xfrm>
        </p:spPr>
        <p:txBody>
          <a:bodyPr/>
          <a:lstStyle/>
          <a:p>
            <a:pPr>
              <a:spcAft>
                <a:spcPts val="1200"/>
              </a:spcAft>
              <a:buFontTx/>
              <a:buNone/>
              <a:tabLst>
                <a:tab pos="1947863" algn="l"/>
              </a:tabLst>
              <a:defRPr/>
            </a:pPr>
            <a:r>
              <a:rPr lang="en-US" sz="2000" dirty="0"/>
              <a:t>We want to estimate the parameters of,</a:t>
            </a:r>
          </a:p>
          <a:p>
            <a:pPr>
              <a:buFontTx/>
              <a:buNone/>
              <a:tabLst>
                <a:tab pos="1947863" algn="l"/>
              </a:tabLst>
              <a:defRPr/>
            </a:pPr>
            <a:r>
              <a:rPr lang="en-US" sz="2000" i="1" dirty="0"/>
              <a:t>		Y</a:t>
            </a:r>
            <a:r>
              <a:rPr lang="en-US" sz="2000" i="1" baseline="-25000" dirty="0"/>
              <a:t>i</a:t>
            </a:r>
            <a:r>
              <a:rPr lang="en-US" sz="2000" dirty="0"/>
              <a:t> = </a:t>
            </a:r>
          </a:p>
          <a:p>
            <a:pPr>
              <a:buFontTx/>
              <a:buNone/>
              <a:tabLst>
                <a:tab pos="1947863" algn="l"/>
              </a:tabLst>
              <a:defRPr/>
            </a:pPr>
            <a:r>
              <a:rPr lang="en-US" sz="2000" dirty="0"/>
              <a:t>or</a:t>
            </a:r>
          </a:p>
          <a:p>
            <a:pPr>
              <a:buFontTx/>
              <a:buNone/>
              <a:tabLst>
                <a:tab pos="1947863" algn="l"/>
              </a:tabLst>
              <a:defRPr/>
            </a:pPr>
            <a:r>
              <a:rPr lang="en-US" sz="2000" i="1" dirty="0"/>
              <a:t>		</a:t>
            </a:r>
            <a:r>
              <a:rPr lang="en-US" sz="2000" dirty="0"/>
              <a:t> 					(*)</a:t>
            </a:r>
          </a:p>
          <a:p>
            <a:pPr>
              <a:buFontTx/>
              <a:buNone/>
              <a:tabLst>
                <a:tab pos="1947863" algn="l"/>
              </a:tabLst>
              <a:defRPr/>
            </a:pPr>
            <a:r>
              <a:rPr lang="en-US" sz="2000" dirty="0"/>
              <a:t> </a:t>
            </a:r>
          </a:p>
          <a:p>
            <a:pPr>
              <a:buFontTx/>
              <a:buNone/>
              <a:tabLst>
                <a:tab pos="1947863" algn="l"/>
              </a:tabLst>
              <a:defRPr/>
            </a:pPr>
            <a:r>
              <a:rPr lang="en-US" sz="2000" dirty="0"/>
              <a:t>where </a:t>
            </a:r>
            <a:r>
              <a:rPr lang="en-US" sz="2000" i="1" dirty="0">
                <a:latin typeface="Lucida Grande"/>
                <a:ea typeface="Lucida Grande"/>
                <a:cs typeface="Lucida Grande"/>
                <a:sym typeface="Symbol"/>
              </a:rPr>
              <a:t>α</a:t>
            </a:r>
            <a:r>
              <a:rPr lang="en-US" sz="2000" dirty="0"/>
              <a:t> =         </a:t>
            </a:r>
          </a:p>
          <a:p>
            <a:pPr>
              <a:buFontTx/>
              <a:buNone/>
              <a:tabLst>
                <a:tab pos="1947863" algn="l"/>
              </a:tabLst>
              <a:defRPr/>
            </a:pPr>
            <a:r>
              <a:rPr lang="en-US" sz="2000" dirty="0"/>
              <a:t> </a:t>
            </a:r>
          </a:p>
          <a:p>
            <a:pPr>
              <a:buFontTx/>
              <a:buNone/>
              <a:tabLst>
                <a:tab pos="1947863" algn="l"/>
              </a:tabLst>
              <a:defRPr/>
            </a:pPr>
            <a:r>
              <a:rPr lang="en-US" sz="2000" dirty="0"/>
              <a:t>Compare model (*) to linear-log or cubic models:</a:t>
            </a:r>
          </a:p>
          <a:p>
            <a:pPr>
              <a:buFontTx/>
              <a:buNone/>
              <a:tabLst>
                <a:tab pos="1947863" algn="l"/>
              </a:tabLst>
              <a:defRPr/>
            </a:pPr>
            <a:r>
              <a:rPr lang="en-US" sz="2000" i="1" dirty="0"/>
              <a:t>		Y</a:t>
            </a:r>
            <a:r>
              <a:rPr lang="en-US" sz="2000" i="1" baseline="-25000" dirty="0"/>
              <a:t>i</a:t>
            </a:r>
            <a:r>
              <a:rPr lang="en-US" sz="2000" dirty="0"/>
              <a:t> = </a:t>
            </a:r>
            <a:r>
              <a:rPr lang="en-US" sz="2000" i="1" dirty="0">
                <a:latin typeface="Lucida Grande"/>
                <a:ea typeface="Lucida Grande"/>
                <a:cs typeface="Lucida Grande"/>
                <a:sym typeface="Symbol"/>
              </a:rPr>
              <a:t>β</a:t>
            </a:r>
            <a:r>
              <a:rPr lang="en-US" sz="2000" baseline="-25000" dirty="0"/>
              <a:t>0</a:t>
            </a:r>
            <a:r>
              <a:rPr lang="en-US" sz="2000" dirty="0"/>
              <a:t> + </a:t>
            </a:r>
            <a:r>
              <a:rPr lang="en-US" sz="2000" i="1" dirty="0">
                <a:latin typeface="Lucida Grande"/>
                <a:ea typeface="Lucida Grande"/>
                <a:cs typeface="Lucida Grande"/>
                <a:sym typeface="Symbol"/>
              </a:rPr>
              <a:t>β</a:t>
            </a:r>
            <a:r>
              <a:rPr lang="en-US" sz="2000" baseline="-25000" dirty="0"/>
              <a:t>1</a:t>
            </a:r>
            <a:r>
              <a:rPr lang="en-US" sz="2000" dirty="0"/>
              <a:t>ln(</a:t>
            </a:r>
            <a:r>
              <a:rPr lang="en-US" sz="2000" i="1" dirty="0"/>
              <a:t>X</a:t>
            </a:r>
            <a:r>
              <a:rPr lang="en-US" sz="2000" i="1" baseline="-25000" dirty="0"/>
              <a:t>i</a:t>
            </a:r>
            <a:r>
              <a:rPr lang="en-US" sz="2000" dirty="0"/>
              <a:t>) + </a:t>
            </a:r>
            <a:r>
              <a:rPr lang="en-US" sz="2000" i="1" dirty="0" err="1"/>
              <a:t>u</a:t>
            </a:r>
            <a:r>
              <a:rPr lang="en-US" sz="2000" i="1" baseline="-25000" dirty="0" err="1"/>
              <a:t>i</a:t>
            </a:r>
            <a:endParaRPr lang="en-US" sz="2000" dirty="0"/>
          </a:p>
          <a:p>
            <a:pPr>
              <a:spcAft>
                <a:spcPts val="1800"/>
              </a:spcAft>
              <a:buFontTx/>
              <a:buNone/>
              <a:tabLst>
                <a:tab pos="1947863" algn="l"/>
              </a:tabLst>
              <a:defRPr/>
            </a:pPr>
            <a:r>
              <a:rPr lang="en-US" sz="2000" i="1" dirty="0"/>
              <a:t>		Y</a:t>
            </a:r>
            <a:r>
              <a:rPr lang="en-US" sz="2000" i="1" baseline="-25000" dirty="0"/>
              <a:t>i</a:t>
            </a:r>
            <a:r>
              <a:rPr lang="en-US" sz="2000" dirty="0"/>
              <a:t> = </a:t>
            </a:r>
            <a:r>
              <a:rPr lang="en-US" sz="2000" i="1" dirty="0">
                <a:latin typeface="Lucida Grande"/>
                <a:ea typeface="Lucida Grande"/>
                <a:cs typeface="Lucida Grande"/>
                <a:sym typeface="Symbol"/>
              </a:rPr>
              <a:t>β</a:t>
            </a:r>
            <a:r>
              <a:rPr lang="en-US" sz="2000" baseline="-25000" dirty="0"/>
              <a:t>0</a:t>
            </a:r>
            <a:r>
              <a:rPr lang="en-US" sz="2000" dirty="0"/>
              <a:t> + </a:t>
            </a:r>
            <a:r>
              <a:rPr lang="en-US" sz="2000" i="1" dirty="0">
                <a:latin typeface="Lucida Grande"/>
                <a:ea typeface="Lucida Grande"/>
                <a:cs typeface="Lucida Grande"/>
                <a:sym typeface="Symbol"/>
              </a:rPr>
              <a:t>β</a:t>
            </a:r>
            <a:r>
              <a:rPr lang="en-US" sz="2000" baseline="-25000" dirty="0"/>
              <a:t>1</a:t>
            </a:r>
            <a:r>
              <a:rPr lang="en-US" sz="2000" i="1" dirty="0"/>
              <a:t>X</a:t>
            </a:r>
            <a:r>
              <a:rPr lang="en-US" sz="2000" i="1" baseline="-25000" dirty="0"/>
              <a:t>i</a:t>
            </a:r>
            <a:r>
              <a:rPr lang="en-US" sz="2000" dirty="0"/>
              <a:t> + </a:t>
            </a:r>
            <a:r>
              <a:rPr lang="en-US" sz="2000" i="1" dirty="0">
                <a:latin typeface="Lucida Grande"/>
                <a:ea typeface="Lucida Grande"/>
                <a:cs typeface="Lucida Grande"/>
                <a:sym typeface="Symbol"/>
              </a:rPr>
              <a:t>β</a:t>
            </a:r>
            <a:r>
              <a:rPr lang="en-US" sz="2000" baseline="-25000" dirty="0"/>
              <a:t>2     </a:t>
            </a:r>
            <a:r>
              <a:rPr lang="en-US" sz="2000" dirty="0"/>
              <a:t>  + </a:t>
            </a:r>
            <a:r>
              <a:rPr lang="en-US" sz="2000" i="1" dirty="0">
                <a:latin typeface="Lucida Grande"/>
                <a:ea typeface="Lucida Grande"/>
                <a:cs typeface="Lucida Grande"/>
                <a:sym typeface="Symbol"/>
              </a:rPr>
              <a:t>β</a:t>
            </a:r>
            <a:r>
              <a:rPr lang="en-US" sz="2000" baseline="-25000" dirty="0"/>
              <a:t>2     </a:t>
            </a:r>
            <a:r>
              <a:rPr lang="en-US" sz="2000" dirty="0"/>
              <a:t>  + </a:t>
            </a:r>
            <a:r>
              <a:rPr lang="en-US" sz="2000" i="1" dirty="0" err="1"/>
              <a:t>u</a:t>
            </a:r>
            <a:r>
              <a:rPr lang="en-US" sz="2000" i="1" baseline="-25000" dirty="0" err="1"/>
              <a:t>i</a:t>
            </a:r>
            <a:endParaRPr lang="en-US" sz="2000" dirty="0"/>
          </a:p>
          <a:p>
            <a:pPr marL="0" indent="0">
              <a:buFontTx/>
              <a:buNone/>
              <a:tabLst>
                <a:tab pos="1947863" algn="l"/>
              </a:tabLst>
              <a:defRPr/>
            </a:pPr>
            <a:r>
              <a:rPr lang="en-US" sz="2000" b="1" dirty="0"/>
              <a:t>The linear-log and polynomial models are </a:t>
            </a:r>
            <a:r>
              <a:rPr lang="en-US" sz="2000" b="1" i="1" dirty="0"/>
              <a:t>linear in the parameters </a:t>
            </a:r>
            <a:r>
              <a:rPr lang="en-US" sz="2000" b="1" i="1" dirty="0">
                <a:latin typeface="Lucida Grande"/>
                <a:ea typeface="Lucida Grande"/>
                <a:cs typeface="Lucida Grande"/>
                <a:sym typeface="Symbol"/>
              </a:rPr>
              <a:t>β</a:t>
            </a:r>
            <a:r>
              <a:rPr lang="en-US" sz="2000" b="1" baseline="-25000" dirty="0"/>
              <a:t>0</a:t>
            </a:r>
            <a:r>
              <a:rPr lang="en-US" sz="2000" b="1" dirty="0"/>
              <a:t> and </a:t>
            </a:r>
            <a:r>
              <a:rPr lang="en-US" sz="2000" b="1" i="1" dirty="0">
                <a:latin typeface="Lucida Grande"/>
                <a:ea typeface="Lucida Grande"/>
                <a:cs typeface="Lucida Grande"/>
                <a:sym typeface="Symbol"/>
              </a:rPr>
              <a:t>β</a:t>
            </a:r>
            <a:r>
              <a:rPr lang="en-US" sz="2000" b="1" baseline="-25000" dirty="0"/>
              <a:t>1</a:t>
            </a:r>
            <a:r>
              <a:rPr lang="en-US" sz="2000" b="1" dirty="0"/>
              <a:t> – but the model (*) is not</a:t>
            </a:r>
            <a:endParaRPr lang="en-US" sz="2000" dirty="0"/>
          </a:p>
          <a:p>
            <a:pPr marL="0" indent="0">
              <a:buFontTx/>
              <a:buNone/>
              <a:defRPr/>
            </a:pPr>
            <a:endParaRPr lang="en-US" sz="2000" dirty="0">
              <a:solidFill>
                <a:srgbClr val="FF0000"/>
              </a:solidFill>
            </a:endParaRPr>
          </a:p>
        </p:txBody>
      </p:sp>
      <p:graphicFrame>
        <p:nvGraphicFramePr>
          <p:cNvPr id="3358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9190863"/>
              </p:ext>
            </p:extLst>
          </p:nvPr>
        </p:nvGraphicFramePr>
        <p:xfrm>
          <a:off x="2979738" y="1531938"/>
          <a:ext cx="1973262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02" name="Equation" r:id="rId3" imgW="2096281" imgH="507939" progId="">
                  <p:embed/>
                </p:oleObj>
              </mc:Choice>
              <mc:Fallback>
                <p:oleObj name="Equation" r:id="rId3" imgW="2096281" imgH="507939" progId="">
                  <p:embed/>
                  <p:pic>
                    <p:nvPicPr>
                      <p:cNvPr id="3358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9738" y="1531938"/>
                        <a:ext cx="1973262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8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5028686"/>
              </p:ext>
            </p:extLst>
          </p:nvPr>
        </p:nvGraphicFramePr>
        <p:xfrm>
          <a:off x="1938338" y="3022600"/>
          <a:ext cx="6286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03" name="Equation" r:id="rId5" imgW="698760" imgH="507939" progId="">
                  <p:embed/>
                </p:oleObj>
              </mc:Choice>
              <mc:Fallback>
                <p:oleObj name="Equation" r:id="rId5" imgW="698760" imgH="507939" progId="">
                  <p:embed/>
                  <p:pic>
                    <p:nvPicPr>
                      <p:cNvPr id="3358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8338" y="3022600"/>
                        <a:ext cx="6286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8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037336"/>
              </p:ext>
            </p:extLst>
          </p:nvPr>
        </p:nvGraphicFramePr>
        <p:xfrm>
          <a:off x="4724400" y="4487863"/>
          <a:ext cx="431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04" name="Equation" r:id="rId7" imgW="431831" imgH="495254" progId="">
                  <p:embed/>
                </p:oleObj>
              </mc:Choice>
              <mc:Fallback>
                <p:oleObj name="Equation" r:id="rId7" imgW="431831" imgH="495254" progId="">
                  <p:embed/>
                  <p:pic>
                    <p:nvPicPr>
                      <p:cNvPr id="33587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487863"/>
                        <a:ext cx="4318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8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9512962"/>
              </p:ext>
            </p:extLst>
          </p:nvPr>
        </p:nvGraphicFramePr>
        <p:xfrm>
          <a:off x="5715000" y="4470400"/>
          <a:ext cx="406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05" name="Equation" r:id="rId9" imgW="406461" imgH="495254" progId="">
                  <p:embed/>
                </p:oleObj>
              </mc:Choice>
              <mc:Fallback>
                <p:oleObj name="Equation" r:id="rId9" imgW="406461" imgH="495254" progId="">
                  <p:embed/>
                  <p:pic>
                    <p:nvPicPr>
                      <p:cNvPr id="33588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470400"/>
                        <a:ext cx="4064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9CC5CEF-EEAC-8546-BE9C-615891A8D66E}"/>
                  </a:ext>
                </a:extLst>
              </p:cNvPr>
              <p:cNvSpPr/>
              <p:nvPr/>
            </p:nvSpPr>
            <p:spPr>
              <a:xfrm>
                <a:off x="1371600" y="2286000"/>
                <a:ext cx="4572000" cy="4397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9CC5CEF-EEAC-8546-BE9C-615891A8D6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286000"/>
                <a:ext cx="4572000" cy="439736"/>
              </a:xfrm>
              <a:prstGeom prst="rect">
                <a:avLst/>
              </a:prstGeom>
              <a:blipFill>
                <a:blip r:embed="rId11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15292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Nonlinear Least Squares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534400" cy="4572000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Models that are nonlinear in parameters can be estimated by nonlinear least squares (NLS)</a:t>
            </a:r>
          </a:p>
          <a:p>
            <a:pPr>
              <a:spcAft>
                <a:spcPts val="9000"/>
              </a:spcAft>
              <a:defRPr/>
            </a:pPr>
            <a:r>
              <a:rPr lang="en-US" sz="2000" dirty="0"/>
              <a:t>The NLS problem for the proposed specification:</a:t>
            </a:r>
          </a:p>
          <a:p>
            <a:pPr>
              <a:defRPr/>
            </a:pPr>
            <a:r>
              <a:rPr lang="en-US" sz="2000" dirty="0"/>
              <a:t>This is a nonlinear minimization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689FC8B-22E7-8144-8759-CBEA50AEA7B1}"/>
                  </a:ext>
                </a:extLst>
              </p:cNvPr>
              <p:cNvSpPr/>
              <p:nvPr/>
            </p:nvSpPr>
            <p:spPr>
              <a:xfrm>
                <a:off x="914400" y="2039172"/>
                <a:ext cx="6324600" cy="9326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in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689FC8B-22E7-8144-8759-CBEA50AEA7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039172"/>
                <a:ext cx="6324600" cy="932628"/>
              </a:xfrm>
              <a:prstGeom prst="rect">
                <a:avLst/>
              </a:prstGeom>
              <a:blipFill>
                <a:blip r:embed="rId2"/>
                <a:stretch>
                  <a:fillRect t="-102703" b="-156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1881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1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5715000"/>
          </a:xfrm>
        </p:spPr>
        <p:txBody>
          <a:bodyPr/>
          <a:lstStyle/>
          <a:p>
            <a:pPr>
              <a:buFontTx/>
              <a:buNone/>
            </a:pPr>
            <a:r>
              <a:rPr lang="en-US" sz="1100" dirty="0">
                <a:ea typeface="ＭＳ Ｐゴシック" pitchFamily="34" charset="-128"/>
              </a:rPr>
              <a:t>. </a:t>
            </a:r>
            <a:r>
              <a:rPr lang="en-US" sz="1100" dirty="0" err="1">
                <a:ea typeface="ＭＳ Ｐゴシック" pitchFamily="34" charset="-128"/>
              </a:rPr>
              <a:t>nl</a:t>
            </a:r>
            <a:r>
              <a:rPr lang="en-US" sz="1100" dirty="0">
                <a:ea typeface="ＭＳ Ｐゴシック" pitchFamily="34" charset="-128"/>
              </a:rPr>
              <a:t> (</a:t>
            </a:r>
            <a:r>
              <a:rPr lang="en-US" sz="1100" dirty="0" err="1">
                <a:ea typeface="ＭＳ Ｐゴシック" pitchFamily="34" charset="-128"/>
              </a:rPr>
              <a:t>testscr</a:t>
            </a:r>
            <a:r>
              <a:rPr lang="en-US" sz="1100" dirty="0">
                <a:ea typeface="ＭＳ Ｐゴシック" pitchFamily="34" charset="-128"/>
              </a:rPr>
              <a:t> = {b0=720}*(1 - </a:t>
            </a:r>
            <a:r>
              <a:rPr lang="en-US" sz="1100" dirty="0" err="1">
                <a:ea typeface="ＭＳ Ｐゴシック" pitchFamily="34" charset="-128"/>
              </a:rPr>
              <a:t>exp</a:t>
            </a:r>
            <a:r>
              <a:rPr lang="en-US" sz="1100" dirty="0">
                <a:ea typeface="ＭＳ Ｐゴシック" pitchFamily="34" charset="-128"/>
              </a:rPr>
              <a:t>(-1*{b1}*(</a:t>
            </a:r>
            <a:r>
              <a:rPr lang="en-US" sz="1100" dirty="0" err="1">
                <a:ea typeface="ＭＳ Ｐゴシック" pitchFamily="34" charset="-128"/>
              </a:rPr>
              <a:t>avginc</a:t>
            </a:r>
            <a:r>
              <a:rPr lang="en-US" sz="1100" dirty="0">
                <a:ea typeface="ＭＳ Ｐゴシック" pitchFamily="34" charset="-128"/>
              </a:rPr>
              <a:t>-{b2})))), r</a:t>
            </a:r>
          </a:p>
          <a:p>
            <a:pPr>
              <a:buFontTx/>
              <a:buNone/>
            </a:pPr>
            <a:r>
              <a:rPr lang="en-US" sz="1100" dirty="0">
                <a:ea typeface="ＭＳ Ｐゴシック" pitchFamily="34" charset="-128"/>
              </a:rPr>
              <a:t> </a:t>
            </a:r>
          </a:p>
          <a:p>
            <a:pPr>
              <a:buFontTx/>
              <a:buNone/>
            </a:pPr>
            <a:r>
              <a:rPr lang="en-US" sz="1100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(</a:t>
            </a:r>
            <a:r>
              <a:rPr lang="en-US" sz="1100" b="1" dirty="0" err="1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obs</a:t>
            </a:r>
            <a:r>
              <a:rPr lang="en-US" sz="1100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= 420)</a:t>
            </a:r>
            <a:endParaRPr lang="en-US" sz="1100" dirty="0"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1100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Iteration 0:  residual SS =  1.80e+08                              .</a:t>
            </a:r>
            <a:endParaRPr lang="en-US" sz="1100" dirty="0"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1100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Iteration 1:  residual SS =  3.84e+07                              .</a:t>
            </a:r>
            <a:endParaRPr lang="en-US" sz="1100" dirty="0"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1100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Iteration 2:  residual SS =   4637400                              .</a:t>
            </a:r>
            <a:endParaRPr lang="en-US" sz="1100" dirty="0"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1100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Iteration 3:  residual SS =  300290.9		STATA is “climbing the hill”</a:t>
            </a:r>
            <a:endParaRPr lang="en-US" sz="1100" dirty="0"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1100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Iteration 4:  residual SS =  70672.13		(actually, minimizing the SSR)</a:t>
            </a:r>
            <a:endParaRPr lang="en-US" sz="1100" dirty="0"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1100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Iteration 5:  residual SS =  66990.31                              .</a:t>
            </a:r>
            <a:endParaRPr lang="en-US" sz="1100" dirty="0"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1100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Iteration 6:  residual SS =   66988.4                              .</a:t>
            </a:r>
            <a:endParaRPr lang="en-US" sz="1100" dirty="0"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1100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Iteration 7:  residual SS =   66988.4                              .</a:t>
            </a:r>
            <a:endParaRPr lang="en-US" sz="1100" dirty="0"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1100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Iteration 8:  residual SS =   66988.4</a:t>
            </a:r>
            <a:endParaRPr lang="en-US" sz="1100" dirty="0"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1100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 </a:t>
            </a:r>
            <a:endParaRPr lang="en-US" sz="1100" dirty="0"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1100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Nonlinear regression with robust standard errors     Number of </a:t>
            </a:r>
            <a:r>
              <a:rPr lang="en-US" sz="1100" b="1" dirty="0" err="1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obs</a:t>
            </a:r>
            <a:r>
              <a:rPr lang="en-US" sz="1100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=       420</a:t>
            </a:r>
            <a:endParaRPr lang="en-US" sz="1100" dirty="0"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1100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                                                  F(  3,   417) = 687015.55</a:t>
            </a:r>
            <a:endParaRPr lang="en-US" sz="1100" dirty="0"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1100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                                                  </a:t>
            </a:r>
            <a:r>
              <a:rPr lang="en-US" sz="1100" b="1" dirty="0" err="1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Prob</a:t>
            </a:r>
            <a:r>
              <a:rPr lang="en-US" sz="1100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&gt; F      =    0.0000</a:t>
            </a:r>
            <a:endParaRPr lang="en-US" sz="1100" dirty="0"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1100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                                                  R-squared     =    0.9996</a:t>
            </a:r>
            <a:endParaRPr lang="en-US" sz="1100" dirty="0"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1100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                                                  Root MSE      =  12.67453</a:t>
            </a:r>
            <a:endParaRPr lang="en-US" sz="1100" dirty="0"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1100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                                                  Res. dev.     =  3322.157</a:t>
            </a:r>
            <a:endParaRPr lang="en-US" sz="1100" dirty="0"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1100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------------------------------------------------------------------------------</a:t>
            </a:r>
            <a:endParaRPr lang="en-US" sz="1100" dirty="0"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1100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          |               Robust</a:t>
            </a:r>
            <a:endParaRPr lang="en-US" sz="1100" dirty="0"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1100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  </a:t>
            </a:r>
            <a:r>
              <a:rPr lang="en-US" sz="1100" b="1" dirty="0" err="1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testscr</a:t>
            </a:r>
            <a:r>
              <a:rPr lang="en-US" sz="1100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|      </a:t>
            </a:r>
            <a:r>
              <a:rPr lang="en-US" sz="1100" b="1" dirty="0" err="1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Coef</a:t>
            </a:r>
            <a:r>
              <a:rPr lang="en-US" sz="1100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.   Std. Err.      t    P&gt;|t|     [95% Conf. Interval]</a:t>
            </a:r>
            <a:endParaRPr lang="en-US" sz="1100" dirty="0"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1100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-------------+----------------------------------------------------------------</a:t>
            </a:r>
            <a:endParaRPr lang="en-US" sz="1100" dirty="0"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1100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       b0 |   703.2222   4.438003   158.45   0.000     694.4986    711.9459</a:t>
            </a:r>
            <a:endParaRPr lang="en-US" sz="1100" dirty="0"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1100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       b1 |   .0552339   .0068214     8.10   0.000     .0418253    .0686425</a:t>
            </a:r>
            <a:endParaRPr lang="en-US" sz="1100" dirty="0"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1100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       b2 |  -34.00364    4.47778    -7.59   0.000    -42.80547    -25.2018</a:t>
            </a:r>
            <a:endParaRPr lang="en-US" sz="1100" dirty="0"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1100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------------------------------------------------------------------------------</a:t>
            </a:r>
            <a:endParaRPr lang="en-US" sz="1100" dirty="0"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1100" b="1" dirty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(SEs, P values, CIs, and correlations are asymptotic approximations)</a:t>
            </a:r>
            <a:endParaRPr lang="en-US" sz="1100" dirty="0"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>
              <a:buFontTx/>
              <a:buNone/>
            </a:pPr>
            <a:endParaRPr lang="en-US" sz="1100" dirty="0"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01B3901-1CD3-D948-AC44-8D6E5D66B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685800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Nonlinear Least Squares </a:t>
            </a:r>
          </a:p>
        </p:txBody>
      </p:sp>
    </p:spTree>
    <p:extLst>
      <p:ext uri="{BB962C8B-B14F-4D97-AF65-F5344CB8AC3E}">
        <p14:creationId xmlns:p14="http://schemas.microsoft.com/office/powerpoint/2010/main" val="42927458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ea typeface="ＭＳ Ｐゴシック" pitchFamily="34" charset="-128"/>
              </a:rPr>
              <a:t>Plot the predicted values</a:t>
            </a:r>
          </a:p>
        </p:txBody>
      </p:sp>
      <p:pic>
        <p:nvPicPr>
          <p:cNvPr id="5" name="Picture 5" descr="fig08_13.gif">
            <a:extLst>
              <a:ext uri="{FF2B5EF4-FFF2-40B4-BE49-F238E27FC236}">
                <a16:creationId xmlns:a16="http://schemas.microsoft.com/office/drawing/2014/main" id="{EA943B22-95E3-0745-8ED6-19343F82F3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900" y="914400"/>
            <a:ext cx="7620000" cy="572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77271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The </a:t>
            </a:r>
            <a:r>
              <a:rPr lang="en-US" dirty="0" err="1">
                <a:ea typeface="ＭＳ Ｐゴシック" pitchFamily="34" charset="-128"/>
              </a:rPr>
              <a:t>TestScore</a:t>
            </a:r>
            <a:r>
              <a:rPr lang="en-US" dirty="0">
                <a:ea typeface="ＭＳ Ｐゴシック" pitchFamily="34" charset="-128"/>
              </a:rPr>
              <a:t> – STR relation</a:t>
            </a:r>
          </a:p>
        </p:txBody>
      </p:sp>
      <p:pic>
        <p:nvPicPr>
          <p:cNvPr id="19459" name="Picture 6" descr="fig04_03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259" y="1371600"/>
            <a:ext cx="870314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51854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The </a:t>
            </a:r>
            <a:r>
              <a:rPr lang="en-US" dirty="0" err="1">
                <a:ea typeface="ＭＳ Ｐゴシック" pitchFamily="34" charset="-128"/>
              </a:rPr>
              <a:t>TestScore</a:t>
            </a:r>
            <a:r>
              <a:rPr lang="en-US" dirty="0">
                <a:ea typeface="ＭＳ Ｐゴシック" pitchFamily="34" charset="-128"/>
              </a:rPr>
              <a:t> – Income</a:t>
            </a:r>
          </a:p>
        </p:txBody>
      </p:sp>
      <p:pic>
        <p:nvPicPr>
          <p:cNvPr id="20483" name="Picture 4" descr="fig08_02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914400"/>
            <a:ext cx="6248400" cy="5857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3228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54864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>
                <a:ea typeface="ＭＳ Ｐゴシック" pitchFamily="34" charset="-128"/>
              </a:rPr>
              <a:t>If a relation between </a:t>
            </a:r>
            <a:r>
              <a:rPr lang="en-US" sz="2400" i="1" dirty="0">
                <a:ea typeface="ＭＳ Ｐゴシック" pitchFamily="34" charset="-128"/>
              </a:rPr>
              <a:t>Y</a:t>
            </a:r>
            <a:r>
              <a:rPr lang="en-US" sz="2400" dirty="0">
                <a:ea typeface="ＭＳ Ｐゴシック" pitchFamily="34" charset="-128"/>
              </a:rPr>
              <a:t> and </a:t>
            </a:r>
            <a:r>
              <a:rPr lang="en-US" sz="2400" i="1" dirty="0">
                <a:ea typeface="ＭＳ Ｐゴシック" pitchFamily="34" charset="-128"/>
              </a:rPr>
              <a:t>X</a:t>
            </a:r>
            <a:r>
              <a:rPr lang="en-US" sz="2400" dirty="0">
                <a:ea typeface="ＭＳ Ｐゴシック" pitchFamily="34" charset="-128"/>
              </a:rPr>
              <a:t> is </a:t>
            </a:r>
            <a:r>
              <a:rPr lang="en-US" sz="2400" b="1" dirty="0">
                <a:ea typeface="ＭＳ Ｐゴシック" pitchFamily="34" charset="-128"/>
              </a:rPr>
              <a:t>nonlinear</a:t>
            </a:r>
            <a:r>
              <a:rPr lang="en-US" sz="2400" dirty="0">
                <a:ea typeface="ＭＳ Ｐゴシック" pitchFamily="34" charset="-128"/>
              </a:rPr>
              <a:t>:</a:t>
            </a:r>
          </a:p>
          <a:p>
            <a:r>
              <a:rPr lang="en-US" sz="2400" dirty="0">
                <a:ea typeface="ＭＳ Ｐゴシック" pitchFamily="34" charset="-128"/>
              </a:rPr>
              <a:t>The solution is to estimate a regression function that is nonlinear in </a:t>
            </a:r>
            <a:r>
              <a:rPr lang="en-US" sz="2400" i="1" dirty="0">
                <a:ea typeface="ＭＳ Ｐゴシック" pitchFamily="34" charset="-128"/>
              </a:rPr>
              <a:t>X</a:t>
            </a:r>
            <a:endParaRPr lang="en-US" sz="2400" dirty="0">
              <a:ea typeface="ＭＳ Ｐゴシック" pitchFamily="34" charset="-128"/>
            </a:endParaRPr>
          </a:p>
          <a:p>
            <a:r>
              <a:rPr lang="en-US" sz="2400" dirty="0">
                <a:ea typeface="ＭＳ Ｐゴシック" pitchFamily="34" charset="-128"/>
              </a:rPr>
              <a:t>The marginal effect of </a:t>
            </a:r>
            <a:r>
              <a:rPr lang="en-US" sz="2400" i="1" dirty="0">
                <a:ea typeface="ＭＳ Ｐゴシック" pitchFamily="34" charset="-128"/>
              </a:rPr>
              <a:t>X</a:t>
            </a:r>
            <a:r>
              <a:rPr lang="en-US" sz="2400" dirty="0">
                <a:ea typeface="ＭＳ Ｐゴシック" pitchFamily="34" charset="-128"/>
              </a:rPr>
              <a:t> is not constant</a:t>
            </a:r>
          </a:p>
          <a:p>
            <a:r>
              <a:rPr lang="en-US" sz="2400" dirty="0">
                <a:ea typeface="ＭＳ Ｐゴシック" pitchFamily="34" charset="-128"/>
              </a:rPr>
              <a:t>The effect on </a:t>
            </a:r>
            <a:r>
              <a:rPr lang="en-US" sz="2400" i="1" dirty="0">
                <a:ea typeface="ＭＳ Ｐゴシック" pitchFamily="34" charset="-128"/>
              </a:rPr>
              <a:t>Y</a:t>
            </a:r>
            <a:r>
              <a:rPr lang="en-US" sz="2400" dirty="0">
                <a:ea typeface="ＭＳ Ｐゴシック" pitchFamily="34" charset="-128"/>
              </a:rPr>
              <a:t> of a change in </a:t>
            </a:r>
            <a:r>
              <a:rPr lang="en-US" sz="2400" i="1" dirty="0">
                <a:ea typeface="ＭＳ Ｐゴシック" pitchFamily="34" charset="-128"/>
              </a:rPr>
              <a:t>X</a:t>
            </a:r>
            <a:r>
              <a:rPr lang="en-US" sz="2400" dirty="0">
                <a:ea typeface="ＭＳ Ｐゴシック" pitchFamily="34" charset="-128"/>
              </a:rPr>
              <a:t> depends on the value of </a:t>
            </a:r>
            <a:r>
              <a:rPr lang="en-US" sz="2400" i="1" dirty="0">
                <a:ea typeface="ＭＳ Ｐゴシック" pitchFamily="34" charset="-128"/>
              </a:rPr>
              <a:t>X</a:t>
            </a:r>
          </a:p>
          <a:p>
            <a:endParaRPr lang="en-US" sz="2400" i="1" dirty="0">
              <a:ea typeface="ＭＳ Ｐゴシック" pitchFamily="34" charset="-128"/>
            </a:endParaRPr>
          </a:p>
          <a:p>
            <a:endParaRPr lang="en-US" sz="2400" i="1" dirty="0">
              <a:ea typeface="ＭＳ Ｐゴシック" pitchFamily="34" charset="-128"/>
            </a:endParaRPr>
          </a:p>
          <a:p>
            <a:r>
              <a:rPr lang="en-US" sz="10000" i="1" dirty="0">
                <a:solidFill>
                  <a:srgbClr val="FF0000"/>
                </a:solidFill>
                <a:ea typeface="ＭＳ Ｐゴシック" pitchFamily="34" charset="-128"/>
              </a:rPr>
              <a:t>WHY?</a:t>
            </a:r>
          </a:p>
          <a:p>
            <a:pPr marL="0" indent="0">
              <a:buNone/>
            </a:pPr>
            <a:endParaRPr lang="en-US" sz="2400" i="1" dirty="0">
              <a:ea typeface="ＭＳ Ｐゴシック" pitchFamily="34" charset="-128"/>
            </a:endParaRPr>
          </a:p>
          <a:p>
            <a:endParaRPr lang="en-US" sz="2400" dirty="0">
              <a:ea typeface="ＭＳ Ｐゴシック" pitchFamily="34" charset="-128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79500D-3AB4-2649-B125-5B5530B3C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Nonlinear Regression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47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FEF55-E7D9-A94A-997B-C6913460D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Conversion of Nonlinear to Linear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313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sz="2400" dirty="0"/>
              <a:t>Polynomials in </a:t>
            </a:r>
            <a:r>
              <a:rPr lang="en-US" sz="2400" i="1" dirty="0"/>
              <a:t>X</a:t>
            </a:r>
            <a:endParaRPr lang="en-US" sz="2400" dirty="0"/>
          </a:p>
          <a:p>
            <a:pPr lvl="1">
              <a:defRPr/>
            </a:pPr>
            <a:r>
              <a:rPr lang="en-US" sz="2000" dirty="0"/>
              <a:t>The regression function is approximated by a quadratic, cubic, or higher-degree polynomial</a:t>
            </a:r>
          </a:p>
          <a:p>
            <a:pPr>
              <a:buFontTx/>
              <a:buNone/>
              <a:defRPr/>
            </a:pPr>
            <a:r>
              <a:rPr lang="en-US" sz="2400" dirty="0"/>
              <a:t> </a:t>
            </a:r>
          </a:p>
          <a:p>
            <a:pPr marL="514350" indent="-514350">
              <a:buFont typeface="+mj-lt"/>
              <a:buAutoNum type="arabicPeriod" startAt="2"/>
              <a:defRPr/>
            </a:pPr>
            <a:r>
              <a:rPr lang="en-US" sz="2400" dirty="0"/>
              <a:t>Logarithmic transformations</a:t>
            </a:r>
          </a:p>
          <a:p>
            <a:pPr marL="850900" lvl="1" indent="-342900">
              <a:defRPr/>
            </a:pPr>
            <a:r>
              <a:rPr lang="en-US" sz="2000" i="1" dirty="0"/>
              <a:t>Y</a:t>
            </a:r>
            <a:r>
              <a:rPr lang="en-US" sz="2000" dirty="0"/>
              <a:t> and/or </a:t>
            </a:r>
            <a:r>
              <a:rPr lang="en-US" sz="2000" i="1" dirty="0"/>
              <a:t>X</a:t>
            </a:r>
            <a:r>
              <a:rPr lang="en-US" sz="2000" dirty="0"/>
              <a:t> is transformed by taking its logarithm</a:t>
            </a:r>
          </a:p>
          <a:p>
            <a:pPr>
              <a:defRPr/>
            </a:pPr>
            <a:endParaRPr lang="en-US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399D12-5A13-8C44-BD0E-4A9303CC2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Conversion of Nonlinear to Linear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758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Polynomials in </a:t>
            </a:r>
            <a:r>
              <a:rPr lang="en-US" i="1" dirty="0">
                <a:ea typeface="ＭＳ Ｐゴシック" pitchFamily="34" charset="-128"/>
              </a:rPr>
              <a:t>X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400" dirty="0"/>
              <a:t>Approximate the regression function by a polynomial: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 </a:t>
            </a:r>
          </a:p>
          <a:p>
            <a:pPr marL="0" indent="0" algn="ctr">
              <a:buFontTx/>
              <a:buNone/>
              <a:defRPr/>
            </a:pPr>
            <a:r>
              <a:rPr lang="en-US" sz="2400" i="1" dirty="0"/>
              <a:t>Y</a:t>
            </a:r>
            <a:r>
              <a:rPr lang="en-US" sz="2400" i="1" baseline="-25000" dirty="0"/>
              <a:t>i</a:t>
            </a:r>
            <a:r>
              <a:rPr lang="en-US" sz="2400" dirty="0"/>
              <a:t> = </a:t>
            </a:r>
            <a:r>
              <a:rPr lang="en-US" sz="2400" i="1" dirty="0">
                <a:latin typeface="Lucida Grande"/>
                <a:ea typeface="Lucida Grande"/>
                <a:cs typeface="Lucida Grande"/>
                <a:sym typeface="Symbol"/>
              </a:rPr>
              <a:t>β</a:t>
            </a:r>
            <a:r>
              <a:rPr lang="en-US" sz="2400" baseline="-25000" dirty="0"/>
              <a:t>0</a:t>
            </a:r>
            <a:r>
              <a:rPr lang="en-US" sz="2400" dirty="0"/>
              <a:t> + </a:t>
            </a:r>
            <a:r>
              <a:rPr lang="en-US" sz="2400" i="1" dirty="0">
                <a:latin typeface="Lucida Grande"/>
                <a:ea typeface="Lucida Grande"/>
                <a:cs typeface="Lucida Grande"/>
                <a:sym typeface="Symbol"/>
              </a:rPr>
              <a:t>β</a:t>
            </a:r>
            <a:r>
              <a:rPr lang="en-US" sz="2400" baseline="-25000" dirty="0"/>
              <a:t>1</a:t>
            </a:r>
            <a:r>
              <a:rPr lang="en-US" sz="2400" i="1" dirty="0"/>
              <a:t>X</a:t>
            </a:r>
            <a:r>
              <a:rPr lang="en-US" sz="2400" i="1" baseline="-25000" dirty="0"/>
              <a:t>i</a:t>
            </a:r>
            <a:r>
              <a:rPr lang="en-US" sz="2400" dirty="0"/>
              <a:t> + </a:t>
            </a:r>
            <a:r>
              <a:rPr lang="en-US" sz="2400" i="1" dirty="0">
                <a:latin typeface="Lucida Grande"/>
                <a:ea typeface="Lucida Grande"/>
                <a:cs typeface="Lucida Grande"/>
                <a:sym typeface="Symbol"/>
              </a:rPr>
              <a:t>β</a:t>
            </a:r>
            <a:r>
              <a:rPr lang="en-US" sz="2400" baseline="-25000" dirty="0"/>
              <a:t>2</a:t>
            </a:r>
            <a:r>
              <a:rPr lang="en-US" sz="2400" dirty="0"/>
              <a:t>    + … + </a:t>
            </a:r>
            <a:r>
              <a:rPr lang="en-US" sz="2400" i="1" dirty="0" err="1"/>
              <a:t>u</a:t>
            </a:r>
            <a:r>
              <a:rPr lang="en-US" sz="2400" i="1" baseline="-25000" dirty="0" err="1"/>
              <a:t>i</a:t>
            </a:r>
            <a:endParaRPr lang="en-US" sz="2400" dirty="0"/>
          </a:p>
          <a:p>
            <a:pPr>
              <a:buFontTx/>
              <a:buNone/>
              <a:defRPr/>
            </a:pPr>
            <a:r>
              <a:rPr lang="en-US" sz="2400" dirty="0"/>
              <a:t> </a:t>
            </a:r>
          </a:p>
          <a:p>
            <a:pPr>
              <a:defRPr/>
            </a:pPr>
            <a:r>
              <a:rPr lang="en-US" sz="2400" dirty="0"/>
              <a:t>This is just the linear multiple regression model – except that the regressors are powers of </a:t>
            </a:r>
            <a:r>
              <a:rPr lang="en-US" sz="2400" i="1" dirty="0"/>
              <a:t>X</a:t>
            </a:r>
          </a:p>
          <a:p>
            <a:pPr>
              <a:defRPr/>
            </a:pPr>
            <a:r>
              <a:rPr lang="en-US" sz="2400" dirty="0"/>
              <a:t>Estimation, hypothesis testing, etc. proceeds as in the multiple regression model using OLS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The coefficients are difficult to interpret, but the regression function itself is interpretable</a:t>
            </a:r>
            <a:br>
              <a:rPr lang="en-US" sz="2400" dirty="0"/>
            </a:br>
            <a:endParaRPr lang="en-US" sz="2400" dirty="0"/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709273"/>
              </p:ext>
            </p:extLst>
          </p:nvPr>
        </p:nvGraphicFramePr>
        <p:xfrm>
          <a:off x="5105400" y="1828800"/>
          <a:ext cx="431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5" name="Equation" r:id="rId3" imgW="431831" imgH="495254" progId="">
                  <p:embed/>
                </p:oleObj>
              </mc:Choice>
              <mc:Fallback>
                <p:oleObj name="Equation" r:id="rId3" imgW="431831" imgH="495254" progId="">
                  <p:embed/>
                  <p:pic>
                    <p:nvPicPr>
                      <p:cNvPr id="2457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828800"/>
                        <a:ext cx="4318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304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Polynomials in </a:t>
            </a:r>
            <a:r>
              <a:rPr lang="en-US" i="1" dirty="0">
                <a:ea typeface="ＭＳ Ｐゴシック" pitchFamily="34" charset="-128"/>
              </a:rPr>
              <a:t>X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Quadratic specification:</a:t>
            </a:r>
          </a:p>
          <a:p>
            <a:pPr lvl="1"/>
            <a:r>
              <a:rPr lang="en-US" i="1" dirty="0" err="1">
                <a:ea typeface="ＭＳ Ｐゴシック" pitchFamily="34" charset="-128"/>
              </a:rPr>
              <a:t>TestScore</a:t>
            </a:r>
            <a:r>
              <a:rPr lang="en-US" i="1" baseline="-25000" dirty="0" err="1">
                <a:ea typeface="ＭＳ Ｐゴシック" pitchFamily="34" charset="-128"/>
              </a:rPr>
              <a:t>i</a:t>
            </a:r>
            <a:r>
              <a:rPr lang="en-US" dirty="0">
                <a:ea typeface="ＭＳ Ｐゴシック" pitchFamily="34" charset="-128"/>
              </a:rPr>
              <a:t> = </a:t>
            </a:r>
            <a:r>
              <a:rPr lang="en-US" i="1" dirty="0">
                <a:latin typeface="Lucida Grande"/>
                <a:ea typeface="Lucida Grande"/>
                <a:cs typeface="Lucida Grande"/>
                <a:sym typeface="Symbol" pitchFamily="18" charset="2"/>
              </a:rPr>
              <a:t>β</a:t>
            </a:r>
            <a:r>
              <a:rPr lang="en-US" baseline="-25000" dirty="0">
                <a:ea typeface="ＭＳ Ｐゴシック" pitchFamily="34" charset="-128"/>
              </a:rPr>
              <a:t>0</a:t>
            </a:r>
            <a:r>
              <a:rPr lang="en-US" dirty="0">
                <a:ea typeface="ＭＳ Ｐゴシック" pitchFamily="34" charset="-128"/>
              </a:rPr>
              <a:t> + </a:t>
            </a:r>
            <a:r>
              <a:rPr lang="en-US" i="1" dirty="0">
                <a:latin typeface="Lucida Grande"/>
                <a:ea typeface="Lucida Grande"/>
                <a:cs typeface="Lucida Grande"/>
                <a:sym typeface="Symbol" pitchFamily="18" charset="2"/>
              </a:rPr>
              <a:t>β</a:t>
            </a:r>
            <a:r>
              <a:rPr lang="en-US" baseline="-25000" dirty="0">
                <a:ea typeface="ＭＳ Ｐゴシック" pitchFamily="34" charset="-128"/>
              </a:rPr>
              <a:t>1</a:t>
            </a:r>
            <a:r>
              <a:rPr lang="en-US" i="1" dirty="0">
                <a:ea typeface="ＭＳ Ｐゴシック" pitchFamily="34" charset="-128"/>
              </a:rPr>
              <a:t>Income</a:t>
            </a:r>
            <a:r>
              <a:rPr lang="en-US" i="1" baseline="-25000" dirty="0">
                <a:ea typeface="ＭＳ Ｐゴシック" pitchFamily="34" charset="-128"/>
              </a:rPr>
              <a:t>i</a:t>
            </a:r>
            <a:r>
              <a:rPr lang="en-US" dirty="0">
                <a:ea typeface="ＭＳ Ｐゴシック" pitchFamily="34" charset="-128"/>
              </a:rPr>
              <a:t> + </a:t>
            </a:r>
            <a:r>
              <a:rPr lang="en-US" i="1" dirty="0">
                <a:latin typeface="Lucida Grande"/>
                <a:ea typeface="Lucida Grande"/>
                <a:cs typeface="Lucida Grande"/>
                <a:sym typeface="Symbol" pitchFamily="18" charset="2"/>
              </a:rPr>
              <a:t>β</a:t>
            </a:r>
            <a:r>
              <a:rPr lang="en-US" baseline="-25000" dirty="0">
                <a:ea typeface="ＭＳ Ｐゴシック" pitchFamily="34" charset="-128"/>
              </a:rPr>
              <a:t>2</a:t>
            </a:r>
            <a:r>
              <a:rPr lang="en-US" dirty="0">
                <a:ea typeface="ＭＳ Ｐゴシック" pitchFamily="34" charset="-128"/>
              </a:rPr>
              <a:t>(</a:t>
            </a:r>
            <a:r>
              <a:rPr lang="en-US" i="1" dirty="0" err="1">
                <a:ea typeface="ＭＳ Ｐゴシック" pitchFamily="34" charset="-128"/>
              </a:rPr>
              <a:t>Income</a:t>
            </a:r>
            <a:r>
              <a:rPr lang="en-US" i="1" baseline="-25000" dirty="0" err="1">
                <a:ea typeface="ＭＳ Ｐゴシック" pitchFamily="34" charset="-128"/>
              </a:rPr>
              <a:t>i</a:t>
            </a:r>
            <a:r>
              <a:rPr lang="en-US" dirty="0">
                <a:ea typeface="ＭＳ Ｐゴシック" pitchFamily="34" charset="-128"/>
              </a:rPr>
              <a:t>)</a:t>
            </a:r>
            <a:r>
              <a:rPr lang="en-US" baseline="30000" dirty="0">
                <a:ea typeface="ＭＳ Ｐゴシック" pitchFamily="34" charset="-128"/>
              </a:rPr>
              <a:t>2</a:t>
            </a:r>
            <a:r>
              <a:rPr lang="en-US" dirty="0">
                <a:ea typeface="ＭＳ Ｐゴシック" pitchFamily="34" charset="-128"/>
              </a:rPr>
              <a:t> + </a:t>
            </a:r>
            <a:r>
              <a:rPr lang="en-US" i="1" dirty="0" err="1">
                <a:ea typeface="ＭＳ Ｐゴシック" pitchFamily="34" charset="-128"/>
              </a:rPr>
              <a:t>u</a:t>
            </a:r>
            <a:r>
              <a:rPr lang="en-US" i="1" baseline="-25000" dirty="0" err="1">
                <a:ea typeface="ＭＳ Ｐゴシック" pitchFamily="34" charset="-128"/>
              </a:rPr>
              <a:t>i</a:t>
            </a:r>
            <a:endParaRPr lang="en-US" i="1" baseline="-25000" dirty="0">
              <a:ea typeface="ＭＳ Ｐゴシック" pitchFamily="34" charset="-128"/>
            </a:endParaRPr>
          </a:p>
          <a:p>
            <a:pPr lvl="1"/>
            <a:endParaRPr lang="en-US" sz="2800" dirty="0">
              <a:ea typeface="ＭＳ Ｐゴシック" pitchFamily="34" charset="-128"/>
            </a:endParaRPr>
          </a:p>
          <a:p>
            <a:r>
              <a:rPr lang="en-US" sz="3200" dirty="0"/>
              <a:t>Cubic specification:</a:t>
            </a:r>
          </a:p>
          <a:p>
            <a:pPr lvl="1"/>
            <a:r>
              <a:rPr lang="en-US" i="1" dirty="0" err="1">
                <a:ea typeface="ＭＳ Ｐゴシック" pitchFamily="34" charset="-128"/>
              </a:rPr>
              <a:t>TestScore</a:t>
            </a:r>
            <a:r>
              <a:rPr lang="en-US" i="1" baseline="-25000" dirty="0" err="1">
                <a:ea typeface="ＭＳ Ｐゴシック" pitchFamily="34" charset="-128"/>
              </a:rPr>
              <a:t>i</a:t>
            </a:r>
            <a:r>
              <a:rPr lang="en-US" dirty="0">
                <a:ea typeface="ＭＳ Ｐゴシック" pitchFamily="34" charset="-128"/>
              </a:rPr>
              <a:t> = </a:t>
            </a:r>
            <a:r>
              <a:rPr lang="en-US" i="1" dirty="0">
                <a:latin typeface="Lucida Grande"/>
                <a:ea typeface="Lucida Grande"/>
                <a:cs typeface="Lucida Grande"/>
                <a:sym typeface="Symbol" pitchFamily="18" charset="2"/>
              </a:rPr>
              <a:t>β</a:t>
            </a:r>
            <a:r>
              <a:rPr lang="en-US" baseline="-25000" dirty="0">
                <a:ea typeface="ＭＳ Ｐゴシック" pitchFamily="34" charset="-128"/>
              </a:rPr>
              <a:t>0</a:t>
            </a:r>
            <a:r>
              <a:rPr lang="en-US" dirty="0">
                <a:ea typeface="ＭＳ Ｐゴシック" pitchFamily="34" charset="-128"/>
              </a:rPr>
              <a:t> + </a:t>
            </a:r>
            <a:r>
              <a:rPr lang="en-US" i="1" dirty="0">
                <a:latin typeface="Lucida Grande"/>
                <a:ea typeface="Lucida Grande"/>
                <a:cs typeface="Lucida Grande"/>
                <a:sym typeface="Symbol" pitchFamily="18" charset="2"/>
              </a:rPr>
              <a:t>β</a:t>
            </a:r>
            <a:r>
              <a:rPr lang="en-US" baseline="-25000" dirty="0">
                <a:ea typeface="ＭＳ Ｐゴシック" pitchFamily="34" charset="-128"/>
              </a:rPr>
              <a:t>1</a:t>
            </a:r>
            <a:r>
              <a:rPr lang="en-US" i="1" dirty="0">
                <a:ea typeface="ＭＳ Ｐゴシック" pitchFamily="34" charset="-128"/>
              </a:rPr>
              <a:t>Income</a:t>
            </a:r>
            <a:r>
              <a:rPr lang="en-US" i="1" baseline="-25000" dirty="0">
                <a:ea typeface="ＭＳ Ｐゴシック" pitchFamily="34" charset="-128"/>
              </a:rPr>
              <a:t>i</a:t>
            </a:r>
            <a:r>
              <a:rPr lang="en-US" dirty="0">
                <a:ea typeface="ＭＳ Ｐゴシック" pitchFamily="34" charset="-128"/>
              </a:rPr>
              <a:t> + </a:t>
            </a:r>
            <a:r>
              <a:rPr lang="en-US" i="1" dirty="0">
                <a:latin typeface="Lucida Grande"/>
                <a:ea typeface="Lucida Grande"/>
                <a:cs typeface="Lucida Grande"/>
                <a:sym typeface="Symbol" pitchFamily="18" charset="2"/>
              </a:rPr>
              <a:t>β</a:t>
            </a:r>
            <a:r>
              <a:rPr lang="en-US" baseline="-25000" dirty="0">
                <a:ea typeface="ＭＳ Ｐゴシック" pitchFamily="34" charset="-128"/>
              </a:rPr>
              <a:t>2</a:t>
            </a:r>
            <a:r>
              <a:rPr lang="en-US" dirty="0">
                <a:ea typeface="ＭＳ Ｐゴシック" pitchFamily="34" charset="-128"/>
              </a:rPr>
              <a:t>(</a:t>
            </a:r>
            <a:r>
              <a:rPr lang="en-US" i="1" dirty="0" err="1">
                <a:ea typeface="ＭＳ Ｐゴシック" pitchFamily="34" charset="-128"/>
              </a:rPr>
              <a:t>Income</a:t>
            </a:r>
            <a:r>
              <a:rPr lang="en-US" i="1" baseline="-25000" dirty="0" err="1">
                <a:ea typeface="ＭＳ Ｐゴシック" pitchFamily="34" charset="-128"/>
              </a:rPr>
              <a:t>i</a:t>
            </a:r>
            <a:r>
              <a:rPr lang="en-US" dirty="0">
                <a:ea typeface="ＭＳ Ｐゴシック" pitchFamily="34" charset="-128"/>
              </a:rPr>
              <a:t>)</a:t>
            </a:r>
            <a:r>
              <a:rPr lang="en-US" baseline="30000" dirty="0">
                <a:ea typeface="ＭＳ Ｐゴシック" pitchFamily="34" charset="-128"/>
              </a:rPr>
              <a:t>2</a:t>
            </a:r>
            <a:r>
              <a:rPr lang="en-US" dirty="0">
                <a:ea typeface="ＭＳ Ｐゴシック" pitchFamily="34" charset="-128"/>
              </a:rPr>
              <a:t> + </a:t>
            </a:r>
            <a:r>
              <a:rPr lang="en-US" i="1" dirty="0">
                <a:latin typeface="Lucida Grande"/>
                <a:ea typeface="Lucida Grande"/>
                <a:cs typeface="Lucida Grande"/>
                <a:sym typeface="Symbol" pitchFamily="18" charset="2"/>
              </a:rPr>
              <a:t>β</a:t>
            </a:r>
            <a:r>
              <a:rPr lang="en-US" baseline="-25000" dirty="0">
                <a:ea typeface="ＭＳ Ｐゴシック" pitchFamily="34" charset="-128"/>
              </a:rPr>
              <a:t>3</a:t>
            </a:r>
            <a:r>
              <a:rPr lang="en-US" dirty="0">
                <a:ea typeface="ＭＳ Ｐゴシック" pitchFamily="34" charset="-128"/>
              </a:rPr>
              <a:t>(</a:t>
            </a:r>
            <a:r>
              <a:rPr lang="en-US" i="1" dirty="0" err="1">
                <a:ea typeface="ＭＳ Ｐゴシック" pitchFamily="34" charset="-128"/>
              </a:rPr>
              <a:t>Income</a:t>
            </a:r>
            <a:r>
              <a:rPr lang="en-US" i="1" baseline="-25000" dirty="0" err="1">
                <a:ea typeface="ＭＳ Ｐゴシック" pitchFamily="34" charset="-128"/>
              </a:rPr>
              <a:t>i</a:t>
            </a:r>
            <a:r>
              <a:rPr lang="en-US" dirty="0">
                <a:ea typeface="ＭＳ Ｐゴシック" pitchFamily="34" charset="-128"/>
              </a:rPr>
              <a:t>)</a:t>
            </a:r>
            <a:r>
              <a:rPr lang="en-US" baseline="30000" dirty="0">
                <a:ea typeface="ＭＳ Ｐゴシック" pitchFamily="34" charset="-128"/>
              </a:rPr>
              <a:t>3</a:t>
            </a:r>
            <a:r>
              <a:rPr lang="en-US" dirty="0">
                <a:ea typeface="ＭＳ Ｐゴシック" pitchFamily="34" charset="-128"/>
              </a:rPr>
              <a:t> + </a:t>
            </a:r>
            <a:r>
              <a:rPr lang="en-US" i="1" dirty="0" err="1">
                <a:ea typeface="ＭＳ Ｐゴシック" pitchFamily="34" charset="-128"/>
              </a:rPr>
              <a:t>u</a:t>
            </a:r>
            <a:r>
              <a:rPr lang="en-US" i="1" baseline="-25000" dirty="0" err="1">
                <a:ea typeface="ＭＳ Ｐゴシック" pitchFamily="34" charset="-128"/>
              </a:rPr>
              <a:t>i</a:t>
            </a:r>
            <a:endParaRPr lang="en-US" dirty="0">
              <a:ea typeface="ＭＳ Ｐゴシック" pitchFamily="34" charset="-128"/>
            </a:endParaRPr>
          </a:p>
          <a:p>
            <a:pPr>
              <a:buFontTx/>
              <a:buNone/>
            </a:pPr>
            <a:endParaRPr 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53254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Predictive Analytics&amp;quot;&quot;/&gt;&lt;property id=&quot;20307&quot; value=&quot;316&quot;/&gt;&lt;/object&gt;&lt;object type=&quot;3&quot; unique_id=&quot;10022&quot;&gt;&lt;property id=&quot;20148&quot; value=&quot;5&quot;/&gt;&lt;property id=&quot;20300&quot; value=&quot;Slide 20 - &amp;quot;II. Log-linear regression function &amp;quot;&quot;/&gt;&lt;property id=&quot;20307&quot; value=&quot;340&quot;/&gt;&lt;/object&gt;&lt;object type=&quot;3&quot; unique_id=&quot;10038&quot;&gt;&lt;property id=&quot;20148&quot; value=&quot;5&quot;/&gt;&lt;property id=&quot;20300&quot; value=&quot;Slide 15 - &amp;quot;Estimation Results (cubic specification)&amp;quot;&quot;/&gt;&lt;property id=&quot;20307&quot; value=&quot;332&quot;/&gt;&lt;/object&gt;&lt;object type=&quot;3&quot; unique_id=&quot;10039&quot;&gt;&lt;property id=&quot;20148&quot; value=&quot;5&quot;/&gt;&lt;property id=&quot;20300&quot; value=&quot;Slide 18 - &amp;quot;I. Linear-log regression function &amp;quot;&quot;/&gt;&lt;property id=&quot;20307&quot; value=&quot;336&quot;/&gt;&lt;/object&gt;&lt;object type=&quot;3&quot; unique_id=&quot;10041&quot;&gt;&lt;property id=&quot;20148&quot; value=&quot;5&quot;/&gt;&lt;property id=&quot;20300&quot; value=&quot;Slide 19 - &amp;quot;Estimation Results (Test Score vs. ln(Income)) &amp;quot;&quot;/&gt;&lt;property id=&quot;20307&quot; value=&quot;338&quot;/&gt;&lt;/object&gt;&lt;object type=&quot;3&quot; unique_id=&quot;10042&quot;&gt;&lt;property id=&quot;20148&quot; value=&quot;5&quot;/&gt;&lt;property id=&quot;20300&quot; value=&quot;Slide 29 - &amp;quot;Plot the predicted values&amp;quot;&quot;/&gt;&lt;property id=&quot;20307&quot; value=&quot;339&quot;/&gt;&lt;/object&gt;&lt;object type=&quot;3&quot; unique_id=&quot;10085&quot;&gt;&lt;property id=&quot;20148&quot; value=&quot;5&quot;/&gt;&lt;property id=&quot;20300&quot; value=&quot;Slide 2 - &amp;quot;Nonlinearity&amp;quot;&quot;/&gt;&lt;property id=&quot;20307&quot; value=&quot;378&quot;/&gt;&lt;/object&gt;&lt;object type=&quot;3&quot; unique_id=&quot;10231&quot;&gt;&lt;property id=&quot;20148&quot; value=&quot;5&quot;/&gt;&lt;property id=&quot;20300&quot; value=&quot;Slide 7 - &amp;quot;Conversion of Nonlinear to Linear&amp;quot;&quot;/&gt;&lt;property id=&quot;20307&quot; value=&quot;397&quot;/&gt;&lt;/object&gt;&lt;object type=&quot;3&quot; unique_id=&quot;10232&quot;&gt;&lt;property id=&quot;20148&quot; value=&quot;5&quot;/&gt;&lt;property id=&quot;20300&quot; value=&quot;Slide 3 - &amp;quot;Dataset&amp;quot;&quot;/&gt;&lt;property id=&quot;20307&quot; value=&quot;396&quot;/&gt;&lt;/object&gt;&lt;object type=&quot;3&quot; unique_id=&quot;10233&quot;&gt;&lt;property id=&quot;20148&quot; value=&quot;5&quot;/&gt;&lt;property id=&quot;20300&quot; value=&quot;Slide 4 - &amp;quot;The TestScore – STR relation&amp;quot;&quot;/&gt;&lt;property id=&quot;20307&quot; value=&quot;319&quot;/&gt;&lt;/object&gt;&lt;object type=&quot;3&quot; unique_id=&quot;10234&quot;&gt;&lt;property id=&quot;20148&quot; value=&quot;5&quot;/&gt;&lt;property id=&quot;20300&quot; value=&quot;Slide 5 - &amp;quot;The TestScore – Income&amp;quot;&quot;/&gt;&lt;property id=&quot;20307&quot; value=&quot;320&quot;/&gt;&lt;/object&gt;&lt;object type=&quot;3&quot; unique_id=&quot;10235&quot;&gt;&lt;property id=&quot;20148&quot; value=&quot;5&quot;/&gt;&lt;property id=&quot;20300&quot; value=&quot;Slide 6 - &amp;quot;Nonlinear Regression Functions&amp;quot;&quot;/&gt;&lt;property id=&quot;20307&quot; value=&quot;386&quot;/&gt;&lt;/object&gt;&lt;object type=&quot;3&quot; unique_id=&quot;10236&quot;&gt;&lt;property id=&quot;20148&quot; value=&quot;5&quot;/&gt;&lt;property id=&quot;20300&quot; value=&quot;Slide 8 - &amp;quot;Conversion of Nonlinear to Linear&amp;quot;&quot;/&gt;&lt;property id=&quot;20307&quot; value=&quot;324&quot;/&gt;&lt;/object&gt;&lt;object type=&quot;3&quot; unique_id=&quot;10237&quot;&gt;&lt;property id=&quot;20148&quot; value=&quot;5&quot;/&gt;&lt;property id=&quot;20300&quot; value=&quot;Slide 9 - &amp;quot;Polynomials in X&amp;quot;&quot;/&gt;&lt;property id=&quot;20307&quot; value=&quot;325&quot;/&gt;&lt;/object&gt;&lt;object type=&quot;3&quot; unique_id=&quot;10238&quot;&gt;&lt;property id=&quot;20148&quot; value=&quot;5&quot;/&gt;&lt;property id=&quot;20300&quot; value=&quot;Slide 10 - &amp;quot;Polynomials in X&amp;quot;&quot;/&gt;&lt;property id=&quot;20307&quot; value=&quot;326&quot;/&gt;&lt;/object&gt;&lt;object type=&quot;3&quot; unique_id=&quot;10239&quot;&gt;&lt;property id=&quot;20148&quot; value=&quot;5&quot;/&gt;&lt;property id=&quot;20300&quot; value=&quot;Slide 11 - &amp;quot;Estimation Results (quadratic specification)&amp;quot;&quot;/&gt;&lt;property id=&quot;20307&quot; value=&quot;327&quot;/&gt;&lt;/object&gt;&lt;object type=&quot;3&quot; unique_id=&quot;10240&quot;&gt;&lt;property id=&quot;20148&quot; value=&quot;5&quot;/&gt;&lt;property id=&quot;20300&quot; value=&quot;Slide 12 - &amp;quot;Estimation Results (quadratic specification)&amp;quot;&quot;/&gt;&lt;property id=&quot;20307&quot; value=&quot;328&quot;/&gt;&lt;/object&gt;&lt;object type=&quot;3&quot; unique_id=&quot;10241&quot;&gt;&lt;property id=&quot;20148&quot; value=&quot;5&quot;/&gt;&lt;property id=&quot;20300&quot; value=&quot;Slide 13 - &amp;quot;Estimation Results (quadratic specification)&amp;quot;&quot;/&gt;&lt;property id=&quot;20307&quot; value=&quot;388&quot;/&gt;&lt;/object&gt;&lt;object type=&quot;3&quot; unique_id=&quot;10242&quot;&gt;&lt;property id=&quot;20148&quot; value=&quot;5&quot;/&gt;&lt;property id=&quot;20300&quot; value=&quot;Slide 14 - &amp;quot;Estimation Results (cubic specification)&amp;quot;&quot;/&gt;&lt;property id=&quot;20307&quot; value=&quot;389&quot;/&gt;&lt;/object&gt;&lt;object type=&quot;3&quot; unique_id=&quot;10243&quot;&gt;&lt;property id=&quot;20148&quot; value=&quot;5&quot;/&gt;&lt;property id=&quot;20300&quot; value=&quot;Slide 17 - &amp;quot;Logarithmic functions of Y and/or X &amp;quot;&quot;/&gt;&lt;property id=&quot;20307&quot; value=&quot;334&quot;/&gt;&lt;/object&gt;&lt;object type=&quot;3&quot; unique_id=&quot;10244&quot;&gt;&lt;property id=&quot;20148&quot; value=&quot;5&quot;/&gt;&lt;property id=&quot;20300&quot; value=&quot;Slide 21 - &amp;quot;III. Log-log regression function &amp;quot;&quot;/&gt;&lt;property id=&quot;20307&quot; value=&quot;342&quot;/&gt;&lt;/object&gt;&lt;object type=&quot;3&quot; unique_id=&quot;10245&quot;&gt;&lt;property id=&quot;20148&quot; value=&quot;5&quot;/&gt;&lt;property id=&quot;20300&quot; value=&quot;Slide 22 - &amp;quot;Estimation Results (ln(TestScore) vs. ln(Income))&amp;quot;&quot;/&gt;&lt;property id=&quot;20307&quot; value=&quot;344&quot;/&gt;&lt;/object&gt;&lt;object type=&quot;3&quot; unique_id=&quot;10246&quot;&gt;&lt;property id=&quot;20148&quot; value=&quot;5&quot;/&gt;&lt;property id=&quot;20300&quot; value=&quot;Slide 24 - &amp;quot;Nonlinear Regression Model&amp;quot;&quot;/&gt;&lt;property id=&quot;20307&quot; value=&quot;398&quot;/&gt;&lt;/object&gt;&lt;object type=&quot;3&quot; unique_id=&quot;10247&quot;&gt;&lt;property id=&quot;20148&quot; value=&quot;5&quot;/&gt;&lt;property id=&quot;20300&quot; value=&quot;Slide 25 - &amp;quot;“REAL” nonlinear function&amp;quot;&quot;/&gt;&lt;property id=&quot;20307&quot; value=&quot;354&quot;/&gt;&lt;/object&gt;&lt;object type=&quot;3&quot; unique_id=&quot;10248&quot;&gt;&lt;property id=&quot;20148&quot; value=&quot;5&quot;/&gt;&lt;property id=&quot;20300&quot; value=&quot;Slide 26 - &amp;quot;Negative exponential growth &amp;quot;&quot;/&gt;&lt;property id=&quot;20307&quot; value=&quot;355&quot;/&gt;&lt;/object&gt;&lt;object type=&quot;3&quot; unique_id=&quot;10249&quot;&gt;&lt;property id=&quot;20148&quot; value=&quot;5&quot;/&gt;&lt;property id=&quot;20300&quot; value=&quot;Slide 27 - &amp;quot;Nonlinear Least Squares &amp;quot;&quot;/&gt;&lt;property id=&quot;20307&quot; value=&quot;356&quot;/&gt;&lt;/object&gt;&lt;object type=&quot;3&quot; unique_id=&quot;10250&quot;&gt;&lt;property id=&quot;20148&quot; value=&quot;5&quot;/&gt;&lt;property id=&quot;20300&quot; value=&quot;Slide 28 - &amp;quot;Nonlinear Least Squares &amp;quot;&quot;/&gt;&lt;property id=&quot;20307&quot; value=&quot;357&quot;/&gt;&lt;/object&gt;&lt;object type=&quot;3&quot; unique_id=&quot;10251&quot;&gt;&lt;property id=&quot;20148&quot; value=&quot;5&quot;/&gt;&lt;property id=&quot;20300&quot; value=&quot;Slide 30 - &amp;quot;When X is Binary (Dummy)&amp;quot;&quot;/&gt;&lt;property id=&quot;20307&quot; value=&quot;399&quot;/&gt;&lt;/object&gt;&lt;object type=&quot;3&quot; unique_id=&quot;10252&quot;&gt;&lt;property id=&quot;20148&quot; value=&quot;5&quot;/&gt;&lt;property id=&quot;20300&quot; value=&quot;Slide 31 - &amp;quot;Example&amp;quot;&quot;/&gt;&lt;property id=&quot;20307&quot; value=&quot;391&quot;/&gt;&lt;/object&gt;&lt;object type=&quot;3&quot; unique_id=&quot;10253&quot;&gt;&lt;property id=&quot;20148&quot; value=&quot;5&quot;/&gt;&lt;property id=&quot;20300&quot; value=&quot;Slide 32 - &amp;quot;Interpretation&amp;quot;&quot;/&gt;&lt;property id=&quot;20307&quot; value=&quot;392&quot;/&gt;&lt;/object&gt;&lt;object type=&quot;3&quot; unique_id=&quot;10254&quot;&gt;&lt;property id=&quot;20148&quot; value=&quot;5&quot;/&gt;&lt;property id=&quot;20300&quot; value=&quot;Slide 33 - &amp;quot;Interactions Between Independent Variables&amp;quot;&quot;/&gt;&lt;property id=&quot;20307&quot; value=&quot;359&quot;/&gt;&lt;/object&gt;&lt;object type=&quot;3&quot; unique_id=&quot;10255&quot;&gt;&lt;property id=&quot;20148&quot; value=&quot;5&quot;/&gt;&lt;property id=&quot;20300&quot; value=&quot;Slide 34 - &amp;quot;(a) Interactions between two binary variables &amp;quot;&quot;/&gt;&lt;property id=&quot;20307&quot; value=&quot;360&quot;/&gt;&lt;/object&gt;&lt;object type=&quot;3&quot; unique_id=&quot;10256&quot;&gt;&lt;property id=&quot;20148&quot; value=&quot;5&quot;/&gt;&lt;property id=&quot;20300&quot; value=&quot;Slide 35 - &amp;quot;Interpreting the coefficients &amp;quot;&quot;/&gt;&lt;property id=&quot;20307&quot; value=&quot;361&quot;/&gt;&lt;/object&gt;&lt;object type=&quot;3&quot; unique_id=&quot;10257&quot;&gt;&lt;property id=&quot;20148&quot; value=&quot;5&quot;/&gt;&lt;property id=&quot;20300&quot; value=&quot;Slide 36 - &amp;quot;Example: TestScore, STR, English learners &amp;quot;&quot;/&gt;&lt;property id=&quot;20307&quot; value=&quot;362&quot;/&gt;&lt;/object&gt;&lt;object type=&quot;3&quot; unique_id=&quot;10258&quot;&gt;&lt;property id=&quot;20148&quot; value=&quot;5&quot;/&gt;&lt;property id=&quot;20300&quot; value=&quot;Slide 37 - &amp;quot;(b) Interactions between continuous and binary variables&amp;quot;&quot;/&gt;&lt;property id=&quot;20307&quot; value=&quot;363&quot;/&gt;&lt;/object&gt;&lt;object type=&quot;3&quot; unique_id=&quot;10259&quot;&gt;&lt;property id=&quot;20148&quot; value=&quot;5&quot;/&gt;&lt;property id=&quot;20300&quot; value=&quot;Slide 38 - &amp;quot;Binary-continuous interactions: the two regression lines&amp;quot;&quot;/&gt;&lt;property id=&quot;20307&quot; value=&quot;364&quot;/&gt;&lt;/object&gt;&lt;object type=&quot;3&quot; unique_id=&quot;10260&quot;&gt;&lt;property id=&quot;20148&quot; value=&quot;5&quot;/&gt;&lt;property id=&quot;20300&quot; value=&quot;Slide 39 - &amp;quot;Interpreting the coefficients &amp;quot;&quot;/&gt;&lt;property id=&quot;20307&quot; value=&quot;365&quot;/&gt;&lt;/object&gt;&lt;object type=&quot;3&quot; unique_id=&quot;10261&quot;&gt;&lt;property id=&quot;20148&quot; value=&quot;5&quot;/&gt;&lt;property id=&quot;20300&quot; value=&quot;Slide 40 - &amp;quot;Binary-continuous interactions, ctd. &amp;quot;&quot;/&gt;&lt;property id=&quot;20307&quot; value=&quot;366&quot;/&gt;&lt;/object&gt;&lt;object type=&quot;3&quot; unique_id=&quot;10262&quot;&gt;&lt;property id=&quot;20148&quot; value=&quot;5&quot;/&gt;&lt;property id=&quot;20300&quot; value=&quot;Slide 41 - &amp;quot;(c) Interactions between two continuous variables &amp;quot;&quot;/&gt;&lt;property id=&quot;20307&quot; value=&quot;367&quot;/&gt;&lt;/object&gt;&lt;object type=&quot;3&quot; unique_id=&quot;10263&quot;&gt;&lt;property id=&quot;20148&quot; value=&quot;5&quot;/&gt;&lt;property id=&quot;20300&quot; value=&quot;Slide 42 - &amp;quot;Interpreting the coefficients: &amp;quot;&quot;/&gt;&lt;property id=&quot;20307&quot; value=&quot;368&quot;/&gt;&lt;/object&gt;&lt;object type=&quot;3&quot; unique_id=&quot;10264&quot;&gt;&lt;property id=&quot;20148&quot; value=&quot;5&quot;/&gt;&lt;property id=&quot;20300&quot; value=&quot;Slide 43&quot;/&gt;&lt;property id=&quot;20307&quot; value=&quot;394&quot;/&gt;&lt;/object&gt;&lt;object type=&quot;3&quot; unique_id=&quot;10265&quot;&gt;&lt;property id=&quot;20148&quot; value=&quot;5&quot;/&gt;&lt;property id=&quot;20300&quot; value=&quot;Slide 44 - &amp;quot;Tests of joint hypotheses: &amp;quot;&quot;/&gt;&lt;property id=&quot;20307&quot; value=&quot;373&quot;/&gt;&lt;/object&gt;&lt;object type=&quot;3&quot; unique_id=&quot;10266&quot;&gt;&lt;property id=&quot;20148&quot; value=&quot;5&quot;/&gt;&lt;property id=&quot;20300&quot; value=&quot;Slide 45 - &amp;quot;Interpreting the regression functions via plots: &amp;quot;&quot;/&gt;&lt;property id=&quot;20307&quot; value=&quot;374&quot;/&gt;&lt;/object&gt;&lt;object type=&quot;3&quot; unique_id=&quot;10267&quot;&gt;&lt;property id=&quot;20148&quot; value=&quot;5&quot;/&gt;&lt;property id=&quot;20300&quot; value=&quot;Slide 46 - &amp;quot;Next, compare the regressions with interactions: &amp;quot;&quot;/&gt;&lt;property id=&quot;20307&quot; value=&quot;395&quot;/&gt;&lt;/object&gt;&lt;object type=&quot;3&quot; unique_id=&quot;10490&quot;&gt;&lt;property id=&quot;20148&quot; value=&quot;5&quot;/&gt;&lt;property id=&quot;20300&quot; value=&quot;Slide 16 - &amp;quot;Logarithmic transformations&amp;quot;&quot;/&gt;&lt;property id=&quot;20307&quot; value=&quot;400&quot;/&gt;&lt;/object&gt;&lt;object type=&quot;3&quot; unique_id=&quot;10491&quot;&gt;&lt;property id=&quot;20148&quot; value=&quot;5&quot;/&gt;&lt;property id=&quot;20300&quot; value=&quot;Slide 23 - &amp;quot;Plot the predicted values&amp;quot;&quot;/&gt;&lt;property id=&quot;20307&quot; value=&quot;401&quot;/&gt;&lt;/object&gt;&lt;/object&gt;&lt;object type=&quot;8&quot; unique_id=&quot;10084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SW Theme">
  <a:themeElements>
    <a:clrScheme name="M01_StockWatson123635_03_Econ_C0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01_StockWatson123635_03_Econ_C0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pitchFamily="-10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pitchFamily="-105" charset="0"/>
          </a:defRPr>
        </a:defPPr>
      </a:lstStyle>
    </a:lnDef>
  </a:objectDefaults>
  <a:extraClrSchemeLst>
    <a:extraClrScheme>
      <a:clrScheme name="M01_StockWatson123635_03_Econ_C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01_StockWatson123635_03_Econ_C0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01_StockWatson123635_03_Econ_C0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01_StockWatson123635_03_Econ_C0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01_StockWatson123635_03_Econ_C0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01_StockWatson123635_03_Econ_C0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01_StockWatson123635_03_Econ_C0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01_StockWatson123635_03_Econ_C0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01_StockWatson123635_03_Econ_C0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01_StockWatson123635_03_Econ_C0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01_StockWatson123635_03_Econ_C0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01_StockWatson123635_03_Econ_C0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SW Theme</Template>
  <TotalTime>26480</TotalTime>
  <Words>1898</Words>
  <Application>Microsoft Macintosh PowerPoint</Application>
  <PresentationFormat>On-screen Show (4:3)</PresentationFormat>
  <Paragraphs>223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MS Gothic</vt:lpstr>
      <vt:lpstr>Arial</vt:lpstr>
      <vt:lpstr>Cambria Math</vt:lpstr>
      <vt:lpstr>Courier New</vt:lpstr>
      <vt:lpstr>Lucida Grande</vt:lpstr>
      <vt:lpstr>Verdana</vt:lpstr>
      <vt:lpstr>SW Theme</vt:lpstr>
      <vt:lpstr>Equation</vt:lpstr>
      <vt:lpstr>Nonlinearity</vt:lpstr>
      <vt:lpstr>Dataset</vt:lpstr>
      <vt:lpstr>The TestScore – STR relation</vt:lpstr>
      <vt:lpstr>The TestScore – Income</vt:lpstr>
      <vt:lpstr>Nonlinear Regression Functions</vt:lpstr>
      <vt:lpstr>Conversion of Nonlinear to Linear</vt:lpstr>
      <vt:lpstr>Conversion of Nonlinear to Linear</vt:lpstr>
      <vt:lpstr>Polynomials in X</vt:lpstr>
      <vt:lpstr>Polynomials in X</vt:lpstr>
      <vt:lpstr>Estimation Results (quadratic specification)</vt:lpstr>
      <vt:lpstr>Estimation Results (quadratic specification)</vt:lpstr>
      <vt:lpstr>Estimation Results (quadratic specification)</vt:lpstr>
      <vt:lpstr>Estimation Results (cubic specification)</vt:lpstr>
      <vt:lpstr>Estimation Results (cubic specification)</vt:lpstr>
      <vt:lpstr>Logarithmic transformations</vt:lpstr>
      <vt:lpstr>Logarithmic functions of Y and/or X </vt:lpstr>
      <vt:lpstr>I. Linear-log regression function </vt:lpstr>
      <vt:lpstr>Estimation Results (Test Score vs. ln(Income)) </vt:lpstr>
      <vt:lpstr>II. Log-linear regression function </vt:lpstr>
      <vt:lpstr>III. Log-log regression function </vt:lpstr>
      <vt:lpstr>Estimation Results (ln(TestScore) vs. ln(Income))</vt:lpstr>
      <vt:lpstr>Plot the predicted values</vt:lpstr>
      <vt:lpstr>Nonlinear Regression Model</vt:lpstr>
      <vt:lpstr>“REAL” nonlinear function</vt:lpstr>
      <vt:lpstr>Negative exponential growth </vt:lpstr>
      <vt:lpstr>Nonlinear Least Squares </vt:lpstr>
      <vt:lpstr>Nonlinear Least Squares </vt:lpstr>
      <vt:lpstr>Plot the predicted values</vt:lpstr>
    </vt:vector>
  </TitlesOfParts>
  <Company>Stephanie Lindsey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to Econometrics</dc:title>
  <dc:subject>Multinational Business Finance</dc:subject>
  <dc:creator>Stephanie Lindsey</dc:creator>
  <cp:lastModifiedBy>JD Santos</cp:lastModifiedBy>
  <cp:revision>500</cp:revision>
  <cp:lastPrinted>2018-09-17T17:55:32Z</cp:lastPrinted>
  <dcterms:created xsi:type="dcterms:W3CDTF">2011-03-01T17:47:44Z</dcterms:created>
  <dcterms:modified xsi:type="dcterms:W3CDTF">2020-09-26T23:02:47Z</dcterms:modified>
</cp:coreProperties>
</file>