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74" r:id="rId2"/>
    <p:sldId id="291" r:id="rId3"/>
    <p:sldId id="292" r:id="rId4"/>
    <p:sldId id="300" r:id="rId5"/>
    <p:sldId id="297" r:id="rId6"/>
    <p:sldId id="298" r:id="rId7"/>
    <p:sldId id="299" r:id="rId8"/>
    <p:sldId id="294" r:id="rId9"/>
    <p:sldId id="295" r:id="rId10"/>
    <p:sldId id="296" r:id="rId11"/>
    <p:sldId id="301" r:id="rId12"/>
    <p:sldId id="302" r:id="rId13"/>
    <p:sldId id="303" r:id="rId14"/>
    <p:sldId id="304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3992B2F-D656-49E0-BAB9-8EE22CD0A262}">
          <p14:sldIdLst>
            <p14:sldId id="274"/>
            <p14:sldId id="291"/>
            <p14:sldId id="292"/>
            <p14:sldId id="300"/>
            <p14:sldId id="297"/>
            <p14:sldId id="298"/>
            <p14:sldId id="299"/>
            <p14:sldId id="294"/>
            <p14:sldId id="295"/>
            <p14:sldId id="296"/>
            <p14:sldId id="301"/>
            <p14:sldId id="302"/>
            <p14:sldId id="303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694" autoAdjust="0"/>
  </p:normalViewPr>
  <p:slideViewPr>
    <p:cSldViewPr snapToGrid="0">
      <p:cViewPr varScale="1">
        <p:scale>
          <a:sx n="80" d="100"/>
          <a:sy n="80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199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19AA9-AEB4-4A1C-8DF9-9DDCC7539D85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02D95-84C6-4893-AB74-057C299FDF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700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65E7E-4023-604E-A8CF-0729525BBFE0}" type="datetimeFigureOut">
              <a:rPr kumimoji="1" lang="zh-TW" altLang="en-US" smtClean="0"/>
              <a:t>2019/10/24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CA9C3-D990-4847-B509-739FA029E7C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9158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altLang="zh-TW" sz="1100" b="1" i="1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Creation of a semaphore</a:t>
            </a:r>
            <a:endParaRPr lang="en-US" altLang="zh-TW" sz="11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sz="11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xSemaphore</a:t>
            </a:r>
            <a:r>
              <a:rPr lang="en-US" altLang="zh-TW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semaphore to be created.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altLang="zh-TW" sz="1100" b="1" i="1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Taking a semaphore</a:t>
            </a:r>
          </a:p>
          <a:p>
            <a:pPr marL="158750" indent="0">
              <a:buNone/>
            </a:pPr>
            <a:r>
              <a:rPr lang="en-US" altLang="zh-TW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task taking the semaphore must wait it to be available and is blocked until it is or until a delay is elapsed (if applicable).</a:t>
            </a:r>
          </a:p>
          <a:p>
            <a:pPr marL="387350" lvl="0" indent="-228600">
              <a:buFont typeface="+mj-lt"/>
              <a:buAutoNum type="arabicPeriod"/>
            </a:pPr>
            <a:r>
              <a:rPr lang="en-US" altLang="zh-TW" sz="11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xSemaphore</a:t>
            </a:r>
            <a:r>
              <a:rPr lang="en-US" altLang="zh-TW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the semaphore to take.</a:t>
            </a:r>
          </a:p>
          <a:p>
            <a:pPr marL="387350" lvl="0" indent="-228600">
              <a:buFont typeface="+mj-lt"/>
              <a:buAutoNum type="arabicPeriod"/>
            </a:pPr>
            <a:r>
              <a:rPr lang="en-US" altLang="zh-TW" sz="11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xTicksToWait</a:t>
            </a:r>
            <a:r>
              <a:rPr lang="en-US" altLang="zh-TW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the time, in clock ticks, for the task to wait before it gives up with taking the semaphore.</a:t>
            </a:r>
            <a:endParaRPr dirty="0"/>
          </a:p>
        </p:txBody>
      </p:sp>
      <p:sp>
        <p:nvSpPr>
          <p:cNvPr id="326" name="Google Shape;32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altLang="zh-TW" sz="1100" b="1" i="1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Giving a semaphore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Giving a semaphore can be compared to a V() operation or to writing on a queue.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sz="11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xSemaphore</a:t>
            </a:r>
            <a:r>
              <a:rPr lang="en-US" altLang="zh-TW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the semaphore to be given.</a:t>
            </a:r>
            <a:endParaRPr dirty="0"/>
          </a:p>
        </p:txBody>
      </p:sp>
      <p:sp>
        <p:nvSpPr>
          <p:cNvPr id="332" name="Google Shape;33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uxMaxCount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capacity of the counting semaphore, its maximum ability to be taken.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uxInitialCount</a:t>
            </a:r>
            <a:r>
              <a:rPr lang="en-US" altLang="zh-TW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new semaphore's availability after it is created.</a:t>
            </a:r>
            <a:endParaRPr dirty="0"/>
          </a:p>
        </p:txBody>
      </p:sp>
      <p:sp>
        <p:nvSpPr>
          <p:cNvPr id="361" name="Google Shape;36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5B58-3328-4689-9898-A576449B8BE9}" type="datetime1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ltGray">
          <a:xfrm>
            <a:off x="0" y="6381329"/>
            <a:ext cx="12192000" cy="476673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zh-TW" sz="1200">
              <a:solidFill>
                <a:srgbClr val="FFFFFF"/>
              </a:solidFill>
              <a:latin typeface="Franklin Gothic Medium" pitchFamily="34" charset="0"/>
              <a:ea typeface="新細明體" charset="-12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82" y="114301"/>
            <a:ext cx="1008063" cy="1008063"/>
          </a:xfrm>
          <a:prstGeom prst="rect">
            <a:avLst/>
          </a:prstGeom>
        </p:spPr>
      </p:pic>
      <p:sp>
        <p:nvSpPr>
          <p:cNvPr id="15" name="Text Box 23"/>
          <p:cNvSpPr txBox="1">
            <a:spLocks noChangeArrowheads="1"/>
          </p:cNvSpPr>
          <p:nvPr/>
        </p:nvSpPr>
        <p:spPr bwMode="auto">
          <a:xfrm>
            <a:off x="1282701" y="265158"/>
            <a:ext cx="4178796" cy="70634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400" b="1" dirty="0">
                <a:solidFill>
                  <a:srgbClr val="4D4D4D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Department of Aeronautics</a:t>
            </a:r>
            <a:r>
              <a:rPr kumimoji="1" lang="en-US" altLang="zh-TW" sz="1400" b="1" baseline="0" dirty="0">
                <a:solidFill>
                  <a:srgbClr val="4D4D4D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 and Astronautics 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400" b="1" dirty="0">
                <a:solidFill>
                  <a:srgbClr val="4D4D4D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National Cheng </a:t>
            </a:r>
            <a:r>
              <a:rPr kumimoji="1" lang="en-US" altLang="zh-TW" sz="1400" b="1" baseline="0" dirty="0">
                <a:solidFill>
                  <a:srgbClr val="4D4D4D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Kung University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400" b="1" dirty="0">
                <a:solidFill>
                  <a:srgbClr val="4D4D4D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Tainan, Taiwan</a:t>
            </a: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1362751" y="939326"/>
            <a:ext cx="1961475" cy="45719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2664912" y="3509964"/>
            <a:ext cx="7717339" cy="85107"/>
          </a:xfrm>
          <a:custGeom>
            <a:avLst/>
            <a:gdLst>
              <a:gd name="G0" fmla="+- 618 0 0"/>
              <a:gd name="connsiteX0" fmla="*/ 0 w 6180"/>
              <a:gd name="connsiteY0" fmla="*/ 0 h 10000"/>
              <a:gd name="connsiteX1" fmla="*/ 6180 w 6180"/>
              <a:gd name="connsiteY1" fmla="*/ 0 h 10000"/>
              <a:gd name="connsiteX2" fmla="*/ 6180 w 6180"/>
              <a:gd name="connsiteY2" fmla="*/ 10000 h 10000"/>
              <a:gd name="connsiteX3" fmla="*/ 0 w 6180"/>
              <a:gd name="connsiteY3" fmla="*/ 10000 h 10000"/>
              <a:gd name="connsiteX4" fmla="*/ 0 w 6180"/>
              <a:gd name="connsiteY4" fmla="*/ 0 h 10000"/>
              <a:gd name="connsiteX0" fmla="*/ 0 w 6180"/>
              <a:gd name="connsiteY0" fmla="*/ 0 h 10000"/>
              <a:gd name="connsiteX1" fmla="*/ 6122 w 6180"/>
              <a:gd name="connsiteY1" fmla="*/ 181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80" h="10000" stroke="0">
                <a:moveTo>
                  <a:pt x="0" y="0"/>
                </a:moveTo>
                <a:lnTo>
                  <a:pt x="6180" y="0"/>
                </a:lnTo>
                <a:lnTo>
                  <a:pt x="618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6180" h="10000">
                <a:moveTo>
                  <a:pt x="0" y="0"/>
                </a:moveTo>
                <a:cubicBezTo>
                  <a:pt x="3333" y="0"/>
                  <a:pt x="2789" y="1818"/>
                  <a:pt x="6122" y="1818"/>
                </a:cubicBez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753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A1B0-96E8-4D6E-908E-804468775D00}" type="datetime1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533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29EF-41E9-4F95-8BF2-60BFA0219161}" type="datetime1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976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B1F0A-DF18-44AA-96EE-22C4375A1A96}" type="datetime1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22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78596"/>
            <a:ext cx="10058400" cy="1609344"/>
          </a:xfrm>
        </p:spPr>
        <p:txBody>
          <a:bodyPr/>
          <a:lstStyle>
            <a:lvl1pPr>
              <a:defRPr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33928"/>
            <a:ext cx="10058400" cy="4574848"/>
          </a:xfrm>
        </p:spPr>
        <p:txBody>
          <a:bodyPr/>
          <a:lstStyle>
            <a:lvl1pPr>
              <a:defRPr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defRPr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defRPr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defRPr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defRPr>
                <a:latin typeface="Times New Roman" charset="0"/>
                <a:ea typeface="Times New Roman" charset="0"/>
                <a:cs typeface="Times New Roman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82D8C-3EFC-4A89-8846-DF6239D3BDFD}" type="datetime1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770" y="178596"/>
            <a:ext cx="1008063" cy="1008063"/>
          </a:xfrm>
          <a:prstGeom prst="rect">
            <a:avLst/>
          </a:prstGeom>
        </p:spPr>
      </p:pic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838200" y="1337763"/>
            <a:ext cx="6236368" cy="9032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9" name="投影片編號版面配置區 2"/>
          <p:cNvSpPr txBox="1">
            <a:spLocks/>
          </p:cNvSpPr>
          <p:nvPr/>
        </p:nvSpPr>
        <p:spPr>
          <a:xfrm>
            <a:off x="11526653" y="6037299"/>
            <a:ext cx="489439" cy="131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E0DED5-9DF7-474C-AC95-6312E076E462}" type="slidenum">
              <a:rPr lang="en-US" altLang="zh-TW" sz="1600" baseline="0" smtClean="0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sz="160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71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5019A53-8840-4714-9655-B8D6D08D3DD8}" type="datetime1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78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2F9F-F790-46C3-A1DB-ECA5708E1069}" type="datetime1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00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2723-3B58-4863-8740-23244F8BE345}" type="datetime1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21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CF58-EA93-474E-A1F2-F38A34D49C2A}" type="datetime1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55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97D-4E13-4E48-A5FB-149AA0C7CE34}" type="datetime1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61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C584-BD25-4D48-A1D6-EA52C092721F}" type="datetime1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21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96B8-3FF5-4983-B301-1D933501E382}" type="datetime1">
              <a:rPr lang="zh-TW" altLang="en-US" smtClean="0"/>
              <a:t>2019/10/24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47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F9BC7FA-3B53-4DE8-BA6A-9B2A892A6181}" type="datetime1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80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04A10945-1258-41AE-94CD-073E0A3EA564}"/>
              </a:ext>
            </a:extLst>
          </p:cNvPr>
          <p:cNvSpPr txBox="1">
            <a:spLocks/>
          </p:cNvSpPr>
          <p:nvPr/>
        </p:nvSpPr>
        <p:spPr>
          <a:xfrm>
            <a:off x="262345" y="1137003"/>
            <a:ext cx="11667309" cy="2796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kern="1200" cap="none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pPr algn="ctr"/>
            <a:r>
              <a:rPr lang="en-US" altLang="zh-TW" sz="6600" dirty="0"/>
              <a:t>Introduction to Computer</a:t>
            </a:r>
            <a:br>
              <a:rPr lang="en-US" altLang="zh-TW" sz="3600" dirty="0"/>
            </a:br>
            <a:br>
              <a:rPr lang="en-US" altLang="zh-TW" sz="3600" dirty="0"/>
            </a:br>
            <a:r>
              <a:rPr lang="en-US" altLang="zh-TW" sz="3600" dirty="0"/>
              <a:t>Semaphores</a:t>
            </a:r>
            <a:endParaRPr lang="zh-TW" altLang="zh-TW" sz="36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68649A3-64D2-4BB0-9C3E-D3282C9BBB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281942" y="5131090"/>
            <a:ext cx="322970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Professor : Jake Tarn</a:t>
            </a:r>
          </a:p>
          <a:p>
            <a:r>
              <a:rPr lang="en-US" dirty="0"/>
              <a:t>Lecturer: Sunny</a:t>
            </a:r>
          </a:p>
        </p:txBody>
      </p:sp>
    </p:spTree>
    <p:extLst>
      <p:ext uri="{BB962C8B-B14F-4D97-AF65-F5344CB8AC3E}">
        <p14:creationId xmlns:p14="http://schemas.microsoft.com/office/powerpoint/2010/main" val="2478252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1"/>
          <p:cNvSpPr txBox="1">
            <a:spLocks noGrp="1"/>
          </p:cNvSpPr>
          <p:nvPr>
            <p:ph type="title"/>
          </p:nvPr>
        </p:nvSpPr>
        <p:spPr>
          <a:xfrm>
            <a:off x="1027981" y="2443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API Function</a:t>
            </a:r>
            <a:endParaRPr dirty="0"/>
          </a:p>
        </p:txBody>
      </p:sp>
      <p:sp>
        <p:nvSpPr>
          <p:cNvPr id="364" name="Google Shape;364;p41"/>
          <p:cNvSpPr txBox="1">
            <a:spLocks noGrp="1"/>
          </p:cNvSpPr>
          <p:nvPr>
            <p:ph type="body" idx="1"/>
          </p:nvPr>
        </p:nvSpPr>
        <p:spPr>
          <a:xfrm>
            <a:off x="838200" y="2311879"/>
            <a:ext cx="10515600" cy="3865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u"/>
            </a:pPr>
            <a:r>
              <a:rPr lang="en-US" sz="2400" dirty="0"/>
              <a:t> </a:t>
            </a:r>
            <a:r>
              <a:rPr lang="en-US" sz="2400" dirty="0" err="1"/>
              <a:t>xSemaphoreCreateCounting</a:t>
            </a:r>
            <a:r>
              <a:rPr lang="en-US" sz="2400" dirty="0"/>
              <a:t>()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2800"/>
              <a:buNone/>
            </a:pPr>
            <a:r>
              <a:rPr lang="en-US" sz="2400" dirty="0" err="1">
                <a:solidFill>
                  <a:srgbClr val="548135"/>
                </a:solidFill>
              </a:rPr>
              <a:t>SemaphoreHandle_t</a:t>
            </a:r>
            <a:r>
              <a:rPr lang="en-US" sz="2400" dirty="0"/>
              <a:t>   </a:t>
            </a:r>
            <a:r>
              <a:rPr lang="en-US" sz="2400" dirty="0" err="1">
                <a:solidFill>
                  <a:srgbClr val="C55A11"/>
                </a:solidFill>
              </a:rPr>
              <a:t>xSemaphoreCreateCounting</a:t>
            </a:r>
            <a:r>
              <a:rPr lang="en-US" sz="2400" dirty="0">
                <a:solidFill>
                  <a:srgbClr val="C55A11"/>
                </a:solidFill>
              </a:rPr>
              <a:t> </a:t>
            </a:r>
            <a:r>
              <a:rPr lang="en-US" sz="2400" dirty="0"/>
              <a:t>(  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rgbClr val="548135"/>
                </a:solidFill>
              </a:rPr>
              <a:t> 		</a:t>
            </a:r>
            <a:r>
              <a:rPr lang="en-US" sz="2400" dirty="0" err="1">
                <a:solidFill>
                  <a:srgbClr val="548135"/>
                </a:solidFill>
              </a:rPr>
              <a:t>UBaseType_t</a:t>
            </a:r>
            <a:r>
              <a:rPr lang="en-US" sz="2400" dirty="0">
                <a:solidFill>
                  <a:srgbClr val="548135"/>
                </a:solidFill>
              </a:rPr>
              <a:t>   </a:t>
            </a:r>
            <a:r>
              <a:rPr lang="en-US" sz="2400" dirty="0" err="1">
                <a:solidFill>
                  <a:srgbClr val="00B0F0"/>
                </a:solidFill>
              </a:rPr>
              <a:t>uxMaxCount</a:t>
            </a:r>
            <a:r>
              <a:rPr lang="en-US" sz="2400" dirty="0"/>
              <a:t>,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 dirty="0"/>
              <a:t>		 		</a:t>
            </a:r>
            <a:r>
              <a:rPr lang="en-US" sz="2400" dirty="0" err="1">
                <a:solidFill>
                  <a:srgbClr val="548135"/>
                </a:solidFill>
              </a:rPr>
              <a:t>UBaseType_t</a:t>
            </a:r>
            <a:r>
              <a:rPr lang="en-US" sz="2400" dirty="0">
                <a:solidFill>
                  <a:srgbClr val="548135"/>
                </a:solidFill>
              </a:rPr>
              <a:t>   </a:t>
            </a:r>
            <a:r>
              <a:rPr lang="en-US" sz="2400" dirty="0" err="1">
                <a:solidFill>
                  <a:srgbClr val="00B0F0"/>
                </a:solidFill>
              </a:rPr>
              <a:t>uxInitialCount</a:t>
            </a:r>
            <a:endParaRPr sz="2400" dirty="0">
              <a:solidFill>
                <a:srgbClr val="00B0F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 dirty="0"/>
              <a:t>		 		);</a:t>
            </a:r>
            <a:endParaRPr sz="2400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C2C6122-1627-4A2D-A500-F7AA73368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413CD01-A470-4BDE-86F9-FABC3075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6FC32E6-352B-41F6-BED4-F3A65223236E}"/>
              </a:ext>
            </a:extLst>
          </p:cNvPr>
          <p:cNvSpPr txBox="1"/>
          <p:nvPr/>
        </p:nvSpPr>
        <p:spPr>
          <a:xfrm>
            <a:off x="3210339" y="3013501"/>
            <a:ext cx="577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Counting Semaphore</a:t>
            </a:r>
            <a:endParaRPr lang="zh-TW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406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413CD01-A470-4BDE-86F9-FABC3075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6D3DDF6-FADA-4E08-9B54-54272BBDA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767" y="204833"/>
            <a:ext cx="9292465" cy="644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3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413CD01-A470-4BDE-86F9-FABC3075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B5307C5-DC87-4497-96AB-67E852A31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542" y="165474"/>
            <a:ext cx="9334915" cy="652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064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413CD01-A470-4BDE-86F9-FABC3075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2ED7B1F-FDC6-4F83-AF7C-857CBBC6D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85" y="941964"/>
            <a:ext cx="10582230" cy="497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3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Binary Semaphore</a:t>
            </a:r>
            <a:endParaRPr/>
          </a:p>
        </p:txBody>
      </p:sp>
      <p:sp>
        <p:nvSpPr>
          <p:cNvPr id="329" name="Google Shape;329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2800"/>
              <a:buFont typeface="Wingdings" panose="05000000000000000000" pitchFamily="2" charset="2"/>
              <a:buChar char="u"/>
            </a:pPr>
            <a:r>
              <a:rPr lang="en-US" sz="2400" dirty="0"/>
              <a:t> </a:t>
            </a:r>
            <a:r>
              <a:rPr lang="en-US" sz="2400" dirty="0" err="1"/>
              <a:t>xSemaphoreCreateBinary</a:t>
            </a:r>
            <a:r>
              <a:rPr lang="en-US" sz="2400" dirty="0"/>
              <a:t>()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2800"/>
              <a:buNone/>
            </a:pPr>
            <a:r>
              <a:rPr lang="en-US" sz="2400" dirty="0" err="1">
                <a:solidFill>
                  <a:srgbClr val="548135"/>
                </a:solidFill>
              </a:rPr>
              <a:t>SemaphoreHandle_t</a:t>
            </a:r>
            <a:r>
              <a:rPr lang="en-US" sz="2400" dirty="0"/>
              <a:t>   </a:t>
            </a:r>
            <a:r>
              <a:rPr lang="en-US" sz="2400" dirty="0" err="1">
                <a:solidFill>
                  <a:srgbClr val="C55A11"/>
                </a:solidFill>
              </a:rPr>
              <a:t>xSemaphoreCreateBinary</a:t>
            </a:r>
            <a:r>
              <a:rPr lang="en-US" sz="2400" dirty="0"/>
              <a:t>(  </a:t>
            </a:r>
            <a:r>
              <a:rPr lang="en-US" sz="2400" dirty="0">
                <a:solidFill>
                  <a:srgbClr val="548135"/>
                </a:solidFill>
              </a:rPr>
              <a:t>void</a:t>
            </a:r>
            <a:r>
              <a:rPr lang="en-US" sz="2400" dirty="0"/>
              <a:t>  );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 dirty="0"/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u"/>
            </a:pPr>
            <a:r>
              <a:rPr lang="en-US" sz="2400" dirty="0"/>
              <a:t> </a:t>
            </a:r>
            <a:r>
              <a:rPr lang="en-US" sz="2400" dirty="0" err="1"/>
              <a:t>xSemaphoreTake</a:t>
            </a:r>
            <a:r>
              <a:rPr lang="en-US" sz="2400" dirty="0"/>
              <a:t>()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2800"/>
              <a:buNone/>
            </a:pPr>
            <a:r>
              <a:rPr lang="en-US" sz="2400" dirty="0" err="1">
                <a:solidFill>
                  <a:srgbClr val="548135"/>
                </a:solidFill>
              </a:rPr>
              <a:t>BaseType_t</a:t>
            </a:r>
            <a:r>
              <a:rPr lang="en-US" sz="2400" dirty="0"/>
              <a:t>   </a:t>
            </a:r>
            <a:r>
              <a:rPr lang="en-US" sz="2400" dirty="0" err="1">
                <a:solidFill>
                  <a:srgbClr val="C55A11"/>
                </a:solidFill>
              </a:rPr>
              <a:t>xSemaphoreTake</a:t>
            </a:r>
            <a:r>
              <a:rPr lang="en-US" sz="2400" dirty="0">
                <a:solidFill>
                  <a:srgbClr val="C55A11"/>
                </a:solidFill>
              </a:rPr>
              <a:t> </a:t>
            </a:r>
            <a:r>
              <a:rPr lang="en-US" sz="2400" dirty="0"/>
              <a:t>(  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rgbClr val="548135"/>
                </a:solidFill>
              </a:rPr>
              <a:t> </a:t>
            </a:r>
            <a:r>
              <a:rPr lang="en-US" sz="2400" dirty="0" err="1">
                <a:solidFill>
                  <a:srgbClr val="548135"/>
                </a:solidFill>
              </a:rPr>
              <a:t>SemaphoreHandle_t</a:t>
            </a:r>
            <a:r>
              <a:rPr lang="en-US" sz="2400" dirty="0">
                <a:solidFill>
                  <a:srgbClr val="548135"/>
                </a:solidFill>
              </a:rPr>
              <a:t>  </a:t>
            </a:r>
            <a:r>
              <a:rPr lang="en-US" sz="2400" dirty="0" err="1">
                <a:solidFill>
                  <a:srgbClr val="00B0F0"/>
                </a:solidFill>
              </a:rPr>
              <a:t>xSemaphore</a:t>
            </a:r>
            <a:r>
              <a:rPr lang="en-US" sz="2400" dirty="0"/>
              <a:t>,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 dirty="0"/>
              <a:t>		 </a:t>
            </a:r>
            <a:r>
              <a:rPr lang="en-US" sz="2400" dirty="0" err="1">
                <a:solidFill>
                  <a:srgbClr val="548135"/>
                </a:solidFill>
              </a:rPr>
              <a:t>TickType_t</a:t>
            </a:r>
            <a:r>
              <a:rPr lang="en-US" sz="2400" dirty="0">
                <a:solidFill>
                  <a:srgbClr val="548135"/>
                </a:solidFill>
              </a:rPr>
              <a:t>	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B0F0"/>
                </a:solidFill>
              </a:rPr>
              <a:t>xTicksToWait</a:t>
            </a:r>
            <a:endParaRPr sz="2400" dirty="0">
              <a:solidFill>
                <a:srgbClr val="00B0F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 dirty="0"/>
              <a:t>		 ); 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1C36DF7-22E8-409A-A39C-42DFA52A9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Binary Semaphore</a:t>
            </a:r>
            <a:endParaRPr/>
          </a:p>
        </p:txBody>
      </p:sp>
      <p:sp>
        <p:nvSpPr>
          <p:cNvPr id="335" name="Google Shape;335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u"/>
            </a:pPr>
            <a:r>
              <a:rPr lang="en-US" sz="2400" dirty="0"/>
              <a:t> </a:t>
            </a:r>
            <a:r>
              <a:rPr lang="en-US" sz="2400" dirty="0" err="1"/>
              <a:t>xSemaphoreGive</a:t>
            </a:r>
            <a:r>
              <a:rPr lang="en-US" sz="2400" dirty="0"/>
              <a:t>()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2800"/>
              <a:buNone/>
            </a:pPr>
            <a:r>
              <a:rPr lang="en-US" sz="2400" dirty="0" err="1">
                <a:solidFill>
                  <a:srgbClr val="548135"/>
                </a:solidFill>
              </a:rPr>
              <a:t>BaseType_t</a:t>
            </a:r>
            <a:r>
              <a:rPr lang="en-US" sz="2400" dirty="0"/>
              <a:t>   </a:t>
            </a:r>
            <a:r>
              <a:rPr lang="en-US" sz="2400" dirty="0" err="1">
                <a:solidFill>
                  <a:srgbClr val="C55A11"/>
                </a:solidFill>
              </a:rPr>
              <a:t>xSemaphoreGive</a:t>
            </a:r>
            <a:r>
              <a:rPr lang="en-US" sz="2400" dirty="0">
                <a:solidFill>
                  <a:srgbClr val="C55A11"/>
                </a:solidFill>
              </a:rPr>
              <a:t> </a:t>
            </a:r>
            <a:r>
              <a:rPr lang="en-US" sz="2400" dirty="0"/>
              <a:t>(  </a:t>
            </a:r>
            <a:r>
              <a:rPr lang="en-US" sz="2400" dirty="0" err="1">
                <a:solidFill>
                  <a:srgbClr val="548135"/>
                </a:solidFill>
              </a:rPr>
              <a:t>SemaphoreHandle_t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B0F0"/>
                </a:solidFill>
              </a:rPr>
              <a:t>xSemaphore</a:t>
            </a:r>
            <a:r>
              <a:rPr lang="en-US" sz="2400" dirty="0">
                <a:solidFill>
                  <a:srgbClr val="00B0F0"/>
                </a:solidFill>
              </a:rPr>
              <a:t>  </a:t>
            </a:r>
            <a:r>
              <a:rPr lang="en-US" sz="2400" dirty="0"/>
              <a:t>);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 dirty="0"/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u"/>
            </a:pPr>
            <a:r>
              <a:rPr lang="en-US" sz="2400" dirty="0"/>
              <a:t> </a:t>
            </a:r>
            <a:r>
              <a:rPr lang="en-US" sz="2400" dirty="0" err="1"/>
              <a:t>xSemaphoreGiveFromISR</a:t>
            </a:r>
            <a:r>
              <a:rPr lang="en-US" sz="2400" dirty="0"/>
              <a:t>()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2800"/>
              <a:buNone/>
            </a:pPr>
            <a:r>
              <a:rPr lang="en-US" sz="2400" dirty="0" err="1">
                <a:solidFill>
                  <a:srgbClr val="548135"/>
                </a:solidFill>
              </a:rPr>
              <a:t>BaseType_t</a:t>
            </a:r>
            <a:r>
              <a:rPr lang="en-US" sz="2400" dirty="0"/>
              <a:t>   </a:t>
            </a:r>
            <a:r>
              <a:rPr lang="en-US" sz="2400" dirty="0" err="1">
                <a:solidFill>
                  <a:srgbClr val="C55A11"/>
                </a:solidFill>
              </a:rPr>
              <a:t>xSemaphoreGiveFromISR</a:t>
            </a:r>
            <a:r>
              <a:rPr lang="en-US" sz="2400" dirty="0">
                <a:solidFill>
                  <a:srgbClr val="C55A11"/>
                </a:solidFill>
              </a:rPr>
              <a:t> </a:t>
            </a:r>
            <a:r>
              <a:rPr lang="en-US" sz="2400" dirty="0"/>
              <a:t>(  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rgbClr val="548135"/>
                </a:solidFill>
              </a:rPr>
              <a:t> </a:t>
            </a:r>
            <a:r>
              <a:rPr lang="en-US" sz="2400" dirty="0" err="1">
                <a:solidFill>
                  <a:srgbClr val="548135"/>
                </a:solidFill>
              </a:rPr>
              <a:t>SemaphoreHandle_t</a:t>
            </a:r>
            <a:r>
              <a:rPr lang="en-US" sz="2400" dirty="0">
                <a:solidFill>
                  <a:srgbClr val="548135"/>
                </a:solidFill>
              </a:rPr>
              <a:t>  </a:t>
            </a:r>
            <a:r>
              <a:rPr lang="en-US" sz="2400" dirty="0" err="1">
                <a:solidFill>
                  <a:srgbClr val="00B0F0"/>
                </a:solidFill>
              </a:rPr>
              <a:t>xSemaphore</a:t>
            </a:r>
            <a:r>
              <a:rPr lang="en-US" sz="2400" dirty="0"/>
              <a:t>,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 dirty="0"/>
              <a:t>		 </a:t>
            </a:r>
            <a:r>
              <a:rPr lang="en-US" sz="2400" dirty="0" err="1">
                <a:solidFill>
                  <a:srgbClr val="548135"/>
                </a:solidFill>
              </a:rPr>
              <a:t>BaseType_t</a:t>
            </a:r>
            <a:r>
              <a:rPr lang="en-US" sz="2400" dirty="0">
                <a:solidFill>
                  <a:srgbClr val="548135"/>
                </a:solidFill>
              </a:rPr>
              <a:t> 	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548135"/>
                </a:solidFill>
              </a:rPr>
              <a:t>*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B0F0"/>
                </a:solidFill>
              </a:rPr>
              <a:t>pxHigherPriorityTaskWoken</a:t>
            </a:r>
            <a:endParaRPr sz="2400" dirty="0">
              <a:solidFill>
                <a:srgbClr val="00B0F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 dirty="0"/>
              <a:t>		 ); 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14B6968-A571-4398-B997-6401AE50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3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CB26520-9469-4E6E-A7CE-F39B5922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5D2BC4A-9F29-45EA-8438-33F22B775370}"/>
              </a:ext>
            </a:extLst>
          </p:cNvPr>
          <p:cNvSpPr txBox="1"/>
          <p:nvPr/>
        </p:nvSpPr>
        <p:spPr>
          <a:xfrm>
            <a:off x="2511287" y="3013501"/>
            <a:ext cx="7169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Binary Semaphore</a:t>
            </a:r>
            <a:endParaRPr lang="zh-TW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57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4478E33-53FA-41EA-9670-A3DE75C0D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7C8B9B5-407D-4F7F-AE27-9FED6BCE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120" y="95886"/>
            <a:ext cx="9213759" cy="666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8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0BA50D4-7CC7-47F3-B4CC-BB773387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2152504-D872-4C61-AB66-C1D91378E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75" y="136199"/>
            <a:ext cx="10341649" cy="658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04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9A72419-838E-4804-B36B-552398978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788639E-421F-4EEB-BE67-BEA87E472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50" y="1423159"/>
            <a:ext cx="10802699" cy="401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24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9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Counting Semaphore</a:t>
            </a:r>
            <a:endParaRPr dirty="0"/>
          </a:p>
        </p:txBody>
      </p:sp>
      <p:pic>
        <p:nvPicPr>
          <p:cNvPr id="351" name="Google Shape;351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5204" y="2199494"/>
            <a:ext cx="10361592" cy="292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C19540E5-52AA-4961-AE90-7742FBE1069A}"/>
              </a:ext>
            </a:extLst>
          </p:cNvPr>
          <p:cNvSpPr txBox="1"/>
          <p:nvPr/>
        </p:nvSpPr>
        <p:spPr>
          <a:xfrm>
            <a:off x="1111016" y="524148"/>
            <a:ext cx="6211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Counting Semaphore</a:t>
            </a:r>
            <a:endParaRPr lang="zh-TW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1AE92C5-ECA1-4EA2-B7A0-BCA83B4C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8</a:t>
            </a:fld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0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40"/>
          <p:cNvSpPr txBox="1">
            <a:spLocks noGrp="1"/>
          </p:cNvSpPr>
          <p:nvPr>
            <p:ph type="title"/>
          </p:nvPr>
        </p:nvSpPr>
        <p:spPr>
          <a:xfrm>
            <a:off x="1190445" y="379562"/>
            <a:ext cx="9195759" cy="1008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Counting Semaphore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8" name="Google Shape;358;p4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16000" y="1726986"/>
            <a:ext cx="10159999" cy="43941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6166F3C-C759-4DD2-9AF8-F5667335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木刻字型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木刻字型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ansac" id="{CE7EB7E1-FDC9-4306-992D-DDC35F28C31F}" vid="{6921AC12-B0E1-4419-A67B-B346A771BF0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5909</Template>
  <TotalTime>3372</TotalTime>
  <Words>215</Words>
  <Application>Microsoft Office PowerPoint</Application>
  <PresentationFormat>寬螢幕</PresentationFormat>
  <Paragraphs>56</Paragraphs>
  <Slides>14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Arial</vt:lpstr>
      <vt:lpstr>Calibri</vt:lpstr>
      <vt:lpstr>Franklin Gothic Medium</vt:lpstr>
      <vt:lpstr>Georgia</vt:lpstr>
      <vt:lpstr>Times New Roman</vt:lpstr>
      <vt:lpstr>Trebuchet MS</vt:lpstr>
      <vt:lpstr>Wingdings</vt:lpstr>
      <vt:lpstr>佈景主題1</vt:lpstr>
      <vt:lpstr>PowerPoint 簡報</vt:lpstr>
      <vt:lpstr>Binary Semaphore</vt:lpstr>
      <vt:lpstr>Binary Semaphore</vt:lpstr>
      <vt:lpstr>PowerPoint 簡報</vt:lpstr>
      <vt:lpstr>PowerPoint 簡報</vt:lpstr>
      <vt:lpstr>PowerPoint 簡報</vt:lpstr>
      <vt:lpstr>PowerPoint 簡報</vt:lpstr>
      <vt:lpstr>Counting Semaphore</vt:lpstr>
      <vt:lpstr>Counting Semaphore</vt:lpstr>
      <vt:lpstr>API Function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Multi-cue Fusion and Perception</dc:title>
  <dc:creator>Ching</dc:creator>
  <cp:lastModifiedBy>建德 李</cp:lastModifiedBy>
  <cp:revision>17</cp:revision>
  <dcterms:created xsi:type="dcterms:W3CDTF">2019-08-19T03:43:19Z</dcterms:created>
  <dcterms:modified xsi:type="dcterms:W3CDTF">2019-10-24T02:31:24Z</dcterms:modified>
</cp:coreProperties>
</file>