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76" r:id="rId3"/>
    <p:sldId id="278" r:id="rId4"/>
    <p:sldId id="259" r:id="rId5"/>
    <p:sldId id="260" r:id="rId6"/>
    <p:sldId id="27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76"/>
            <p14:sldId id="278"/>
            <p14:sldId id="259"/>
            <p14:sldId id="26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5"/>
  </p:normalViewPr>
  <p:slideViewPr>
    <p:cSldViewPr snapToGrid="0">
      <p:cViewPr varScale="1">
        <p:scale>
          <a:sx n="10" d="100"/>
          <a:sy n="10" d="100"/>
        </p:scale>
        <p:origin x="-8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2019/12/17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3444E1-07FE-4257-9440-9987ED29660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Obstacle task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FD2150-030F-4C4A-9FB6-FDE1C556A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58" y="172364"/>
            <a:ext cx="6459484" cy="6459484"/>
          </a:xfrm>
          <a:prstGeom prst="rect">
            <a:avLst/>
          </a:prstGeom>
        </p:spPr>
      </p:pic>
      <p:sp>
        <p:nvSpPr>
          <p:cNvPr id="4" name="弧形 3">
            <a:extLst>
              <a:ext uri="{FF2B5EF4-FFF2-40B4-BE49-F238E27FC236}">
                <a16:creationId xmlns:a16="http://schemas.microsoft.com/office/drawing/2014/main" id="{FE7AE166-380E-4033-BF3D-9E9AB4C483B3}"/>
              </a:ext>
            </a:extLst>
          </p:cNvPr>
          <p:cNvSpPr/>
          <p:nvPr/>
        </p:nvSpPr>
        <p:spPr>
          <a:xfrm>
            <a:off x="4332809" y="1377703"/>
            <a:ext cx="3526382" cy="3436880"/>
          </a:xfrm>
          <a:prstGeom prst="arc">
            <a:avLst>
              <a:gd name="adj1" fmla="val 5371590"/>
              <a:gd name="adj2" fmla="val 1627454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0EA63DC-F18E-48BA-9281-AC5753CC5455}"/>
              </a:ext>
            </a:extLst>
          </p:cNvPr>
          <p:cNvCxnSpPr>
            <a:cxnSpLocks/>
          </p:cNvCxnSpPr>
          <p:nvPr/>
        </p:nvCxnSpPr>
        <p:spPr>
          <a:xfrm>
            <a:off x="6133863" y="4774106"/>
            <a:ext cx="0" cy="5728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F06CB3-7401-4884-9411-3D7AF7E9D2C8}"/>
              </a:ext>
            </a:extLst>
          </p:cNvPr>
          <p:cNvCxnSpPr>
            <a:cxnSpLocks/>
          </p:cNvCxnSpPr>
          <p:nvPr/>
        </p:nvCxnSpPr>
        <p:spPr>
          <a:xfrm flipV="1">
            <a:off x="6119661" y="239707"/>
            <a:ext cx="0" cy="1178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6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ideo-1576475816">
            <a:hlinkClick r:id="" action="ppaction://media"/>
            <a:extLst>
              <a:ext uri="{FF2B5EF4-FFF2-40B4-BE49-F238E27FC236}">
                <a16:creationId xmlns:a16="http://schemas.microsoft.com/office/drawing/2014/main" id="{63034BE5-E5CF-414B-ADBC-13C5640BA86E}"/>
              </a:ext>
            </a:extLst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337361" y="-636988"/>
            <a:ext cx="4850889" cy="8651153"/>
          </a:xfrm>
        </p:spPr>
      </p:pic>
    </p:spTree>
    <p:extLst>
      <p:ext uri="{BB962C8B-B14F-4D97-AF65-F5344CB8AC3E}">
        <p14:creationId xmlns:p14="http://schemas.microsoft.com/office/powerpoint/2010/main" val="2941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6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D0515D8-C7C1-46E2-AF1E-14F0F2726CB4}"/>
              </a:ext>
            </a:extLst>
          </p:cNvPr>
          <p:cNvSpPr/>
          <p:nvPr/>
        </p:nvSpPr>
        <p:spPr>
          <a:xfrm>
            <a:off x="3028122" y="258418"/>
            <a:ext cx="6135756" cy="61357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61D2A41-E543-4449-99BD-83CA327A382A}"/>
              </a:ext>
            </a:extLst>
          </p:cNvPr>
          <p:cNvCxnSpPr/>
          <p:nvPr/>
        </p:nvCxnSpPr>
        <p:spPr>
          <a:xfrm>
            <a:off x="1444487" y="3326296"/>
            <a:ext cx="91572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8F2A489-560F-41E1-832D-304217EF4D5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26683" y="3326297"/>
            <a:ext cx="2169317" cy="2169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770F0B21-C12F-42A4-9D49-846791B6D59D}"/>
              </a:ext>
            </a:extLst>
          </p:cNvPr>
          <p:cNvSpPr/>
          <p:nvPr/>
        </p:nvSpPr>
        <p:spPr>
          <a:xfrm>
            <a:off x="5642112" y="3102663"/>
            <a:ext cx="530087" cy="526775"/>
          </a:xfrm>
          <a:prstGeom prst="arc">
            <a:avLst>
              <a:gd name="adj1" fmla="val 7069474"/>
              <a:gd name="adj2" fmla="val 112191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797BC6-0350-4C16-BC70-EF283EA4A763}"/>
              </a:ext>
            </a:extLst>
          </p:cNvPr>
          <p:cNvSpPr txBox="1"/>
          <p:nvPr/>
        </p:nvSpPr>
        <p:spPr>
          <a:xfrm>
            <a:off x="5188224" y="3275112"/>
            <a:ext cx="41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/>
              <a:t>ω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7228FE-0456-4035-9744-84D643676678}"/>
              </a:ext>
            </a:extLst>
          </p:cNvPr>
          <p:cNvSpPr/>
          <p:nvPr/>
        </p:nvSpPr>
        <p:spPr>
          <a:xfrm>
            <a:off x="2092187" y="2955235"/>
            <a:ext cx="346214" cy="7677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FE9432-46B3-4CCB-ACD2-4C41691D0616}"/>
              </a:ext>
            </a:extLst>
          </p:cNvPr>
          <p:cNvSpPr/>
          <p:nvPr/>
        </p:nvSpPr>
        <p:spPr>
          <a:xfrm>
            <a:off x="3662569" y="2955235"/>
            <a:ext cx="346214" cy="7677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9BC1227-B233-4F6A-8D1D-C80CCBA8BCDD}"/>
              </a:ext>
            </a:extLst>
          </p:cNvPr>
          <p:cNvCxnSpPr/>
          <p:nvPr/>
        </p:nvCxnSpPr>
        <p:spPr>
          <a:xfrm>
            <a:off x="2265294" y="3319670"/>
            <a:ext cx="1570382" cy="66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E027B1-9253-4B31-8251-DF454538655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3028122" y="2186609"/>
            <a:ext cx="0" cy="11396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EF2F8D5-9ADA-47D1-9682-62468AE5D0D6}"/>
              </a:ext>
            </a:extLst>
          </p:cNvPr>
          <p:cNvCxnSpPr>
            <a:cxnSpLocks/>
          </p:cNvCxnSpPr>
          <p:nvPr/>
        </p:nvCxnSpPr>
        <p:spPr>
          <a:xfrm flipV="1">
            <a:off x="3835676" y="2637183"/>
            <a:ext cx="0" cy="728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2F5ACD7-BF73-40D9-9169-AB7A2895B659}"/>
              </a:ext>
            </a:extLst>
          </p:cNvPr>
          <p:cNvCxnSpPr>
            <a:cxnSpLocks/>
          </p:cNvCxnSpPr>
          <p:nvPr/>
        </p:nvCxnSpPr>
        <p:spPr>
          <a:xfrm flipV="1">
            <a:off x="2265294" y="1590261"/>
            <a:ext cx="0" cy="1775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4BFD3BC-3DF1-463E-96ED-10168035E876}"/>
              </a:ext>
            </a:extLst>
          </p:cNvPr>
          <p:cNvSpPr txBox="1"/>
          <p:nvPr/>
        </p:nvSpPr>
        <p:spPr>
          <a:xfrm>
            <a:off x="5011341" y="4410955"/>
            <a:ext cx="41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57F828-9F43-4068-96F3-B205E022DCD2}"/>
              </a:ext>
            </a:extLst>
          </p:cNvPr>
          <p:cNvSpPr txBox="1"/>
          <p:nvPr/>
        </p:nvSpPr>
        <p:spPr>
          <a:xfrm>
            <a:off x="2529409" y="5173927"/>
            <a:ext cx="23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C7C56A-63D2-484A-B4C7-48BCA5C44E03}"/>
              </a:ext>
            </a:extLst>
          </p:cNvPr>
          <p:cNvSpPr txBox="1"/>
          <p:nvPr/>
        </p:nvSpPr>
        <p:spPr>
          <a:xfrm>
            <a:off x="2020132" y="1056287"/>
            <a:ext cx="71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-25000" dirty="0"/>
              <a:t>L</a:t>
            </a:r>
            <a:endParaRPr lang="zh-TW" altLang="en-US" sz="2400" baseline="-25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C1D24D6-4232-4A4D-B0CD-02C43573FF96}"/>
              </a:ext>
            </a:extLst>
          </p:cNvPr>
          <p:cNvSpPr txBox="1"/>
          <p:nvPr/>
        </p:nvSpPr>
        <p:spPr>
          <a:xfrm>
            <a:off x="2881107" y="1652635"/>
            <a:ext cx="33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456C1E-C018-4279-BDC1-28E03F1802CF}"/>
              </a:ext>
            </a:extLst>
          </p:cNvPr>
          <p:cNvSpPr txBox="1"/>
          <p:nvPr/>
        </p:nvSpPr>
        <p:spPr>
          <a:xfrm>
            <a:off x="3640206" y="2063701"/>
            <a:ext cx="73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-25000" dirty="0"/>
              <a:t>R</a:t>
            </a:r>
            <a:endParaRPr lang="zh-TW" altLang="en-US" sz="2400" baseline="-250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86695549-842D-4E43-A1E5-015E02CF0DE3}"/>
              </a:ext>
            </a:extLst>
          </p:cNvPr>
          <p:cNvCxnSpPr/>
          <p:nvPr/>
        </p:nvCxnSpPr>
        <p:spPr>
          <a:xfrm>
            <a:off x="2265294" y="3326296"/>
            <a:ext cx="0" cy="20673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81E3231-AEBB-4832-A3D7-ADBC4F88FCC0}"/>
              </a:ext>
            </a:extLst>
          </p:cNvPr>
          <p:cNvCxnSpPr/>
          <p:nvPr/>
        </p:nvCxnSpPr>
        <p:spPr>
          <a:xfrm>
            <a:off x="3028122" y="3366050"/>
            <a:ext cx="0" cy="20673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324971A-7057-41ED-8090-99DA3D92F404}"/>
              </a:ext>
            </a:extLst>
          </p:cNvPr>
          <p:cNvCxnSpPr/>
          <p:nvPr/>
        </p:nvCxnSpPr>
        <p:spPr>
          <a:xfrm>
            <a:off x="2265294" y="5251387"/>
            <a:ext cx="76282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2621-E79C-4441-BA32-F7B865AE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Tricycle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AB456-480A-4660-9829-20D71EB4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20973"/>
            <a:ext cx="10058400" cy="359809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V =  r</a:t>
            </a:r>
            <a:r>
              <a:rPr lang="el-GR" altLang="zh-TW" sz="3600" dirty="0"/>
              <a:t>ω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V</a:t>
            </a:r>
            <a:r>
              <a:rPr lang="en-US" altLang="zh-TW" sz="3600" baseline="-25000" dirty="0"/>
              <a:t>L</a:t>
            </a:r>
            <a:r>
              <a:rPr lang="en-US" altLang="zh-TW" sz="3600" dirty="0"/>
              <a:t>=</a:t>
            </a:r>
            <a:r>
              <a:rPr lang="zh-TW" altLang="en-US" sz="3600" dirty="0"/>
              <a:t> 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r+s</a:t>
            </a:r>
            <a:r>
              <a:rPr lang="en-US" altLang="zh-TW" sz="3600" dirty="0"/>
              <a:t>)</a:t>
            </a:r>
            <a:r>
              <a:rPr lang="el-GR" altLang="zh-TW" sz="3600" dirty="0"/>
              <a:t> ω</a:t>
            </a:r>
            <a:endParaRPr lang="en-US" altLang="zh-TW" sz="3600" dirty="0"/>
          </a:p>
          <a:p>
            <a:endParaRPr lang="en-US" altLang="zh-TW" sz="3600" baseline="-25000" dirty="0"/>
          </a:p>
          <a:p>
            <a:r>
              <a:rPr lang="en-US" altLang="zh-TW" sz="3600" dirty="0"/>
              <a:t>V</a:t>
            </a:r>
            <a:r>
              <a:rPr lang="en-US" altLang="zh-TW" sz="3600" baseline="-25000" dirty="0"/>
              <a:t>R</a:t>
            </a:r>
            <a:r>
              <a:rPr lang="en-US" altLang="zh-TW" sz="3600" dirty="0"/>
              <a:t>=  (r-s)</a:t>
            </a:r>
            <a:r>
              <a:rPr lang="el-GR" altLang="zh-TW" sz="3600" dirty="0"/>
              <a:t> ω</a:t>
            </a:r>
            <a:endParaRPr lang="en-US" altLang="zh-TW" sz="3600" dirty="0"/>
          </a:p>
          <a:p>
            <a:endParaRPr lang="zh-TW" altLang="en-US" sz="3600" baseline="-25000" dirty="0"/>
          </a:p>
          <a:p>
            <a:endParaRPr lang="zh-TW" altLang="en-US" baseline="-250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7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A308BE4-C6F8-4323-8FBC-6CFDB1F3066F}"/>
                  </a:ext>
                </a:extLst>
              </p:cNvPr>
              <p:cNvSpPr txBox="1"/>
              <p:nvPr/>
            </p:nvSpPr>
            <p:spPr>
              <a:xfrm>
                <a:off x="3215305" y="4929810"/>
                <a:ext cx="5761383" cy="936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l-GR" altLang="zh-TW" sz="3200" dirty="0"/>
                                  <m:t>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3200" dirty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3200" baseline="-25000" dirty="0"/>
                                  <m:t>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3200" dirty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3200" baseline="-25000" dirty="0"/>
                                  <m:t>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A308BE4-C6F8-4323-8FBC-6CFDB1F3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305" y="4929810"/>
                <a:ext cx="5761383" cy="936860"/>
              </a:xfrm>
              <a:prstGeom prst="rect">
                <a:avLst/>
              </a:prstGeom>
              <a:blipFill>
                <a:blip r:embed="rId2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EE4470C-4577-47E9-8EDB-BBA4EEC6498F}"/>
                  </a:ext>
                </a:extLst>
              </p:cNvPr>
              <p:cNvSpPr txBox="1"/>
              <p:nvPr/>
            </p:nvSpPr>
            <p:spPr>
              <a:xfrm>
                <a:off x="3588850" y="524124"/>
                <a:ext cx="501429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3200" dirty="0"/>
                  <a:t>½(V</a:t>
                </a:r>
                <a:r>
                  <a:rPr lang="en-US" altLang="zh-TW" sz="3200" baseline="-25000" dirty="0"/>
                  <a:t>L</a:t>
                </a:r>
                <a:r>
                  <a:rPr lang="en-US" altLang="zh-TW" sz="3200" dirty="0"/>
                  <a:t>+ V</a:t>
                </a:r>
                <a:r>
                  <a:rPr lang="en-US" altLang="zh-TW" sz="3200" baseline="-25000" dirty="0"/>
                  <a:t>R</a:t>
                </a:r>
                <a:r>
                  <a:rPr lang="en-US" altLang="zh-TW" sz="3200" dirty="0"/>
                  <a:t>)</a:t>
                </a:r>
              </a:p>
              <a:p>
                <a:r>
                  <a:rPr lang="en-US" altLang="zh-TW" sz="3200" dirty="0"/>
                  <a:t>     =1/2[(</a:t>
                </a:r>
                <a:r>
                  <a:rPr lang="en-US" altLang="zh-TW" sz="3200" dirty="0" err="1"/>
                  <a:t>r+s</a:t>
                </a:r>
                <a:r>
                  <a:rPr lang="en-US" altLang="zh-TW" sz="3200" dirty="0"/>
                  <a:t>)</a:t>
                </a:r>
                <a:r>
                  <a:rPr lang="el-GR" altLang="zh-TW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3200" dirty="0"/>
                      <m:t>ω</m:t>
                    </m:r>
                  </m:oMath>
                </a14:m>
                <a:r>
                  <a:rPr lang="en-US" altLang="zh-TW" sz="3200" dirty="0"/>
                  <a:t>+(r-s)</a:t>
                </a:r>
                <a:r>
                  <a:rPr lang="el-GR" altLang="zh-TW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3200" dirty="0"/>
                      <m:t>ω</m:t>
                    </m:r>
                  </m:oMath>
                </a14:m>
                <a:r>
                  <a:rPr lang="en-US" altLang="zh-TW" sz="3200" dirty="0"/>
                  <a:t>]</a:t>
                </a:r>
              </a:p>
              <a:p>
                <a:r>
                  <a:rPr lang="en-US" altLang="zh-TW" sz="3200" dirty="0"/>
                  <a:t>     =r</a:t>
                </a:r>
                <a:r>
                  <a:rPr lang="el-GR" altLang="zh-TW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3200" dirty="0"/>
                      <m:t>ω</m:t>
                    </m:r>
                  </m:oMath>
                </a14:m>
                <a:endParaRPr lang="en-US" altLang="zh-TW" sz="3200" dirty="0"/>
              </a:p>
              <a:p>
                <a:r>
                  <a:rPr lang="en-US" altLang="zh-TW" sz="3200" dirty="0"/>
                  <a:t>     =V</a:t>
                </a:r>
              </a:p>
              <a:p>
                <a:endParaRPr lang="en-US" altLang="zh-TW" sz="3200" dirty="0"/>
              </a:p>
              <a:p>
                <a:pPr marL="342900" indent="-342900">
                  <a:buFont typeface="Wingdings" panose="05000000000000000000" pitchFamily="2" charset="2"/>
                  <a:buAutoNum type="circleNumWdWhitePlain" startAt="2"/>
                </a:pPr>
                <a:r>
                  <a:rPr lang="en-US" altLang="zh-TW" sz="3200" dirty="0"/>
                  <a:t>1/2s(V</a:t>
                </a:r>
                <a:r>
                  <a:rPr lang="en-US" altLang="zh-TW" sz="3200" baseline="-25000" dirty="0"/>
                  <a:t>L</a:t>
                </a:r>
                <a:r>
                  <a:rPr lang="en-US" altLang="zh-TW" sz="3200" dirty="0"/>
                  <a:t> -V</a:t>
                </a:r>
                <a:r>
                  <a:rPr lang="en-US" altLang="zh-TW" sz="3200" baseline="-25000" dirty="0"/>
                  <a:t>R</a:t>
                </a:r>
                <a:r>
                  <a:rPr lang="en-US" altLang="zh-TW" sz="3200" dirty="0"/>
                  <a:t>)</a:t>
                </a:r>
              </a:p>
              <a:p>
                <a:r>
                  <a:rPr lang="en-US" altLang="zh-TW" sz="3200" dirty="0"/>
                  <a:t>     =1/2s[(</a:t>
                </a:r>
                <a:r>
                  <a:rPr lang="en-US" altLang="zh-TW" sz="3200" dirty="0" err="1"/>
                  <a:t>r+s</a:t>
                </a:r>
                <a:r>
                  <a:rPr lang="en-US" altLang="zh-TW" sz="3200" dirty="0"/>
                  <a:t>)</a:t>
                </a:r>
                <a:r>
                  <a:rPr lang="el-GR" altLang="zh-TW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3200" dirty="0"/>
                      <m:t>ω</m:t>
                    </m:r>
                    <m:r>
                      <a:rPr lang="el-GR" altLang="zh-TW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/>
                  <a:t>-(r-s)</a:t>
                </a:r>
                <a:r>
                  <a:rPr lang="el-GR" altLang="zh-TW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3200" dirty="0"/>
                      <m:t>ω</m:t>
                    </m:r>
                  </m:oMath>
                </a14:m>
                <a:r>
                  <a:rPr lang="en-US" altLang="zh-TW" sz="3200" dirty="0"/>
                  <a:t>]</a:t>
                </a:r>
              </a:p>
              <a:p>
                <a:r>
                  <a:rPr lang="en-US" altLang="zh-TW" sz="3200" dirty="0"/>
                  <a:t>     =</a:t>
                </a:r>
                <a:r>
                  <a:rPr lang="el-GR" altLang="zh-TW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3200" dirty="0"/>
                      <m:t>ω</m:t>
                    </m:r>
                  </m:oMath>
                </a14:m>
                <a:endParaRPr lang="en-US" altLang="zh-TW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EE4470C-4577-47E9-8EDB-BBA4EEC6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50" y="524124"/>
                <a:ext cx="5014292" cy="4031873"/>
              </a:xfrm>
              <a:prstGeom prst="rect">
                <a:avLst/>
              </a:prstGeom>
              <a:blipFill>
                <a:blip r:embed="rId3"/>
                <a:stretch>
                  <a:fillRect l="-2798" t="-1967" b="-40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596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3467</TotalTime>
  <Words>93</Words>
  <Application>Microsoft Office PowerPoint</Application>
  <PresentationFormat>寬螢幕</PresentationFormat>
  <Paragraphs>26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Calibri</vt:lpstr>
      <vt:lpstr>Cambria Math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PowerPoint 簡報</vt:lpstr>
      <vt:lpstr>PowerPoint 簡報</vt:lpstr>
      <vt:lpstr>PowerPoint 簡報</vt:lpstr>
      <vt:lpstr>Tricycle Model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Ching</cp:lastModifiedBy>
  <cp:revision>25</cp:revision>
  <dcterms:created xsi:type="dcterms:W3CDTF">2019-08-19T03:43:19Z</dcterms:created>
  <dcterms:modified xsi:type="dcterms:W3CDTF">2019-12-17T01:34:59Z</dcterms:modified>
</cp:coreProperties>
</file>