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31D011-2996-42E9-9F2D-F399E6452D4C}">
  <a:tblStyle styleId="{A631D011-2996-42E9-9F2D-F399E6452D4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462DB7-3C68-47CD-9AA0-477E3D7625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F5EC69A-4C03-4486-8C55-506BC2392E9E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Predicting Weekly Walmart Sales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040"/>
              <a:t>ANDREW GOODING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40"/>
              <a:buNone/>
            </a:pPr>
            <a:r>
              <a:rPr lang="en-US" sz="2040"/>
              <a:t>JIA LI DONG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40"/>
              <a:buNone/>
            </a:pPr>
            <a:r>
              <a:rPr lang="en-US" sz="2040"/>
              <a:t>KATHLEEN CALLAGHAN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Methods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Aggregating to Store Level</a:t>
            </a:r>
            <a:br>
              <a:rPr lang="en-US" b="1"/>
            </a:b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5596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Issues with Department-Level data: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Different departments for each store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Non-normal residuals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Difficulty predicting tails of the distribution (the most important to predict)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High Variance (and “noise”) in department-level sale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8930" y="1845734"/>
            <a:ext cx="3204275" cy="211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6456" y="3961482"/>
            <a:ext cx="3669224" cy="2115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 Key Transformation</a:t>
            </a:r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1"/>
          </p:nvPr>
        </p:nvSpPr>
        <p:spPr>
          <a:xfrm>
            <a:off x="2507626" y="2017725"/>
            <a:ext cx="1800903" cy="3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Original Data</a:t>
            </a:r>
            <a:endParaRPr/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b="1"/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1416" y="2684113"/>
            <a:ext cx="3500034" cy="277129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7433504" y="2017725"/>
            <a:ext cx="1800903" cy="3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174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Char char=" "/>
            </a:pPr>
            <a:r>
              <a:rPr lang="en-US" sz="185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Aggregated Data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endParaRPr sz="185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6119" y="2587948"/>
            <a:ext cx="3500034" cy="302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 Key Transformation</a:t>
            </a:r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1"/>
          </p:nvPr>
        </p:nvSpPr>
        <p:spPr>
          <a:xfrm>
            <a:off x="4615396" y="1863981"/>
            <a:ext cx="1785404" cy="63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01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 "/>
            </a:pPr>
            <a:r>
              <a:rPr lang="en-US" sz="1600" b="1"/>
              <a:t>Aggregated Data, With Log Transform</a:t>
            </a:r>
            <a:endParaRPr/>
          </a:p>
          <a:p>
            <a:pPr marL="9144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endParaRPr sz="1600" b="1"/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4498" y="2489629"/>
            <a:ext cx="4785102" cy="3743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Best Subsets</a:t>
            </a:r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9831977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We narrowed the range of possible models using a Best Subsets procedure: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graphicFrame>
        <p:nvGraphicFramePr>
          <p:cNvPr id="194" name="Google Shape;194;p26"/>
          <p:cNvGraphicFramePr/>
          <p:nvPr/>
        </p:nvGraphicFramePr>
        <p:xfrm>
          <a:off x="1545615" y="2569832"/>
          <a:ext cx="8585225" cy="3299185"/>
        </p:xfrm>
        <a:graphic>
          <a:graphicData uri="http://schemas.openxmlformats.org/drawingml/2006/table">
            <a:tbl>
              <a:tblPr firstRow="1" lastCol="1" bandRow="1">
                <a:noFill/>
                <a:tableStyleId>{A631D011-2996-42E9-9F2D-F399E6452D4C}</a:tableStyleId>
              </a:tblPr>
              <a:tblGrid>
                <a:gridCol w="78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0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0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0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0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0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0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66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IsHoliday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Temp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Fuel Price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CPI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Unemp.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Type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Size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Week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IsHoliday (Fixed)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Number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Cp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7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42.63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7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48.70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8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11.53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8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43.35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8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43.45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8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43.52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9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8.51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9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13.08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9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44.25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9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45.25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10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10.00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Exploring Influential Cases</a:t>
            </a:r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VIF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201" name="Google Shape;201;p27" descr="https://lh6.googleusercontent.com/JN-Ibe8VzXf67K0yCOR5Jk-CHvm1j3FmK46MV2POZy90ZycN4fUNhgOCxMyj8oXKXtnt219f6SmfrsZ1DPUY0gc82yWDpVICEgjSDPFTLv2621YlVqydotPNSdJN7V3rnhfarJk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518" y="2461971"/>
            <a:ext cx="3551853" cy="193405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/>
          <p:nvPr/>
        </p:nvSpPr>
        <p:spPr>
          <a:xfrm>
            <a:off x="2733869" y="4124131"/>
            <a:ext cx="1614196" cy="271897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2733869" y="3150309"/>
            <a:ext cx="1614196" cy="271897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2744826" y="2878412"/>
            <a:ext cx="1614196" cy="271897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4654" y="2103120"/>
            <a:ext cx="4745307" cy="314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5247" y="2103120"/>
            <a:ext cx="5437379" cy="3603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9969-CE21-49F2-868E-712E18C1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Outlying Observations Table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4A67272-5483-44D9-8261-CA68E54AED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2217" y="2124890"/>
          <a:ext cx="5138057" cy="2899956"/>
        </p:xfrm>
        <a:graphic>
          <a:graphicData uri="http://schemas.openxmlformats.org/drawingml/2006/table">
            <a:tbl>
              <a:tblPr/>
              <a:tblGrid>
                <a:gridCol w="1264197">
                  <a:extLst>
                    <a:ext uri="{9D8B030D-6E8A-4147-A177-3AD203B41FA5}">
                      <a16:colId xmlns:a16="http://schemas.microsoft.com/office/drawing/2014/main" val="2972931040"/>
                    </a:ext>
                  </a:extLst>
                </a:gridCol>
                <a:gridCol w="939117">
                  <a:extLst>
                    <a:ext uri="{9D8B030D-6E8A-4147-A177-3AD203B41FA5}">
                      <a16:colId xmlns:a16="http://schemas.microsoft.com/office/drawing/2014/main" val="2560325431"/>
                    </a:ext>
                  </a:extLst>
                </a:gridCol>
                <a:gridCol w="2934743">
                  <a:extLst>
                    <a:ext uri="{9D8B030D-6E8A-4147-A177-3AD203B41FA5}">
                      <a16:colId xmlns:a16="http://schemas.microsoft.com/office/drawing/2014/main" val="3829667472"/>
                    </a:ext>
                  </a:extLst>
                </a:gridCol>
              </a:tblGrid>
              <a:tr h="4833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Observation Number</a:t>
                      </a:r>
                      <a:endParaRPr lang="en-US" sz="1500">
                        <a:effectLst/>
                      </a:endParaRPr>
                    </a:p>
                  </a:txBody>
                  <a:tcPr marL="56344" marR="56344" marT="56344" marB="56344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 Number</a:t>
                      </a:r>
                      <a:endParaRPr lang="en-US" sz="1500">
                        <a:effectLst/>
                      </a:endParaRPr>
                    </a:p>
                  </a:txBody>
                  <a:tcPr marL="56344" marR="56344" marT="56344" marB="56344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Percentage of Influence</a:t>
                      </a:r>
                      <a:endParaRPr lang="en-US" sz="1500">
                        <a:effectLst/>
                      </a:endParaRPr>
                    </a:p>
                  </a:txBody>
                  <a:tcPr marL="56344" marR="56344" marT="56344" marB="56344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059069"/>
                  </a:ext>
                </a:extLst>
              </a:tr>
              <a:tr h="4833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2080</a:t>
                      </a:r>
                      <a:endParaRPr lang="en-US" sz="1500">
                        <a:effectLst/>
                      </a:endParaRPr>
                    </a:p>
                  </a:txBody>
                  <a:tcPr marL="56344" marR="56344" marT="56344" marB="56344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Best</a:t>
                      </a:r>
                      <a:endParaRPr lang="en-US" sz="1500">
                        <a:effectLst/>
                      </a:endParaRPr>
                    </a:p>
                  </a:txBody>
                  <a:tcPr marL="56344" marR="56344" marT="56344" marB="56344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0.00283482759777784%</a:t>
                      </a:r>
                      <a:endParaRPr lang="en-US" sz="1500">
                        <a:effectLst/>
                      </a:endParaRPr>
                    </a:p>
                  </a:txBody>
                  <a:tcPr marL="56344" marR="56344" marT="56344" marB="56344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982048"/>
                  </a:ext>
                </a:extLst>
              </a:tr>
              <a:tr h="4833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4420</a:t>
                      </a:r>
                      <a:endParaRPr lang="en-US" sz="1500">
                        <a:effectLst/>
                      </a:endParaRPr>
                    </a:p>
                  </a:txBody>
                  <a:tcPr marL="56344" marR="56344" marT="56344" marB="56344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Best</a:t>
                      </a:r>
                      <a:endParaRPr lang="en-US" sz="1500">
                        <a:effectLst/>
                      </a:endParaRPr>
                    </a:p>
                  </a:txBody>
                  <a:tcPr marL="56344" marR="56344" marT="56344" marB="56344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0.00261453118084852%</a:t>
                      </a:r>
                      <a:endParaRPr lang="en-US" sz="1500">
                        <a:effectLst/>
                      </a:endParaRPr>
                    </a:p>
                  </a:txBody>
                  <a:tcPr marL="56344" marR="56344" marT="56344" marB="56344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516376"/>
                  </a:ext>
                </a:extLst>
              </a:tr>
              <a:tr h="4833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4433</a:t>
                      </a:r>
                      <a:endParaRPr lang="en-US" sz="1500">
                        <a:effectLst/>
                      </a:endParaRPr>
                    </a:p>
                  </a:txBody>
                  <a:tcPr marL="56344" marR="56344" marT="56344" marB="56344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Best</a:t>
                      </a:r>
                      <a:endParaRPr lang="en-US" sz="1500">
                        <a:effectLst/>
                      </a:endParaRPr>
                    </a:p>
                  </a:txBody>
                  <a:tcPr marL="56344" marR="56344" marT="56344" marB="56344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0.0031262645405175%</a:t>
                      </a:r>
                      <a:endParaRPr lang="en-US" sz="1500">
                        <a:effectLst/>
                      </a:endParaRPr>
                    </a:p>
                  </a:txBody>
                  <a:tcPr marL="56344" marR="56344" marT="56344" marB="56344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655241"/>
                  </a:ext>
                </a:extLst>
              </a:tr>
              <a:tr h="4833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2093</a:t>
                      </a:r>
                      <a:endParaRPr lang="en-US" sz="1500">
                        <a:effectLst/>
                      </a:endParaRPr>
                    </a:p>
                  </a:txBody>
                  <a:tcPr marL="56344" marR="56344" marT="56344" marB="56344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Best</a:t>
                      </a:r>
                      <a:endParaRPr lang="en-US" sz="1500">
                        <a:effectLst/>
                      </a:endParaRPr>
                    </a:p>
                  </a:txBody>
                  <a:tcPr marL="56344" marR="56344" marT="56344" marB="56344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0.0031977954395883%</a:t>
                      </a:r>
                      <a:endParaRPr lang="en-US" sz="1500">
                        <a:effectLst/>
                      </a:endParaRPr>
                    </a:p>
                  </a:txBody>
                  <a:tcPr marL="56344" marR="56344" marT="56344" marB="56344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952633"/>
                  </a:ext>
                </a:extLst>
              </a:tr>
              <a:tr h="4833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1900</a:t>
                      </a:r>
                      <a:endParaRPr lang="en-US" sz="1500">
                        <a:effectLst/>
                      </a:endParaRPr>
                    </a:p>
                  </a:txBody>
                  <a:tcPr marL="56344" marR="56344" marT="56344" marB="56344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Best</a:t>
                      </a:r>
                      <a:endParaRPr lang="en-US" sz="1500">
                        <a:effectLst/>
                      </a:endParaRPr>
                    </a:p>
                  </a:txBody>
                  <a:tcPr marL="56344" marR="56344" marT="56344" marB="56344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0.00232895005016511%</a:t>
                      </a:r>
                      <a:endParaRPr lang="en-US" sz="1500" dirty="0">
                        <a:effectLst/>
                      </a:endParaRPr>
                    </a:p>
                  </a:txBody>
                  <a:tcPr marL="56344" marR="56344" marT="56344" marB="56344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493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75B0DB-2980-40BA-BC99-F56F768F9212}"/>
              </a:ext>
            </a:extLst>
          </p:cNvPr>
          <p:cNvGraphicFramePr>
            <a:graphicFrameLocks noGrp="1"/>
          </p:cNvGraphicFramePr>
          <p:nvPr/>
        </p:nvGraphicFramePr>
        <p:xfrm>
          <a:off x="5939542" y="1942010"/>
          <a:ext cx="5041968" cy="4232365"/>
        </p:xfrm>
        <a:graphic>
          <a:graphicData uri="http://schemas.openxmlformats.org/drawingml/2006/table">
            <a:tbl>
              <a:tblPr/>
              <a:tblGrid>
                <a:gridCol w="846863">
                  <a:extLst>
                    <a:ext uri="{9D8B030D-6E8A-4147-A177-3AD203B41FA5}">
                      <a16:colId xmlns:a16="http://schemas.microsoft.com/office/drawing/2014/main" val="2471461900"/>
                    </a:ext>
                  </a:extLst>
                </a:gridCol>
                <a:gridCol w="572416">
                  <a:extLst>
                    <a:ext uri="{9D8B030D-6E8A-4147-A177-3AD203B41FA5}">
                      <a16:colId xmlns:a16="http://schemas.microsoft.com/office/drawing/2014/main" val="1575906865"/>
                    </a:ext>
                  </a:extLst>
                </a:gridCol>
                <a:gridCol w="541051">
                  <a:extLst>
                    <a:ext uri="{9D8B030D-6E8A-4147-A177-3AD203B41FA5}">
                      <a16:colId xmlns:a16="http://schemas.microsoft.com/office/drawing/2014/main" val="4290964142"/>
                    </a:ext>
                  </a:extLst>
                </a:gridCol>
                <a:gridCol w="658671">
                  <a:extLst>
                    <a:ext uri="{9D8B030D-6E8A-4147-A177-3AD203B41FA5}">
                      <a16:colId xmlns:a16="http://schemas.microsoft.com/office/drawing/2014/main" val="3000685951"/>
                    </a:ext>
                  </a:extLst>
                </a:gridCol>
                <a:gridCol w="846863">
                  <a:extLst>
                    <a:ext uri="{9D8B030D-6E8A-4147-A177-3AD203B41FA5}">
                      <a16:colId xmlns:a16="http://schemas.microsoft.com/office/drawing/2014/main" val="1529806962"/>
                    </a:ext>
                  </a:extLst>
                </a:gridCol>
                <a:gridCol w="1576104">
                  <a:extLst>
                    <a:ext uri="{9D8B030D-6E8A-4147-A177-3AD203B41FA5}">
                      <a16:colId xmlns:a16="http://schemas.microsoft.com/office/drawing/2014/main" val="3606897635"/>
                    </a:ext>
                  </a:extLst>
                </a:gridCol>
              </a:tblGrid>
              <a:tr h="36094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Observation</a:t>
                      </a: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DFBETA</a:t>
                      </a: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DFFITS</a:t>
                      </a: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Cook’s Distance</a:t>
                      </a: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Bonferroni</a:t>
                      </a:r>
                      <a:endParaRPr lang="en-US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Critical Value</a:t>
                      </a: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Direct Leverage Calculation (for hidden extrapolation)</a:t>
                      </a: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494282"/>
                  </a:ext>
                </a:extLst>
              </a:tr>
              <a:tr h="77428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2080</a:t>
                      </a: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321311"/>
                  </a:ext>
                </a:extLst>
              </a:tr>
              <a:tr h="77428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4420</a:t>
                      </a: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120759"/>
                  </a:ext>
                </a:extLst>
              </a:tr>
              <a:tr h="77428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4433</a:t>
                      </a: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452708"/>
                  </a:ext>
                </a:extLst>
              </a:tr>
              <a:tr h="77428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2093</a:t>
                      </a: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463844"/>
                  </a:ext>
                </a:extLst>
              </a:tr>
              <a:tr h="77428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1900</a:t>
                      </a: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</a:txBody>
                  <a:tcPr marL="51087" marR="51087" marT="51087" marB="51087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06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34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Our Final Model</a:t>
            </a:r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body" idx="1"/>
          </p:nvPr>
        </p:nvSpPr>
        <p:spPr>
          <a:xfrm>
            <a:off x="1097280" y="2181224"/>
            <a:ext cx="10058400" cy="368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graphicFrame>
        <p:nvGraphicFramePr>
          <p:cNvPr id="226" name="Google Shape;226;p30"/>
          <p:cNvGraphicFramePr/>
          <p:nvPr/>
        </p:nvGraphicFramePr>
        <p:xfrm>
          <a:off x="773113" y="3190874"/>
          <a:ext cx="5103800" cy="2224250"/>
        </p:xfrm>
        <a:graphic>
          <a:graphicData uri="http://schemas.openxmlformats.org/drawingml/2006/table">
            <a:tbl>
              <a:tblPr firstRow="1" bandRow="1">
                <a:noFill/>
                <a:tableStyleId>{BF5EC69A-4C03-4486-8C55-506BC2392E9E}</a:tableStyleId>
              </a:tblPr>
              <a:tblGrid>
                <a:gridCol w="16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Term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Coef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Std. Error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t-stat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P-Value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(Intercept)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12879.77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302.49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Temperature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0.63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2.99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CPI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-1.22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-12.07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Unemployment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-9.43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-4.57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Size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140.37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IsHolidayFixedTRUE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87.</a:t>
                      </a:r>
                      <a:r>
                        <a:rPr lang="en-US"/>
                        <a:t>93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10.19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7" name="Google Shape;227;p30"/>
          <p:cNvSpPr txBox="1"/>
          <p:nvPr/>
        </p:nvSpPr>
        <p:spPr>
          <a:xfrm>
            <a:off x="1773237" y="1954946"/>
            <a:ext cx="8610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Log(WeeklySales (in $1000)) = 12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.88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(0.00063 * Temperature)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(.0012 * CPI) 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(.0094 * Unemployment) + (.000008* Size) + (.08793* IsHolidayFixedTrue)</a:t>
            </a:r>
            <a:endParaRPr/>
          </a:p>
        </p:txBody>
      </p:sp>
      <p:graphicFrame>
        <p:nvGraphicFramePr>
          <p:cNvPr id="228" name="Google Shape;228;p30"/>
          <p:cNvGraphicFramePr/>
          <p:nvPr/>
        </p:nvGraphicFramePr>
        <p:xfrm>
          <a:off x="6419851" y="3200185"/>
          <a:ext cx="5400625" cy="2224250"/>
        </p:xfrm>
        <a:graphic>
          <a:graphicData uri="http://schemas.openxmlformats.org/drawingml/2006/table">
            <a:tbl>
              <a:tblPr firstRow="1" bandRow="1">
                <a:noFill/>
                <a:tableStyleId>{BF5EC69A-4C03-4486-8C55-506BC2392E9E}</a:tableStyleId>
              </a:tblPr>
              <a:tblGrid>
                <a:gridCol w="12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Term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DF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Sum. Sq.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Mean. Sq. 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Statistic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P-Value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Temperature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19.06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19.06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229.2</a:t>
                      </a:r>
                      <a:r>
                        <a:rPr lang="en-US"/>
                        <a:t>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CPI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8.59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8.59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103.26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Unemployment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20.69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20.69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r>
                        <a:rPr lang="en-US"/>
                        <a:t>48.86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Size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1635.</a:t>
                      </a:r>
                      <a:r>
                        <a:rPr lang="en-US"/>
                        <a:t>22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1635.</a:t>
                      </a:r>
                      <a:r>
                        <a:rPr lang="en-US"/>
                        <a:t>22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1966</a:t>
                      </a:r>
                      <a:r>
                        <a:rPr lang="en-US"/>
                        <a:t>5</a:t>
                      </a:r>
                      <a:r>
                        <a:rPr lang="en-US" sz="1400" u="none" strike="noStrike" cap="none"/>
                        <a:t>.</a:t>
                      </a:r>
                      <a:r>
                        <a:rPr lang="en-US"/>
                        <a:t>97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IsHolidayFixed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8.6</a:t>
                      </a:r>
                      <a:r>
                        <a:rPr lang="en-US"/>
                        <a:t>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8.6</a:t>
                      </a:r>
                      <a:r>
                        <a:rPr lang="en-US"/>
                        <a:t>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r>
                        <a:rPr lang="en-US"/>
                        <a:t>4.31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Residuals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642</a:t>
                      </a:r>
                      <a:r>
                        <a:rPr lang="en-US"/>
                        <a:t>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534.57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0.08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9" name="Google Shape;229;p30"/>
          <p:cNvSpPr txBox="1"/>
          <p:nvPr/>
        </p:nvSpPr>
        <p:spPr>
          <a:xfrm>
            <a:off x="8709854" y="2822459"/>
            <a:ext cx="1800903" cy="3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1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ANOVA</a:t>
            </a:r>
            <a:endParaRPr/>
          </a:p>
          <a:p>
            <a:pPr marL="9144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1" u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1943037" y="2861652"/>
            <a:ext cx="2960530" cy="3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1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Summary of Linear Model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1" u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Diagnostics</a:t>
            </a: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grpSp>
        <p:nvGrpSpPr>
          <p:cNvPr id="237" name="Google Shape;237;p31"/>
          <p:cNvGrpSpPr/>
          <p:nvPr/>
        </p:nvGrpSpPr>
        <p:grpSpPr>
          <a:xfrm>
            <a:off x="2812889" y="1975605"/>
            <a:ext cx="7159786" cy="3893489"/>
            <a:chOff x="898364" y="813630"/>
            <a:chExt cx="10401978" cy="5689709"/>
          </a:xfrm>
        </p:grpSpPr>
        <p:pic>
          <p:nvPicPr>
            <p:cNvPr id="238" name="Google Shape;238;p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00799" y="3601615"/>
              <a:ext cx="4899543" cy="29017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8364" y="3601615"/>
              <a:ext cx="5116771" cy="2901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3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400799" y="813630"/>
              <a:ext cx="4899543" cy="27058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3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98364" y="813630"/>
              <a:ext cx="5116771" cy="27422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Large Increase in Sales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Larger Stores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Holidays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Small Increase in Sales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Higher Temperature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Low Fuel Prices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Low Unemployment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Low Inflation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graphicFrame>
        <p:nvGraphicFramePr>
          <p:cNvPr id="248" name="Google Shape;248;p32"/>
          <p:cNvGraphicFramePr/>
          <p:nvPr/>
        </p:nvGraphicFramePr>
        <p:xfrm>
          <a:off x="5637213" y="2568574"/>
          <a:ext cx="5103800" cy="2224250"/>
        </p:xfrm>
        <a:graphic>
          <a:graphicData uri="http://schemas.openxmlformats.org/drawingml/2006/table">
            <a:tbl>
              <a:tblPr firstRow="1" bandRow="1">
                <a:noFill/>
                <a:tableStyleId>{BF5EC69A-4C03-4486-8C55-506BC2392E9E}</a:tableStyleId>
              </a:tblPr>
              <a:tblGrid>
                <a:gridCol w="16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Term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Coef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Std. Error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t-stat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P-Value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(Intercept)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12</a:t>
                      </a:r>
                      <a:r>
                        <a:rPr lang="en-US"/>
                        <a:t>.88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441.56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Temperature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0.00063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3.02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CPI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-.00122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-12.</a:t>
                      </a:r>
                      <a:r>
                        <a:rPr lang="en-US"/>
                        <a:t>3</a:t>
                      </a:r>
                      <a:r>
                        <a:rPr lang="en-US" sz="1400" u="none" strike="noStrike" cap="none"/>
                        <a:t>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Unemployment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-.00943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-4.5</a:t>
                      </a:r>
                      <a:r>
                        <a:rPr lang="en-US"/>
                        <a:t>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Size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0.00001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140.</a:t>
                      </a:r>
                      <a:r>
                        <a:rPr lang="en-US"/>
                        <a:t>40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IsHolidayFixedTRUE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.0</a:t>
                      </a:r>
                      <a:r>
                        <a:rPr lang="en-US" sz="1400" u="none" strike="noStrike" cap="none"/>
                        <a:t>8788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10.</a:t>
                      </a:r>
                      <a:r>
                        <a:rPr lang="en-US"/>
                        <a:t>21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9" name="Google Shape;249;p32"/>
          <p:cNvSpPr txBox="1"/>
          <p:nvPr/>
        </p:nvSpPr>
        <p:spPr>
          <a:xfrm>
            <a:off x="6807137" y="2239352"/>
            <a:ext cx="2960530" cy="3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Summary of Linear Model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255" name="Google Shape;255;p3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Practical Applications</a:t>
            </a:r>
            <a:endParaRPr/>
          </a:p>
        </p:txBody>
      </p:sp>
      <p:sp>
        <p:nvSpPr>
          <p:cNvPr id="261" name="Google Shape;261;p3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Determine staffing levels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Optimize inventory supply-chains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Revenue forecasting and capital budgeting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Development planning: where should stores be located? What kind of stores sell the most?</a:t>
            </a:r>
            <a:endParaRPr/>
          </a:p>
        </p:txBody>
      </p:sp>
      <p:pic>
        <p:nvPicPr>
          <p:cNvPr id="262" name="Google Shape;26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4455319"/>
            <a:ext cx="3933825" cy="983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What predicts Walmart’s weekly sales?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We were given 2010-2013 Weekly Sales data for 45 Walmart stores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Originally a Kaggle competition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6079" y="3852933"/>
            <a:ext cx="3037522" cy="1154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3969544"/>
            <a:ext cx="3933825" cy="983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Predictor Variables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842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50"/>
              <a:buChar char=" "/>
            </a:pPr>
            <a:r>
              <a:rPr lang="en-US" sz="1550" b="1"/>
              <a:t>Temperature</a:t>
            </a:r>
            <a:r>
              <a:rPr lang="en-US" sz="1550"/>
              <a:t>: the temperature in degrees Fahrenheit, as measured at the store location.</a:t>
            </a:r>
            <a:endParaRPr/>
          </a:p>
          <a:p>
            <a:pPr marL="91440" lvl="0" indent="-98425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550"/>
              <a:buChar char=" "/>
            </a:pPr>
            <a:r>
              <a:rPr lang="en-US" sz="1550" b="1"/>
              <a:t>Fuel_Price</a:t>
            </a:r>
            <a:r>
              <a:rPr lang="en-US" sz="1550"/>
              <a:t>: the average price in USD of one gallon of gasoline, as measured at the store location.</a:t>
            </a:r>
            <a:endParaRPr/>
          </a:p>
          <a:p>
            <a:pPr marL="91440" lvl="0" indent="-98425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550"/>
              <a:buChar char=" "/>
            </a:pPr>
            <a:r>
              <a:rPr lang="en-US" sz="1550" b="1"/>
              <a:t>CPI</a:t>
            </a:r>
            <a:r>
              <a:rPr lang="en-US" sz="1550"/>
              <a:t>: the US Consumer Price Index, an index which measures the price of a defined basket of goods used to measure inflation.</a:t>
            </a:r>
            <a:endParaRPr/>
          </a:p>
          <a:p>
            <a:pPr marL="91440" lvl="0" indent="-98425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550"/>
              <a:buChar char=" "/>
            </a:pPr>
            <a:r>
              <a:rPr lang="en-US" sz="1550" b="1"/>
              <a:t>Unemployment</a:t>
            </a:r>
            <a:r>
              <a:rPr lang="en-US" sz="1550"/>
              <a:t>: the US Unemployment rate as measured by the Federal Reserve</a:t>
            </a:r>
            <a:endParaRPr/>
          </a:p>
          <a:p>
            <a:pPr marL="91440" lvl="0" indent="-98425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550"/>
              <a:buChar char=" "/>
            </a:pPr>
            <a:r>
              <a:rPr lang="en-US" sz="1550" b="1"/>
              <a:t>IsHoliday</a:t>
            </a:r>
            <a:r>
              <a:rPr lang="en-US" sz="1550"/>
              <a:t>: a boolean variable denoting whether or not the week contained a holiday, as defined by Walmart.</a:t>
            </a:r>
            <a:endParaRPr/>
          </a:p>
          <a:p>
            <a:pPr marL="91440" lvl="0" indent="-98425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550"/>
              <a:buChar char=" "/>
            </a:pPr>
            <a:r>
              <a:rPr lang="en-US" sz="1550" b="1"/>
              <a:t>MarkDown1-MarkDown5</a:t>
            </a:r>
            <a:r>
              <a:rPr lang="en-US" sz="1550"/>
              <a:t>: an anonymized variable provided by Walmart which relates to discount promotions that the store was running</a:t>
            </a:r>
            <a:endParaRPr/>
          </a:p>
          <a:p>
            <a:pPr marL="91440" lvl="0" indent="-98425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550"/>
              <a:buChar char=" "/>
            </a:pPr>
            <a:r>
              <a:rPr lang="en-US" sz="1550" b="1"/>
              <a:t>Type</a:t>
            </a:r>
            <a:r>
              <a:rPr lang="en-US" sz="1550"/>
              <a:t>: a categorical variable denoting the type of Walmart each store was. This variable takes values “A”,“B”, or “C”.</a:t>
            </a:r>
            <a:endParaRPr/>
          </a:p>
          <a:p>
            <a:pPr marL="91440" lvl="0" indent="-98425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550"/>
              <a:buChar char=" "/>
            </a:pPr>
            <a:r>
              <a:rPr lang="en-US" sz="1550" b="1"/>
              <a:t>Size</a:t>
            </a:r>
            <a:r>
              <a:rPr lang="en-US" sz="1550"/>
              <a:t>: the square footage of each store</a:t>
            </a:r>
            <a:endParaRPr/>
          </a:p>
          <a:p>
            <a:pPr marL="91440" lvl="0" indent="-98425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550"/>
              <a:buChar char=" "/>
            </a:pPr>
            <a:r>
              <a:rPr lang="en-US" sz="1550" b="1"/>
              <a:t>Dept</a:t>
            </a:r>
            <a:r>
              <a:rPr lang="en-US" sz="1550"/>
              <a:t>: a categorical variable denoting the department</a:t>
            </a:r>
            <a:endParaRPr/>
          </a:p>
          <a:p>
            <a:pPr marL="91440" lvl="0" indent="-98425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550"/>
              <a:buChar char=" "/>
            </a:pPr>
            <a:r>
              <a:rPr lang="en-US" sz="1550" b="1"/>
              <a:t>Store</a:t>
            </a:r>
            <a:r>
              <a:rPr lang="en-US" sz="1550"/>
              <a:t>: a categorical variable denoting the store ID</a:t>
            </a:r>
            <a:endParaRPr/>
          </a:p>
          <a:p>
            <a:pPr marL="9144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550"/>
              <a:buNone/>
            </a:pPr>
            <a:endParaRPr sz="15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 Store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2537" y="1945812"/>
            <a:ext cx="5699503" cy="3823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What We Thought Would Work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Time-Sensitivity</a:t>
            </a:r>
            <a:r>
              <a:rPr lang="en-US"/>
              <a:t>: the data was highly seasonal, our model would have to account for that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Holidays</a:t>
            </a:r>
            <a:r>
              <a:rPr lang="en-US"/>
              <a:t>: we expected there to be higher sales during holiday periods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MarkDowns</a:t>
            </a:r>
            <a:r>
              <a:rPr lang="en-US"/>
              <a:t>: we expected higher markdowns to lead to higher sales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Macroeconomics</a:t>
            </a:r>
            <a:r>
              <a:rPr lang="en-US"/>
              <a:t>: we expected that a stronger macroeconomic environment would lead to higher sales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What Didn’t Work (Part 1)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98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At the department-level, we could not find a linear model with normal residuals.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We tried: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Transformations (log, sqrt)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Weighted-Least-Squares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Different Models for Different Stores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“Reverse Engineering”: using our prediction for store-level sales to predict department-level sales.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But we kept getting residuals that looked like this: 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b="10989"/>
          <a:stretch/>
        </p:blipFill>
        <p:spPr>
          <a:xfrm>
            <a:off x="7396566" y="1845734"/>
            <a:ext cx="3687822" cy="192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 b="13164"/>
          <a:stretch/>
        </p:blipFill>
        <p:spPr>
          <a:xfrm>
            <a:off x="7396566" y="3667286"/>
            <a:ext cx="3687822" cy="24400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9"/>
          <p:cNvCxnSpPr/>
          <p:nvPr/>
        </p:nvCxnSpPr>
        <p:spPr>
          <a:xfrm rot="10800000" flipH="1">
            <a:off x="5920353" y="3429000"/>
            <a:ext cx="1177871" cy="1458333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6072753" y="5003987"/>
            <a:ext cx="1048719" cy="233308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What Didn’t Work (Part 2)</a:t>
            </a: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The promotional MarkDown data had less predictive value than we expected.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The MarkDown data was: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b="1"/>
              <a:t>Extremely Sparse</a:t>
            </a:r>
            <a:r>
              <a:rPr lang="en-US"/>
              <a:t>: only available for 1/3 of observations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b="1"/>
              <a:t>Uninterpretable</a:t>
            </a:r>
            <a:r>
              <a:rPr lang="en-US"/>
              <a:t>: anonymized by Walmart. How could we interpret findings?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b="1"/>
              <a:t>Store-Level</a:t>
            </a:r>
            <a:r>
              <a:rPr lang="en-US"/>
              <a:t>: store-level variable which didn’t affect all departments in the same way.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“The Cheating Model”</a:t>
            </a:r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9304020" cy="369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If you were on a desert island, and you could only have </a:t>
            </a:r>
            <a:r>
              <a:rPr lang="en-US" b="1" dirty="0"/>
              <a:t>one</a:t>
            </a:r>
            <a:r>
              <a:rPr lang="en-US" dirty="0"/>
              <a:t> variable to predict weekly sales…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…use last week’s sales.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Which works! 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b="1"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 dirty="0"/>
              <a:t>Prediction vs Insight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In the end, we decided against it. While this model is excellent at </a:t>
            </a:r>
            <a:r>
              <a:rPr lang="en-US" b="1" dirty="0"/>
              <a:t>prediction</a:t>
            </a:r>
            <a:r>
              <a:rPr lang="en-US" dirty="0"/>
              <a:t>, it offers no </a:t>
            </a:r>
            <a:r>
              <a:rPr lang="en-US" b="1" dirty="0"/>
              <a:t>insight</a:t>
            </a:r>
            <a:r>
              <a:rPr lang="en-US" dirty="0"/>
              <a:t> as to why sales change.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962</Words>
  <Application>Microsoft Office PowerPoint</Application>
  <PresentationFormat>Widescreen</PresentationFormat>
  <Paragraphs>385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</vt:lpstr>
      <vt:lpstr>Retrospect</vt:lpstr>
      <vt:lpstr>Predicting Weekly Walmart Sales</vt:lpstr>
      <vt:lpstr>Introduction</vt:lpstr>
      <vt:lpstr>Overview</vt:lpstr>
      <vt:lpstr>Predictor Variables</vt:lpstr>
      <vt:lpstr>Example Store</vt:lpstr>
      <vt:lpstr>What We Thought Would Work</vt:lpstr>
      <vt:lpstr>What Didn’t Work (Part 1)</vt:lpstr>
      <vt:lpstr>What Didn’t Work (Part 2)</vt:lpstr>
      <vt:lpstr>“The Cheating Model”</vt:lpstr>
      <vt:lpstr>Methods</vt:lpstr>
      <vt:lpstr>Aggregating to Store Level </vt:lpstr>
      <vt:lpstr>A Key Transformation</vt:lpstr>
      <vt:lpstr>A Key Transformation</vt:lpstr>
      <vt:lpstr>Best Subsets</vt:lpstr>
      <vt:lpstr>Exploring Influential Cases</vt:lpstr>
      <vt:lpstr>Outlying Observations Table</vt:lpstr>
      <vt:lpstr>Results</vt:lpstr>
      <vt:lpstr>Our Final Model</vt:lpstr>
      <vt:lpstr>Diagnostics</vt:lpstr>
      <vt:lpstr>Results</vt:lpstr>
      <vt:lpstr>Discussion</vt:lpstr>
      <vt:lpstr>Practical Applications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Weekly Walmart Sales</dc:title>
  <dc:creator>kmcal</dc:creator>
  <cp:lastModifiedBy>Adrienne Shmorhun</cp:lastModifiedBy>
  <cp:revision>4</cp:revision>
  <dcterms:modified xsi:type="dcterms:W3CDTF">2018-12-17T01:23:59Z</dcterms:modified>
</cp:coreProperties>
</file>