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9" r:id="rId4"/>
    <p:sldId id="263" r:id="rId5"/>
    <p:sldId id="260" r:id="rId6"/>
    <p:sldId id="261" r:id="rId7"/>
    <p:sldId id="258" r:id="rId8"/>
    <p:sldId id="264"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6327" autoAdjust="0"/>
  </p:normalViewPr>
  <p:slideViewPr>
    <p:cSldViewPr snapToGrid="0">
      <p:cViewPr varScale="1">
        <p:scale>
          <a:sx n="129" d="100"/>
          <a:sy n="129" d="100"/>
        </p:scale>
        <p:origin x="216"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9E8A9B-F2C7-4BA5-B4D9-71E77B3A3DA5}" type="datetimeFigureOut">
              <a:rPr lang="en-US" smtClean="0"/>
              <a:t>4/25/23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F2D629-867A-4C68-B5D8-1246D140A9D0}" type="slidenum">
              <a:rPr lang="en-US" smtClean="0"/>
              <a:t>‹#›</a:t>
            </a:fld>
            <a:endParaRPr lang="en-US"/>
          </a:p>
        </p:txBody>
      </p:sp>
    </p:spTree>
    <p:extLst>
      <p:ext uri="{BB962C8B-B14F-4D97-AF65-F5344CB8AC3E}">
        <p14:creationId xmlns:p14="http://schemas.microsoft.com/office/powerpoint/2010/main" val="3205463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F2D629-867A-4C68-B5D8-1246D140A9D0}" type="slidenum">
              <a:rPr lang="en-US" smtClean="0"/>
              <a:t>1</a:t>
            </a:fld>
            <a:endParaRPr lang="en-US"/>
          </a:p>
        </p:txBody>
      </p:sp>
    </p:spTree>
    <p:extLst>
      <p:ext uri="{BB962C8B-B14F-4D97-AF65-F5344CB8AC3E}">
        <p14:creationId xmlns:p14="http://schemas.microsoft.com/office/powerpoint/2010/main" val="3090010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9296A-F9C1-4F2E-9F38-275B752CEF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194B7F-7163-454E-92FA-ECA277FB29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513492-57A5-4815-9872-713BEC038FFF}"/>
              </a:ext>
            </a:extLst>
          </p:cNvPr>
          <p:cNvSpPr>
            <a:spLocks noGrp="1"/>
          </p:cNvSpPr>
          <p:nvPr>
            <p:ph type="dt" sz="half" idx="10"/>
          </p:nvPr>
        </p:nvSpPr>
        <p:spPr/>
        <p:txBody>
          <a:bodyPr/>
          <a:lstStyle/>
          <a:p>
            <a:fld id="{DF99C35E-6FEB-42E2-8CE3-D1A386C3EB3E}" type="datetimeFigureOut">
              <a:rPr lang="en-US" smtClean="0"/>
              <a:t>4/25/23</a:t>
            </a:fld>
            <a:endParaRPr lang="en-US"/>
          </a:p>
        </p:txBody>
      </p:sp>
      <p:sp>
        <p:nvSpPr>
          <p:cNvPr id="5" name="Footer Placeholder 4">
            <a:extLst>
              <a:ext uri="{FF2B5EF4-FFF2-40B4-BE49-F238E27FC236}">
                <a16:creationId xmlns:a16="http://schemas.microsoft.com/office/drawing/2014/main" id="{69594269-37EA-4CB6-84FF-F57875B9E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2BE5E-06A8-4189-8863-FEF6D979F926}"/>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4180408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4A7E9-E0B5-43C3-A4A2-626573A525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625257-17B1-4B81-B619-FE1F1EC76E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E4C71F-FE91-4125-BE4D-2FDCA113E65B}"/>
              </a:ext>
            </a:extLst>
          </p:cNvPr>
          <p:cNvSpPr>
            <a:spLocks noGrp="1"/>
          </p:cNvSpPr>
          <p:nvPr>
            <p:ph type="dt" sz="half" idx="10"/>
          </p:nvPr>
        </p:nvSpPr>
        <p:spPr/>
        <p:txBody>
          <a:bodyPr/>
          <a:lstStyle/>
          <a:p>
            <a:fld id="{DF99C35E-6FEB-42E2-8CE3-D1A386C3EB3E}" type="datetimeFigureOut">
              <a:rPr lang="en-US" smtClean="0"/>
              <a:t>4/25/23</a:t>
            </a:fld>
            <a:endParaRPr lang="en-US"/>
          </a:p>
        </p:txBody>
      </p:sp>
      <p:sp>
        <p:nvSpPr>
          <p:cNvPr id="5" name="Footer Placeholder 4">
            <a:extLst>
              <a:ext uri="{FF2B5EF4-FFF2-40B4-BE49-F238E27FC236}">
                <a16:creationId xmlns:a16="http://schemas.microsoft.com/office/drawing/2014/main" id="{032CA737-BFD2-4596-9BE9-5CFE258A63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119674-094C-46A4-9497-EE4B3157F6CB}"/>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3863926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2CFE37-4146-439A-960D-F9AE433E83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02A077-594C-4F12-ABEC-872A7BF2DD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2FCB44-604E-4782-8454-C6929B0968E7}"/>
              </a:ext>
            </a:extLst>
          </p:cNvPr>
          <p:cNvSpPr>
            <a:spLocks noGrp="1"/>
          </p:cNvSpPr>
          <p:nvPr>
            <p:ph type="dt" sz="half" idx="10"/>
          </p:nvPr>
        </p:nvSpPr>
        <p:spPr/>
        <p:txBody>
          <a:bodyPr/>
          <a:lstStyle/>
          <a:p>
            <a:fld id="{DF99C35E-6FEB-42E2-8CE3-D1A386C3EB3E}" type="datetimeFigureOut">
              <a:rPr lang="en-US" smtClean="0"/>
              <a:t>4/25/23</a:t>
            </a:fld>
            <a:endParaRPr lang="en-US"/>
          </a:p>
        </p:txBody>
      </p:sp>
      <p:sp>
        <p:nvSpPr>
          <p:cNvPr id="5" name="Footer Placeholder 4">
            <a:extLst>
              <a:ext uri="{FF2B5EF4-FFF2-40B4-BE49-F238E27FC236}">
                <a16:creationId xmlns:a16="http://schemas.microsoft.com/office/drawing/2014/main" id="{C93A2B97-BB84-41CF-8208-0AA8A5051E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C99A53-C387-48DC-94F4-24C4FAAFDEB6}"/>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1637567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7D707-B918-4C5D-8AF5-2ABE89D64E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029CF6-8B67-406B-A422-7A8EEF5717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226730-D2E8-4C4E-8C84-AFBAED5D653F}"/>
              </a:ext>
            </a:extLst>
          </p:cNvPr>
          <p:cNvSpPr>
            <a:spLocks noGrp="1"/>
          </p:cNvSpPr>
          <p:nvPr>
            <p:ph type="dt" sz="half" idx="10"/>
          </p:nvPr>
        </p:nvSpPr>
        <p:spPr/>
        <p:txBody>
          <a:bodyPr/>
          <a:lstStyle/>
          <a:p>
            <a:fld id="{DF99C35E-6FEB-42E2-8CE3-D1A386C3EB3E}" type="datetimeFigureOut">
              <a:rPr lang="en-US" smtClean="0"/>
              <a:t>4/25/23</a:t>
            </a:fld>
            <a:endParaRPr lang="en-US"/>
          </a:p>
        </p:txBody>
      </p:sp>
      <p:sp>
        <p:nvSpPr>
          <p:cNvPr id="5" name="Footer Placeholder 4">
            <a:extLst>
              <a:ext uri="{FF2B5EF4-FFF2-40B4-BE49-F238E27FC236}">
                <a16:creationId xmlns:a16="http://schemas.microsoft.com/office/drawing/2014/main" id="{1EB95A06-511D-472B-807B-B389D73BD7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47230C-FCBF-4140-94AF-CE6EBC3B5CA4}"/>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2449910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DD2F2-7B4D-4244-80DB-44F822BD0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EA8DB8-47C6-42E1-9891-70755B0451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F71ACC-C4D5-4327-A5A0-E9B4B0961596}"/>
              </a:ext>
            </a:extLst>
          </p:cNvPr>
          <p:cNvSpPr>
            <a:spLocks noGrp="1"/>
          </p:cNvSpPr>
          <p:nvPr>
            <p:ph type="dt" sz="half" idx="10"/>
          </p:nvPr>
        </p:nvSpPr>
        <p:spPr/>
        <p:txBody>
          <a:bodyPr/>
          <a:lstStyle/>
          <a:p>
            <a:fld id="{DF99C35E-6FEB-42E2-8CE3-D1A386C3EB3E}" type="datetimeFigureOut">
              <a:rPr lang="en-US" smtClean="0"/>
              <a:t>4/25/23</a:t>
            </a:fld>
            <a:endParaRPr lang="en-US"/>
          </a:p>
        </p:txBody>
      </p:sp>
      <p:sp>
        <p:nvSpPr>
          <p:cNvPr id="5" name="Footer Placeholder 4">
            <a:extLst>
              <a:ext uri="{FF2B5EF4-FFF2-40B4-BE49-F238E27FC236}">
                <a16:creationId xmlns:a16="http://schemas.microsoft.com/office/drawing/2014/main" id="{4BC3B251-ED18-4AA5-AD4B-6827E114B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E0A309-31F0-4802-9915-27418FA1B1B8}"/>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3263167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390FD-681F-472C-A2D4-761F337809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D7AEAE-ECED-4DD1-9E87-FCBFD92805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76C08C-8E80-4115-B662-886ADD02BD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BFA7BF-46A9-4924-8CA2-BFF6FDAFFC90}"/>
              </a:ext>
            </a:extLst>
          </p:cNvPr>
          <p:cNvSpPr>
            <a:spLocks noGrp="1"/>
          </p:cNvSpPr>
          <p:nvPr>
            <p:ph type="dt" sz="half" idx="10"/>
          </p:nvPr>
        </p:nvSpPr>
        <p:spPr/>
        <p:txBody>
          <a:bodyPr/>
          <a:lstStyle/>
          <a:p>
            <a:fld id="{DF99C35E-6FEB-42E2-8CE3-D1A386C3EB3E}" type="datetimeFigureOut">
              <a:rPr lang="en-US" smtClean="0"/>
              <a:t>4/25/23</a:t>
            </a:fld>
            <a:endParaRPr lang="en-US"/>
          </a:p>
        </p:txBody>
      </p:sp>
      <p:sp>
        <p:nvSpPr>
          <p:cNvPr id="6" name="Footer Placeholder 5">
            <a:extLst>
              <a:ext uri="{FF2B5EF4-FFF2-40B4-BE49-F238E27FC236}">
                <a16:creationId xmlns:a16="http://schemas.microsoft.com/office/drawing/2014/main" id="{E118B5F6-47B5-4E13-A8A4-37BD9A4D48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4AB8F8-EF17-45C6-827F-9BFCD4DF5E8A}"/>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2363383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F52C9-D252-446E-B9F9-2EE4805E52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35B62A-C514-4687-9B49-E6525E66E6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71BB8D-26A7-4A92-A5CE-9951898C67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D80C31-347A-4820-8343-5D3F25C069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B18729-DE4B-46E1-A278-0CD53EF942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663497-3C25-45C8-8090-8144E83131B3}"/>
              </a:ext>
            </a:extLst>
          </p:cNvPr>
          <p:cNvSpPr>
            <a:spLocks noGrp="1"/>
          </p:cNvSpPr>
          <p:nvPr>
            <p:ph type="dt" sz="half" idx="10"/>
          </p:nvPr>
        </p:nvSpPr>
        <p:spPr/>
        <p:txBody>
          <a:bodyPr/>
          <a:lstStyle/>
          <a:p>
            <a:fld id="{DF99C35E-6FEB-42E2-8CE3-D1A386C3EB3E}" type="datetimeFigureOut">
              <a:rPr lang="en-US" smtClean="0"/>
              <a:t>4/25/23</a:t>
            </a:fld>
            <a:endParaRPr lang="en-US"/>
          </a:p>
        </p:txBody>
      </p:sp>
      <p:sp>
        <p:nvSpPr>
          <p:cNvPr id="8" name="Footer Placeholder 7">
            <a:extLst>
              <a:ext uri="{FF2B5EF4-FFF2-40B4-BE49-F238E27FC236}">
                <a16:creationId xmlns:a16="http://schemas.microsoft.com/office/drawing/2014/main" id="{95D4551B-9A08-4CFF-848E-220C56F88D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8DD429-D808-4FAE-904E-9EB44A33FE81}"/>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3228868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2EA8A-849C-4601-8E96-C7629BEA26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F10E78-1EB5-4AD1-9D3E-1BCC4EF54B13}"/>
              </a:ext>
            </a:extLst>
          </p:cNvPr>
          <p:cNvSpPr>
            <a:spLocks noGrp="1"/>
          </p:cNvSpPr>
          <p:nvPr>
            <p:ph type="dt" sz="half" idx="10"/>
          </p:nvPr>
        </p:nvSpPr>
        <p:spPr/>
        <p:txBody>
          <a:bodyPr/>
          <a:lstStyle/>
          <a:p>
            <a:fld id="{DF99C35E-6FEB-42E2-8CE3-D1A386C3EB3E}" type="datetimeFigureOut">
              <a:rPr lang="en-US" smtClean="0"/>
              <a:t>4/25/23</a:t>
            </a:fld>
            <a:endParaRPr lang="en-US"/>
          </a:p>
        </p:txBody>
      </p:sp>
      <p:sp>
        <p:nvSpPr>
          <p:cNvPr id="4" name="Footer Placeholder 3">
            <a:extLst>
              <a:ext uri="{FF2B5EF4-FFF2-40B4-BE49-F238E27FC236}">
                <a16:creationId xmlns:a16="http://schemas.microsoft.com/office/drawing/2014/main" id="{499D3D16-20AD-45DC-BB50-F10CCD9AB7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7B99A3-567C-4FA6-99F4-7503CFB82488}"/>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3057199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1B2DD4-0AB1-4274-9A29-A77F71F03AC8}"/>
              </a:ext>
            </a:extLst>
          </p:cNvPr>
          <p:cNvSpPr>
            <a:spLocks noGrp="1"/>
          </p:cNvSpPr>
          <p:nvPr>
            <p:ph type="dt" sz="half" idx="10"/>
          </p:nvPr>
        </p:nvSpPr>
        <p:spPr/>
        <p:txBody>
          <a:bodyPr/>
          <a:lstStyle/>
          <a:p>
            <a:fld id="{DF99C35E-6FEB-42E2-8CE3-D1A386C3EB3E}" type="datetimeFigureOut">
              <a:rPr lang="en-US" smtClean="0"/>
              <a:t>4/25/23</a:t>
            </a:fld>
            <a:endParaRPr lang="en-US"/>
          </a:p>
        </p:txBody>
      </p:sp>
      <p:sp>
        <p:nvSpPr>
          <p:cNvPr id="3" name="Footer Placeholder 2">
            <a:extLst>
              <a:ext uri="{FF2B5EF4-FFF2-40B4-BE49-F238E27FC236}">
                <a16:creationId xmlns:a16="http://schemas.microsoft.com/office/drawing/2014/main" id="{A0C6A9A9-0D1D-48A8-8BE9-178F7EE7BF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9A1F23-3B8E-4DB2-95BF-4EA5DD9F2964}"/>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89027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0D51E-F80D-4965-B941-CFCD1347BC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E4DE83-1DD2-4C42-A034-379CD0DCCA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66F78E-DC76-479D-8728-A1D1FB2988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2C922-CFEC-428B-8FA5-7EF83828A27D}"/>
              </a:ext>
            </a:extLst>
          </p:cNvPr>
          <p:cNvSpPr>
            <a:spLocks noGrp="1"/>
          </p:cNvSpPr>
          <p:nvPr>
            <p:ph type="dt" sz="half" idx="10"/>
          </p:nvPr>
        </p:nvSpPr>
        <p:spPr/>
        <p:txBody>
          <a:bodyPr/>
          <a:lstStyle/>
          <a:p>
            <a:fld id="{DF99C35E-6FEB-42E2-8CE3-D1A386C3EB3E}" type="datetimeFigureOut">
              <a:rPr lang="en-US" smtClean="0"/>
              <a:t>4/25/23</a:t>
            </a:fld>
            <a:endParaRPr lang="en-US"/>
          </a:p>
        </p:txBody>
      </p:sp>
      <p:sp>
        <p:nvSpPr>
          <p:cNvPr id="6" name="Footer Placeholder 5">
            <a:extLst>
              <a:ext uri="{FF2B5EF4-FFF2-40B4-BE49-F238E27FC236}">
                <a16:creationId xmlns:a16="http://schemas.microsoft.com/office/drawing/2014/main" id="{7F3B1A98-B164-4BC2-BE0B-862A036903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6845C8-F543-4DC2-B9B3-29D7C9580309}"/>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3251751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4AF3-9103-40E7-A407-0BCE070095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24CC00-7073-4B5A-BC8A-A2F5D466BE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DC43EC-7C63-4E1A-97C4-0BF0BEEA01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4DDF8A-7EA9-4936-9F87-A038E48A36F2}"/>
              </a:ext>
            </a:extLst>
          </p:cNvPr>
          <p:cNvSpPr>
            <a:spLocks noGrp="1"/>
          </p:cNvSpPr>
          <p:nvPr>
            <p:ph type="dt" sz="half" idx="10"/>
          </p:nvPr>
        </p:nvSpPr>
        <p:spPr/>
        <p:txBody>
          <a:bodyPr/>
          <a:lstStyle/>
          <a:p>
            <a:fld id="{DF99C35E-6FEB-42E2-8CE3-D1A386C3EB3E}" type="datetimeFigureOut">
              <a:rPr lang="en-US" smtClean="0"/>
              <a:t>4/25/23</a:t>
            </a:fld>
            <a:endParaRPr lang="en-US"/>
          </a:p>
        </p:txBody>
      </p:sp>
      <p:sp>
        <p:nvSpPr>
          <p:cNvPr id="6" name="Footer Placeholder 5">
            <a:extLst>
              <a:ext uri="{FF2B5EF4-FFF2-40B4-BE49-F238E27FC236}">
                <a16:creationId xmlns:a16="http://schemas.microsoft.com/office/drawing/2014/main" id="{F940041A-57D9-42DE-817A-380BDF5B0D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0F192A-171E-49E3-BF07-150A3732A52B}"/>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427366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818C58-1231-4C4B-AE77-0FE4FD630D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964E36-0780-4BB0-9A5D-D8A0C26CD3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F2A38D-DF42-4F6C-9407-55439A4CE0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99C35E-6FEB-42E2-8CE3-D1A386C3EB3E}" type="datetimeFigureOut">
              <a:rPr lang="en-US" smtClean="0"/>
              <a:t>4/25/23</a:t>
            </a:fld>
            <a:endParaRPr lang="en-US"/>
          </a:p>
        </p:txBody>
      </p:sp>
      <p:sp>
        <p:nvSpPr>
          <p:cNvPr id="5" name="Footer Placeholder 4">
            <a:extLst>
              <a:ext uri="{FF2B5EF4-FFF2-40B4-BE49-F238E27FC236}">
                <a16:creationId xmlns:a16="http://schemas.microsoft.com/office/drawing/2014/main" id="{EBCB11E9-ED25-4DA7-98AE-0AA5C801D7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EED30A-BDF1-4E1E-BFC2-5FCC8B281C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AF86FB-F3C5-4902-A1C1-4B17D12F510E}" type="slidenum">
              <a:rPr lang="en-US" smtClean="0"/>
              <a:t>‹#›</a:t>
            </a:fld>
            <a:endParaRPr lang="en-US"/>
          </a:p>
        </p:txBody>
      </p:sp>
    </p:spTree>
    <p:extLst>
      <p:ext uri="{BB962C8B-B14F-4D97-AF65-F5344CB8AC3E}">
        <p14:creationId xmlns:p14="http://schemas.microsoft.com/office/powerpoint/2010/main" val="549711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E249-57F3-4C70-B68E-C82B1EC33A6F}"/>
              </a:ext>
            </a:extLst>
          </p:cNvPr>
          <p:cNvSpPr>
            <a:spLocks noGrp="1"/>
          </p:cNvSpPr>
          <p:nvPr>
            <p:ph type="ctrTitle"/>
          </p:nvPr>
        </p:nvSpPr>
        <p:spPr/>
        <p:txBody>
          <a:bodyPr>
            <a:normAutofit fontScale="90000"/>
          </a:bodyPr>
          <a:lstStyle/>
          <a:p>
            <a:r>
              <a:rPr lang="en-US" dirty="0"/>
              <a:t>Project #2 Final Demo:</a:t>
            </a:r>
            <a:br>
              <a:rPr lang="en-US" dirty="0"/>
            </a:br>
            <a:r>
              <a:rPr lang="en-US" dirty="0">
                <a:solidFill>
                  <a:srgbClr val="FF0000"/>
                </a:solidFill>
              </a:rPr>
              <a:t>$N algorithm, 6-user dataset</a:t>
            </a:r>
            <a:br>
              <a:rPr lang="en-US" dirty="0"/>
            </a:br>
            <a:r>
              <a:rPr lang="en-US" dirty="0">
                <a:solidFill>
                  <a:srgbClr val="FF0000"/>
                </a:solidFill>
              </a:rPr>
              <a:t>Group 11: Jagan Dwarampudi, Mohammad </a:t>
            </a:r>
            <a:r>
              <a:rPr lang="en-US" dirty="0" err="1">
                <a:solidFill>
                  <a:srgbClr val="FF0000"/>
                </a:solidFill>
              </a:rPr>
              <a:t>Shameer</a:t>
            </a:r>
            <a:r>
              <a:rPr lang="en-US" dirty="0">
                <a:solidFill>
                  <a:srgbClr val="FF0000"/>
                </a:solidFill>
              </a:rPr>
              <a:t> Mulla</a:t>
            </a:r>
          </a:p>
        </p:txBody>
      </p:sp>
      <p:sp>
        <p:nvSpPr>
          <p:cNvPr id="3" name="Subtitle 2">
            <a:extLst>
              <a:ext uri="{FF2B5EF4-FFF2-40B4-BE49-F238E27FC236}">
                <a16:creationId xmlns:a16="http://schemas.microsoft.com/office/drawing/2014/main" id="{244AFEE9-FDDD-4470-BCE8-B19C2582FE1A}"/>
              </a:ext>
            </a:extLst>
          </p:cNvPr>
          <p:cNvSpPr>
            <a:spLocks noGrp="1"/>
          </p:cNvSpPr>
          <p:nvPr>
            <p:ph type="subTitle" idx="1"/>
          </p:nvPr>
        </p:nvSpPr>
        <p:spPr/>
        <p:txBody>
          <a:bodyPr/>
          <a:lstStyle/>
          <a:p>
            <a:r>
              <a:rPr lang="en-US" dirty="0">
                <a:solidFill>
                  <a:srgbClr val="FF0000"/>
                </a:solidFill>
              </a:rPr>
              <a:t>CIS6930</a:t>
            </a:r>
            <a:r>
              <a:rPr lang="en-US" dirty="0"/>
              <a:t> Human-Centered Input Recognition Algorithms</a:t>
            </a:r>
            <a:br>
              <a:rPr lang="en-US" dirty="0"/>
            </a:br>
            <a:r>
              <a:rPr lang="en-US" dirty="0"/>
              <a:t>Instructor: Dr. Lisa Anthony, Spring 2023</a:t>
            </a:r>
          </a:p>
          <a:p>
            <a:r>
              <a:rPr lang="en-US" dirty="0">
                <a:solidFill>
                  <a:srgbClr val="FF0000"/>
                </a:solidFill>
              </a:rPr>
              <a:t>April 18</a:t>
            </a:r>
            <a:r>
              <a:rPr lang="en-US" dirty="0"/>
              <a:t>, 2023</a:t>
            </a:r>
          </a:p>
        </p:txBody>
      </p:sp>
    </p:spTree>
    <p:extLst>
      <p:ext uri="{BB962C8B-B14F-4D97-AF65-F5344CB8AC3E}">
        <p14:creationId xmlns:p14="http://schemas.microsoft.com/office/powerpoint/2010/main" val="3199364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2F9FC-12F7-42FB-9F37-67ABD38B665E}"/>
              </a:ext>
            </a:extLst>
          </p:cNvPr>
          <p:cNvSpPr>
            <a:spLocks noGrp="1"/>
          </p:cNvSpPr>
          <p:nvPr>
            <p:ph type="title"/>
          </p:nvPr>
        </p:nvSpPr>
        <p:spPr/>
        <p:txBody>
          <a:bodyPr/>
          <a:lstStyle/>
          <a:p>
            <a:r>
              <a:rPr lang="en-US" dirty="0"/>
              <a:t>Project #2 Overview</a:t>
            </a:r>
          </a:p>
        </p:txBody>
      </p:sp>
      <p:sp>
        <p:nvSpPr>
          <p:cNvPr id="3" name="Content Placeholder 2">
            <a:extLst>
              <a:ext uri="{FF2B5EF4-FFF2-40B4-BE49-F238E27FC236}">
                <a16:creationId xmlns:a16="http://schemas.microsoft.com/office/drawing/2014/main" id="{8E065CD8-AFC8-4B19-B444-C670C199EE1C}"/>
              </a:ext>
            </a:extLst>
          </p:cNvPr>
          <p:cNvSpPr>
            <a:spLocks noGrp="1"/>
          </p:cNvSpPr>
          <p:nvPr>
            <p:ph idx="1"/>
          </p:nvPr>
        </p:nvSpPr>
        <p:spPr/>
        <p:txBody>
          <a:bodyPr/>
          <a:lstStyle/>
          <a:p>
            <a:r>
              <a:rPr lang="en-US" dirty="0"/>
              <a:t>Algorithm: </a:t>
            </a:r>
            <a:r>
              <a:rPr lang="en-US" dirty="0">
                <a:solidFill>
                  <a:srgbClr val="FF0000"/>
                </a:solidFill>
              </a:rPr>
              <a:t>$N algorithm</a:t>
            </a:r>
            <a:endParaRPr lang="en-US" dirty="0"/>
          </a:p>
          <a:p>
            <a:r>
              <a:rPr lang="en-US" dirty="0"/>
              <a:t>Language: </a:t>
            </a:r>
            <a:r>
              <a:rPr lang="en-US" dirty="0">
                <a:solidFill>
                  <a:srgbClr val="FF0000"/>
                </a:solidFill>
              </a:rPr>
              <a:t>Python</a:t>
            </a:r>
            <a:endParaRPr lang="en-US" dirty="0"/>
          </a:p>
          <a:p>
            <a:r>
              <a:rPr lang="en-US" dirty="0"/>
              <a:t>Existing dataset</a:t>
            </a:r>
            <a:r>
              <a:rPr lang="en-US" dirty="0">
                <a:solidFill>
                  <a:srgbClr val="FF0000"/>
                </a:solidFill>
              </a:rPr>
              <a:t>*</a:t>
            </a:r>
            <a:r>
              <a:rPr lang="en-US" dirty="0"/>
              <a:t>: </a:t>
            </a:r>
            <a:r>
              <a:rPr lang="en-US" dirty="0" err="1">
                <a:solidFill>
                  <a:srgbClr val="FF0000"/>
                </a:solidFill>
              </a:rPr>
              <a:t>mmg</a:t>
            </a:r>
            <a:r>
              <a:rPr lang="en-US" dirty="0">
                <a:solidFill>
                  <a:srgbClr val="FF0000"/>
                </a:solidFill>
              </a:rPr>
              <a:t> dataset (10 users)</a:t>
            </a:r>
            <a:endParaRPr lang="en-US" dirty="0"/>
          </a:p>
          <a:p>
            <a:r>
              <a:rPr lang="en-US" dirty="0"/>
              <a:t>New dataset</a:t>
            </a:r>
            <a:r>
              <a:rPr lang="en-US" dirty="0">
                <a:solidFill>
                  <a:srgbClr val="FF0000"/>
                </a:solidFill>
              </a:rPr>
              <a:t>*</a:t>
            </a:r>
            <a:r>
              <a:rPr lang="en-US" dirty="0"/>
              <a:t>: </a:t>
            </a:r>
            <a:r>
              <a:rPr lang="en-US" dirty="0">
                <a:solidFill>
                  <a:srgbClr val="FF0000"/>
                </a:solidFill>
              </a:rPr>
              <a:t>Multistroke gestures (6 users)</a:t>
            </a:r>
          </a:p>
          <a:p>
            <a:r>
              <a:rPr lang="en-US" dirty="0"/>
              <a:t>Analysis: </a:t>
            </a:r>
            <a:r>
              <a:rPr lang="en-US" dirty="0">
                <a:solidFill>
                  <a:srgbClr val="FF0000"/>
                </a:solidFill>
              </a:rPr>
              <a:t>GHOST</a:t>
            </a:r>
            <a:endParaRPr lang="en-US" dirty="0"/>
          </a:p>
        </p:txBody>
      </p:sp>
    </p:spTree>
    <p:extLst>
      <p:ext uri="{BB962C8B-B14F-4D97-AF65-F5344CB8AC3E}">
        <p14:creationId xmlns:p14="http://schemas.microsoft.com/office/powerpoint/2010/main" val="4204371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1E2DB-C2D0-4761-97D4-2A87A51C587E}"/>
              </a:ext>
            </a:extLst>
          </p:cNvPr>
          <p:cNvSpPr>
            <a:spLocks noGrp="1"/>
          </p:cNvSpPr>
          <p:nvPr>
            <p:ph type="title"/>
          </p:nvPr>
        </p:nvSpPr>
        <p:spPr/>
        <p:txBody>
          <a:bodyPr/>
          <a:lstStyle/>
          <a:p>
            <a:r>
              <a:rPr lang="en-US" dirty="0"/>
              <a:t>Online / Live Demo</a:t>
            </a:r>
          </a:p>
        </p:txBody>
      </p:sp>
      <p:sp>
        <p:nvSpPr>
          <p:cNvPr id="6" name="Content Placeholder 5">
            <a:extLst>
              <a:ext uri="{FF2B5EF4-FFF2-40B4-BE49-F238E27FC236}">
                <a16:creationId xmlns:a16="http://schemas.microsoft.com/office/drawing/2014/main" id="{751BDF11-6015-B169-36AC-46EE795B023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71238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DBB56-BB96-4726-AC4D-71CC52E0759D}"/>
              </a:ext>
            </a:extLst>
          </p:cNvPr>
          <p:cNvSpPr>
            <a:spLocks noGrp="1"/>
          </p:cNvSpPr>
          <p:nvPr>
            <p:ph type="title"/>
          </p:nvPr>
        </p:nvSpPr>
        <p:spPr/>
        <p:txBody>
          <a:bodyPr/>
          <a:lstStyle/>
          <a:p>
            <a:r>
              <a:rPr lang="en-US" dirty="0"/>
              <a:t>Collecting Data</a:t>
            </a:r>
          </a:p>
        </p:txBody>
      </p:sp>
      <p:pic>
        <p:nvPicPr>
          <p:cNvPr id="8" name="Content Placeholder 7" descr="A screenshot of a computer&#10;&#10;Description automatically generated with medium confidence">
            <a:extLst>
              <a:ext uri="{FF2B5EF4-FFF2-40B4-BE49-F238E27FC236}">
                <a16:creationId xmlns:a16="http://schemas.microsoft.com/office/drawing/2014/main" id="{BFB78150-6741-AC18-B25E-20CB9BE4EE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4635" y="1825625"/>
            <a:ext cx="5362730" cy="4351338"/>
          </a:xfrm>
        </p:spPr>
      </p:pic>
    </p:spTree>
    <p:extLst>
      <p:ext uri="{BB962C8B-B14F-4D97-AF65-F5344CB8AC3E}">
        <p14:creationId xmlns:p14="http://schemas.microsoft.com/office/powerpoint/2010/main" val="1187592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D16A-CEDB-4EC0-9E53-2A3C98DD9D30}"/>
              </a:ext>
            </a:extLst>
          </p:cNvPr>
          <p:cNvSpPr>
            <a:spLocks noGrp="1"/>
          </p:cNvSpPr>
          <p:nvPr>
            <p:ph type="title"/>
          </p:nvPr>
        </p:nvSpPr>
        <p:spPr/>
        <p:txBody>
          <a:bodyPr/>
          <a:lstStyle/>
          <a:p>
            <a:r>
              <a:rPr lang="en-US" dirty="0"/>
              <a:t>Offline Recognition Tests</a:t>
            </a:r>
          </a:p>
        </p:txBody>
      </p:sp>
      <p:sp>
        <p:nvSpPr>
          <p:cNvPr id="5" name="TextBox 4">
            <a:extLst>
              <a:ext uri="{FF2B5EF4-FFF2-40B4-BE49-F238E27FC236}">
                <a16:creationId xmlns:a16="http://schemas.microsoft.com/office/drawing/2014/main" id="{27A0646D-B11C-4EFB-9E0A-B4CF0CAEA77B}"/>
              </a:ext>
            </a:extLst>
          </p:cNvPr>
          <p:cNvSpPr txBox="1"/>
          <p:nvPr/>
        </p:nvSpPr>
        <p:spPr>
          <a:xfrm>
            <a:off x="1726228" y="5992297"/>
            <a:ext cx="2408032" cy="369332"/>
          </a:xfrm>
          <a:prstGeom prst="rect">
            <a:avLst/>
          </a:prstGeom>
          <a:noFill/>
        </p:spPr>
        <p:txBody>
          <a:bodyPr wrap="none" rtlCol="0">
            <a:spAutoFit/>
          </a:bodyPr>
          <a:lstStyle/>
          <a:p>
            <a:r>
              <a:rPr lang="en-US" b="1" i="1" dirty="0"/>
              <a:t>Figure 8 from $N paper</a:t>
            </a:r>
          </a:p>
        </p:txBody>
      </p:sp>
      <p:sp>
        <p:nvSpPr>
          <p:cNvPr id="6" name="TextBox 5">
            <a:extLst>
              <a:ext uri="{FF2B5EF4-FFF2-40B4-BE49-F238E27FC236}">
                <a16:creationId xmlns:a16="http://schemas.microsoft.com/office/drawing/2014/main" id="{DFDCC2A1-1803-48FE-99D5-9E0E3BAD947C}"/>
              </a:ext>
            </a:extLst>
          </p:cNvPr>
          <p:cNvSpPr txBox="1"/>
          <p:nvPr/>
        </p:nvSpPr>
        <p:spPr>
          <a:xfrm>
            <a:off x="6789063" y="5992297"/>
            <a:ext cx="4342407" cy="369332"/>
          </a:xfrm>
          <a:prstGeom prst="rect">
            <a:avLst/>
          </a:prstGeom>
          <a:noFill/>
        </p:spPr>
        <p:txBody>
          <a:bodyPr wrap="none" rtlCol="0">
            <a:spAutoFit/>
          </a:bodyPr>
          <a:lstStyle/>
          <a:p>
            <a:r>
              <a:rPr lang="en-US" b="1" i="1" dirty="0">
                <a:solidFill>
                  <a:srgbClr val="FF0000"/>
                </a:solidFill>
              </a:rPr>
              <a:t>Plot comparing the recognizer performance</a:t>
            </a:r>
          </a:p>
        </p:txBody>
      </p:sp>
      <p:pic>
        <p:nvPicPr>
          <p:cNvPr id="11" name="Picture 10" descr="Chart&#10;&#10;Description automatically generated">
            <a:extLst>
              <a:ext uri="{FF2B5EF4-FFF2-40B4-BE49-F238E27FC236}">
                <a16:creationId xmlns:a16="http://schemas.microsoft.com/office/drawing/2014/main" id="{A405821F-CDDB-019B-ACF2-8C0663ADE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19451"/>
            <a:ext cx="5181600" cy="2419097"/>
          </a:xfrm>
          <a:prstGeom prst="rect">
            <a:avLst/>
          </a:prstGeom>
        </p:spPr>
      </p:pic>
      <p:pic>
        <p:nvPicPr>
          <p:cNvPr id="14" name="Picture 13">
            <a:extLst>
              <a:ext uri="{FF2B5EF4-FFF2-40B4-BE49-F238E27FC236}">
                <a16:creationId xmlns:a16="http://schemas.microsoft.com/office/drawing/2014/main" id="{8E92FB9F-1EC4-EFCB-F5DC-DB4D4E3A2455}"/>
              </a:ext>
            </a:extLst>
          </p:cNvPr>
          <p:cNvPicPr>
            <a:picLocks noChangeAspect="1"/>
          </p:cNvPicPr>
          <p:nvPr/>
        </p:nvPicPr>
        <p:blipFill>
          <a:blip r:embed="rId3"/>
          <a:stretch>
            <a:fillRect/>
          </a:stretch>
        </p:blipFill>
        <p:spPr>
          <a:xfrm>
            <a:off x="6172202" y="1350867"/>
            <a:ext cx="5181598" cy="4156264"/>
          </a:xfrm>
          <a:prstGeom prst="rect">
            <a:avLst/>
          </a:prstGeom>
        </p:spPr>
      </p:pic>
    </p:spTree>
    <p:extLst>
      <p:ext uri="{BB962C8B-B14F-4D97-AF65-F5344CB8AC3E}">
        <p14:creationId xmlns:p14="http://schemas.microsoft.com/office/powerpoint/2010/main" val="853666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D31AD-1021-41AA-92BF-A58F81169A0C}"/>
              </a:ext>
            </a:extLst>
          </p:cNvPr>
          <p:cNvSpPr>
            <a:spLocks noGrp="1"/>
          </p:cNvSpPr>
          <p:nvPr>
            <p:ph type="title"/>
          </p:nvPr>
        </p:nvSpPr>
        <p:spPr/>
        <p:txBody>
          <a:bodyPr/>
          <a:lstStyle/>
          <a:p>
            <a:r>
              <a:rPr lang="en-US" dirty="0"/>
              <a:t>Analyses</a:t>
            </a:r>
          </a:p>
        </p:txBody>
      </p:sp>
      <p:pic>
        <p:nvPicPr>
          <p:cNvPr id="6" name="Content Placeholder 5" descr="Graphical user interface, application&#10;&#10;Description automatically generated">
            <a:extLst>
              <a:ext uri="{FF2B5EF4-FFF2-40B4-BE49-F238E27FC236}">
                <a16:creationId xmlns:a16="http://schemas.microsoft.com/office/drawing/2014/main" id="{EEC6EAE8-70DD-A3DB-AAC0-F99C41EDBA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5966" y="1825625"/>
            <a:ext cx="4900068" cy="4351338"/>
          </a:xfrm>
        </p:spPr>
      </p:pic>
    </p:spTree>
    <p:extLst>
      <p:ext uri="{BB962C8B-B14F-4D97-AF65-F5344CB8AC3E}">
        <p14:creationId xmlns:p14="http://schemas.microsoft.com/office/powerpoint/2010/main" val="2879449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7F4A1-E225-416D-B15B-7DEB3DF0E08F}"/>
              </a:ext>
            </a:extLst>
          </p:cNvPr>
          <p:cNvSpPr>
            <a:spLocks noGrp="1"/>
          </p:cNvSpPr>
          <p:nvPr>
            <p:ph type="title"/>
          </p:nvPr>
        </p:nvSpPr>
        <p:spPr/>
        <p:txBody>
          <a:bodyPr/>
          <a:lstStyle/>
          <a:p>
            <a:r>
              <a:rPr lang="en-US" dirty="0"/>
              <a:t>Implementation and Challenges</a:t>
            </a:r>
          </a:p>
        </p:txBody>
      </p:sp>
      <p:sp>
        <p:nvSpPr>
          <p:cNvPr id="3" name="Content Placeholder 2">
            <a:extLst>
              <a:ext uri="{FF2B5EF4-FFF2-40B4-BE49-F238E27FC236}">
                <a16:creationId xmlns:a16="http://schemas.microsoft.com/office/drawing/2014/main" id="{D25B11D7-4A61-421A-B0A6-807E6E5DF12C}"/>
              </a:ext>
            </a:extLst>
          </p:cNvPr>
          <p:cNvSpPr>
            <a:spLocks noGrp="1"/>
          </p:cNvSpPr>
          <p:nvPr>
            <p:ph idx="1"/>
          </p:nvPr>
        </p:nvSpPr>
        <p:spPr/>
        <p:txBody>
          <a:bodyPr>
            <a:normAutofit lnSpcReduction="10000"/>
          </a:bodyPr>
          <a:lstStyle/>
          <a:p>
            <a:r>
              <a:rPr lang="en-US" b="1" dirty="0">
                <a:solidFill>
                  <a:srgbClr val="FF0000"/>
                </a:solidFill>
              </a:rPr>
              <a:t>Implementation</a:t>
            </a:r>
            <a:r>
              <a:rPr lang="en-US" dirty="0">
                <a:solidFill>
                  <a:srgbClr val="FF0000"/>
                </a:solidFill>
              </a:rPr>
              <a:t>: Project 2 GUI was an addition to Project 1. Canvas inputs were modified to take multistroke inputs. The recognizer code was implemented with reference to </a:t>
            </a:r>
            <a:r>
              <a:rPr lang="en-US" dirty="0" err="1">
                <a:solidFill>
                  <a:srgbClr val="FF0000"/>
                </a:solidFill>
              </a:rPr>
              <a:t>ndollar.js</a:t>
            </a:r>
            <a:r>
              <a:rPr lang="en-US" dirty="0">
                <a:solidFill>
                  <a:srgbClr val="FF0000"/>
                </a:solidFill>
              </a:rPr>
              <a:t> code. Recognition analysis pseudocode remains the same.</a:t>
            </a:r>
          </a:p>
          <a:p>
            <a:r>
              <a:rPr lang="en-US" b="1" dirty="0">
                <a:solidFill>
                  <a:srgbClr val="FF0000"/>
                </a:solidFill>
              </a:rPr>
              <a:t>Challenges</a:t>
            </a:r>
            <a:r>
              <a:rPr lang="en-US" dirty="0">
                <a:solidFill>
                  <a:srgbClr val="FF0000"/>
                </a:solidFill>
              </a:rPr>
              <a:t>:</a:t>
            </a:r>
          </a:p>
          <a:p>
            <a:pPr lvl="1"/>
            <a:r>
              <a:rPr lang="en-US" dirty="0">
                <a:solidFill>
                  <a:srgbClr val="FF0000"/>
                </a:solidFill>
              </a:rPr>
              <a:t>Support for 1D gestures returned zero division errors. It needed additional conditions.</a:t>
            </a:r>
          </a:p>
          <a:p>
            <a:pPr lvl="1"/>
            <a:r>
              <a:rPr lang="en-US" dirty="0">
                <a:solidFill>
                  <a:srgbClr val="FF0000"/>
                </a:solidFill>
              </a:rPr>
              <a:t>Single point strokes like exclamation dot(.) had zero bounding box causing errors. The gesture had to be removed from analysis.</a:t>
            </a:r>
          </a:p>
          <a:p>
            <a:pPr lvl="1"/>
            <a:r>
              <a:rPr lang="en-US" dirty="0">
                <a:solidFill>
                  <a:srgbClr val="FF0000"/>
                </a:solidFill>
              </a:rPr>
              <a:t>Repeating points in </a:t>
            </a:r>
            <a:r>
              <a:rPr lang="en-US" dirty="0" err="1">
                <a:solidFill>
                  <a:srgbClr val="FF0000"/>
                </a:solidFill>
              </a:rPr>
              <a:t>mmg</a:t>
            </a:r>
            <a:r>
              <a:rPr lang="en-US" dirty="0">
                <a:solidFill>
                  <a:srgbClr val="FF0000"/>
                </a:solidFill>
              </a:rPr>
              <a:t> dataset caused resampling and unit vector calculation errors. Manually corrected.</a:t>
            </a:r>
          </a:p>
          <a:p>
            <a:pPr lvl="1"/>
            <a:r>
              <a:rPr lang="en-US" dirty="0">
                <a:solidFill>
                  <a:srgbClr val="FF0000"/>
                </a:solidFill>
              </a:rPr>
              <a:t>Unknown errors persist that led to low accuracies.</a:t>
            </a:r>
          </a:p>
        </p:txBody>
      </p:sp>
    </p:spTree>
    <p:extLst>
      <p:ext uri="{BB962C8B-B14F-4D97-AF65-F5344CB8AC3E}">
        <p14:creationId xmlns:p14="http://schemas.microsoft.com/office/powerpoint/2010/main" val="3784266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DBB56-BB96-4726-AC4D-71CC52E0759D}"/>
              </a:ext>
            </a:extLst>
          </p:cNvPr>
          <p:cNvSpPr>
            <a:spLocks noGrp="1"/>
          </p:cNvSpPr>
          <p:nvPr>
            <p:ph type="title"/>
          </p:nvPr>
        </p:nvSpPr>
        <p:spPr/>
        <p:txBody>
          <a:bodyPr/>
          <a:lstStyle/>
          <a:p>
            <a:r>
              <a:rPr lang="en-US" dirty="0"/>
              <a:t>Predicted and Actual Outcome</a:t>
            </a:r>
          </a:p>
        </p:txBody>
      </p:sp>
      <p:sp>
        <p:nvSpPr>
          <p:cNvPr id="3" name="Content Placeholder 2">
            <a:extLst>
              <a:ext uri="{FF2B5EF4-FFF2-40B4-BE49-F238E27FC236}">
                <a16:creationId xmlns:a16="http://schemas.microsoft.com/office/drawing/2014/main" id="{D3E424F6-B7FC-4F24-9204-316BCB98E3F7}"/>
              </a:ext>
            </a:extLst>
          </p:cNvPr>
          <p:cNvSpPr>
            <a:spLocks noGrp="1"/>
          </p:cNvSpPr>
          <p:nvPr>
            <p:ph idx="1"/>
          </p:nvPr>
        </p:nvSpPr>
        <p:spPr/>
        <p:txBody>
          <a:bodyPr/>
          <a:lstStyle/>
          <a:p>
            <a:r>
              <a:rPr lang="en-US" dirty="0">
                <a:solidFill>
                  <a:srgbClr val="FF0000"/>
                </a:solidFill>
              </a:rPr>
              <a:t>Predicted: Implemented $N algorithm would perform similar to the one proposed in the original paper. Newly collected datasets may have lesser recognition accuracies but should match that of original datasets.</a:t>
            </a:r>
          </a:p>
          <a:p>
            <a:r>
              <a:rPr lang="en-US" dirty="0">
                <a:solidFill>
                  <a:srgbClr val="FF0000"/>
                </a:solidFill>
              </a:rPr>
              <a:t>Actual: The current algorithm works considerably well with unistroke gestures although it fails with multistroke gestures due to unknown reasons. Dimension scaling errors for some gestures can be resolved but need time.</a:t>
            </a:r>
          </a:p>
        </p:txBody>
      </p:sp>
    </p:spTree>
    <p:extLst>
      <p:ext uri="{BB962C8B-B14F-4D97-AF65-F5344CB8AC3E}">
        <p14:creationId xmlns:p14="http://schemas.microsoft.com/office/powerpoint/2010/main" val="845109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241A-4A46-4A92-BACE-CA4742B1FC12}"/>
              </a:ext>
            </a:extLst>
          </p:cNvPr>
          <p:cNvSpPr>
            <a:spLocks noGrp="1"/>
          </p:cNvSpPr>
          <p:nvPr>
            <p:ph type="title"/>
          </p:nvPr>
        </p:nvSpPr>
        <p:spPr/>
        <p:txBody>
          <a:bodyPr/>
          <a:lstStyle/>
          <a:p>
            <a:r>
              <a:rPr lang="en-US"/>
              <a:t>The End!</a:t>
            </a:r>
            <a:endParaRPr lang="en-US" dirty="0"/>
          </a:p>
        </p:txBody>
      </p:sp>
      <p:sp>
        <p:nvSpPr>
          <p:cNvPr id="3" name="Content Placeholder 2">
            <a:extLst>
              <a:ext uri="{FF2B5EF4-FFF2-40B4-BE49-F238E27FC236}">
                <a16:creationId xmlns:a16="http://schemas.microsoft.com/office/drawing/2014/main" id="{A5AD4DC5-79F1-446D-8281-02A83688952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96089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281</Words>
  <Application>Microsoft Macintosh PowerPoint</Application>
  <PresentationFormat>Widescreen</PresentationFormat>
  <Paragraphs>27</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Project #2 Final Demo: $N algorithm, 6-user dataset Group 11: Jagan Dwarampudi, Mohammad Shameer Mulla</vt:lpstr>
      <vt:lpstr>Project #2 Overview</vt:lpstr>
      <vt:lpstr>Online / Live Demo</vt:lpstr>
      <vt:lpstr>Collecting Data</vt:lpstr>
      <vt:lpstr>Offline Recognition Tests</vt:lpstr>
      <vt:lpstr>Analyses</vt:lpstr>
      <vt:lpstr>Implementation and Challenges</vt:lpstr>
      <vt:lpstr>Predicted and Actual Outcome</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Final Demo: $1 Algorithm, Unistroke Data [Student Name(s)]</dc:title>
  <dc:creator>Anthony,Lisa</dc:creator>
  <cp:lastModifiedBy>Dwarampudi, Jagan Mohan Reddy</cp:lastModifiedBy>
  <cp:revision>27</cp:revision>
  <dcterms:created xsi:type="dcterms:W3CDTF">2022-03-02T18:36:27Z</dcterms:created>
  <dcterms:modified xsi:type="dcterms:W3CDTF">2023-04-25T18:08:06Z</dcterms:modified>
</cp:coreProperties>
</file>