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1"/>
  </p:notesMasterIdLst>
  <p:sldIdLst>
    <p:sldId id="256" r:id="rId2"/>
    <p:sldId id="257" r:id="rId3"/>
    <p:sldId id="263" r:id="rId4"/>
    <p:sldId id="258" r:id="rId5"/>
    <p:sldId id="259" r:id="rId6"/>
    <p:sldId id="260" r:id="rId7"/>
    <p:sldId id="262"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1677" autoAdjust="0"/>
  </p:normalViewPr>
  <p:slideViewPr>
    <p:cSldViewPr snapToGrid="0">
      <p:cViewPr varScale="1">
        <p:scale>
          <a:sx n="68" d="100"/>
          <a:sy n="68" d="100"/>
        </p:scale>
        <p:origin x="12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BD642C-BE1E-41A5-8865-D96DA0ACC9D8}" type="datetimeFigureOut">
              <a:rPr lang="en-US" smtClean="0"/>
              <a:t>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85B9DE-E8ED-4C41-9A67-465ECC28D2E0}" type="slidenum">
              <a:rPr lang="en-US" smtClean="0"/>
              <a:t>‹#›</a:t>
            </a:fld>
            <a:endParaRPr lang="en-US"/>
          </a:p>
        </p:txBody>
      </p:sp>
    </p:spTree>
    <p:extLst>
      <p:ext uri="{BB962C8B-B14F-4D97-AF65-F5344CB8AC3E}">
        <p14:creationId xmlns:p14="http://schemas.microsoft.com/office/powerpoint/2010/main" val="3319873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Virtual Reality Scene of Alice in Wonderland</a:t>
            </a:r>
          </a:p>
          <a:p>
            <a:pPr marL="171450" indent="-171450">
              <a:buFontTx/>
              <a:buChar char="-"/>
            </a:pPr>
            <a:r>
              <a:rPr lang="en-US" dirty="0"/>
              <a:t>Main object is to do mundane tasks</a:t>
            </a:r>
          </a:p>
          <a:p>
            <a:pPr marL="171450" indent="-171450">
              <a:buFontTx/>
              <a:buChar char="-"/>
            </a:pPr>
            <a:r>
              <a:rPr lang="en-US" dirty="0"/>
              <a:t>Mundane for most people</a:t>
            </a:r>
          </a:p>
          <a:p>
            <a:pPr marL="171450" indent="-171450">
              <a:buFontTx/>
              <a:buChar char="-"/>
            </a:pPr>
            <a:r>
              <a:rPr lang="en-US" dirty="0"/>
              <a:t>Great step in healing for patients in hand rehabilitation</a:t>
            </a:r>
          </a:p>
          <a:p>
            <a:pPr marL="171450" indent="-171450">
              <a:buFontTx/>
              <a:buChar char="-"/>
            </a:pPr>
            <a:r>
              <a:rPr lang="en-US" dirty="0"/>
              <a:t>Improves hand arm coordination</a:t>
            </a:r>
          </a:p>
          <a:p>
            <a:pPr marL="171450" indent="-171450">
              <a:buFontTx/>
              <a:buChar char="-"/>
            </a:pPr>
            <a:r>
              <a:rPr lang="en-US" dirty="0"/>
              <a:t>The simulation scores the patient</a:t>
            </a:r>
          </a:p>
          <a:p>
            <a:pPr marL="171450" indent="-171450">
              <a:buFontTx/>
              <a:buChar char="-"/>
            </a:pPr>
            <a:r>
              <a:rPr lang="en-US" dirty="0"/>
              <a:t>Example of virtual reality therapy</a:t>
            </a:r>
          </a:p>
        </p:txBody>
      </p:sp>
      <p:sp>
        <p:nvSpPr>
          <p:cNvPr id="4" name="Slide Number Placeholder 3"/>
          <p:cNvSpPr>
            <a:spLocks noGrp="1"/>
          </p:cNvSpPr>
          <p:nvPr>
            <p:ph type="sldNum" sz="quarter" idx="5"/>
          </p:nvPr>
        </p:nvSpPr>
        <p:spPr/>
        <p:txBody>
          <a:bodyPr/>
          <a:lstStyle/>
          <a:p>
            <a:fld id="{2D85B9DE-E8ED-4C41-9A67-465ECC28D2E0}" type="slidenum">
              <a:rPr lang="en-US" smtClean="0"/>
              <a:t>2</a:t>
            </a:fld>
            <a:endParaRPr lang="en-US"/>
          </a:p>
        </p:txBody>
      </p:sp>
    </p:spTree>
    <p:extLst>
      <p:ext uri="{BB962C8B-B14F-4D97-AF65-F5344CB8AC3E}">
        <p14:creationId xmlns:p14="http://schemas.microsoft.com/office/powerpoint/2010/main" val="3879341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Encourage VR therapy and tech to improve</a:t>
            </a:r>
          </a:p>
          <a:p>
            <a:pPr marL="171450" indent="-171450">
              <a:buFontTx/>
              <a:buChar char="-"/>
            </a:pPr>
            <a:r>
              <a:rPr lang="en-US" dirty="0"/>
              <a:t>Demonstrates the best of technology</a:t>
            </a:r>
          </a:p>
          <a:p>
            <a:pPr marL="171450" indent="-171450">
              <a:buFontTx/>
              <a:buChar char="-"/>
            </a:pPr>
            <a:r>
              <a:rPr lang="en-US" dirty="0"/>
              <a:t>Helps users to heal (Engage in exercise)</a:t>
            </a:r>
          </a:p>
          <a:p>
            <a:pPr marL="171450" indent="-171450">
              <a:buFontTx/>
              <a:buChar char="-"/>
            </a:pPr>
            <a:r>
              <a:rPr lang="en-US" dirty="0"/>
              <a:t>Will continually evolve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Pushes Creativity as different ideas are used (Alice in Wonderland only one example)</a:t>
            </a:r>
          </a:p>
        </p:txBody>
      </p:sp>
      <p:sp>
        <p:nvSpPr>
          <p:cNvPr id="4" name="Slide Number Placeholder 3"/>
          <p:cNvSpPr>
            <a:spLocks noGrp="1"/>
          </p:cNvSpPr>
          <p:nvPr>
            <p:ph type="sldNum" sz="quarter" idx="5"/>
          </p:nvPr>
        </p:nvSpPr>
        <p:spPr/>
        <p:txBody>
          <a:bodyPr/>
          <a:lstStyle/>
          <a:p>
            <a:fld id="{2D85B9DE-E8ED-4C41-9A67-465ECC28D2E0}" type="slidenum">
              <a:rPr lang="en-US" smtClean="0"/>
              <a:t>3</a:t>
            </a:fld>
            <a:endParaRPr lang="en-US"/>
          </a:p>
        </p:txBody>
      </p:sp>
    </p:spTree>
    <p:extLst>
      <p:ext uri="{BB962C8B-B14F-4D97-AF65-F5344CB8AC3E}">
        <p14:creationId xmlns:p14="http://schemas.microsoft.com/office/powerpoint/2010/main" val="81394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One of greatest strengths is that is controllable</a:t>
            </a:r>
          </a:p>
          <a:p>
            <a:pPr marL="171450" indent="-171450">
              <a:buFontTx/>
              <a:buChar char="-"/>
            </a:pPr>
            <a:r>
              <a:rPr lang="en-US" dirty="0"/>
              <a:t>Customizable environment (Change based on necessity)</a:t>
            </a:r>
          </a:p>
          <a:p>
            <a:pPr marL="171450" indent="-171450">
              <a:buFontTx/>
              <a:buChar char="-"/>
            </a:pPr>
            <a:r>
              <a:rPr lang="en-US" dirty="0"/>
              <a:t>Give the appropriate amount of exposure at a time (Incremental increases in fear)</a:t>
            </a:r>
          </a:p>
          <a:p>
            <a:pPr marL="171450" indent="-171450">
              <a:buFontTx/>
              <a:buChar char="-"/>
            </a:pPr>
            <a:r>
              <a:rPr lang="en-US" dirty="0"/>
              <a:t>Easier to imagine while staying safe</a:t>
            </a:r>
          </a:p>
          <a:p>
            <a:pPr marL="171450" indent="-171450">
              <a:buFontTx/>
              <a:buChar char="-"/>
            </a:pPr>
            <a:r>
              <a:rPr lang="en-US" dirty="0"/>
              <a:t>Putting everything together is not easy</a:t>
            </a:r>
          </a:p>
        </p:txBody>
      </p:sp>
      <p:sp>
        <p:nvSpPr>
          <p:cNvPr id="4" name="Slide Number Placeholder 3"/>
          <p:cNvSpPr>
            <a:spLocks noGrp="1"/>
          </p:cNvSpPr>
          <p:nvPr>
            <p:ph type="sldNum" sz="quarter" idx="5"/>
          </p:nvPr>
        </p:nvSpPr>
        <p:spPr/>
        <p:txBody>
          <a:bodyPr/>
          <a:lstStyle/>
          <a:p>
            <a:fld id="{2D85B9DE-E8ED-4C41-9A67-465ECC28D2E0}" type="slidenum">
              <a:rPr lang="en-US" smtClean="0"/>
              <a:t>4</a:t>
            </a:fld>
            <a:endParaRPr lang="en-US"/>
          </a:p>
        </p:txBody>
      </p:sp>
    </p:spTree>
    <p:extLst>
      <p:ext uri="{BB962C8B-B14F-4D97-AF65-F5344CB8AC3E}">
        <p14:creationId xmlns:p14="http://schemas.microsoft.com/office/powerpoint/2010/main" val="260515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Biggest disadvantage is expensive</a:t>
            </a:r>
          </a:p>
          <a:p>
            <a:pPr marL="171450" indent="-171450">
              <a:buFontTx/>
              <a:buChar char="-"/>
            </a:pPr>
            <a:r>
              <a:rPr lang="en-US" dirty="0"/>
              <a:t>VR was expensive first starting out as tech was young</a:t>
            </a:r>
          </a:p>
          <a:p>
            <a:pPr marL="171450" indent="-171450">
              <a:buFontTx/>
              <a:buChar char="-"/>
            </a:pPr>
            <a:r>
              <a:rPr lang="en-US" dirty="0"/>
              <a:t>Advanced equipment to get full benefits</a:t>
            </a:r>
          </a:p>
          <a:p>
            <a:pPr marL="171450" indent="-171450">
              <a:buFontTx/>
              <a:buChar char="-"/>
            </a:pPr>
            <a:r>
              <a:rPr lang="en-US" dirty="0"/>
              <a:t>Expensive when first started out</a:t>
            </a:r>
          </a:p>
          <a:p>
            <a:pPr marL="171450" indent="-171450">
              <a:buFontTx/>
              <a:buChar char="-"/>
            </a:pPr>
            <a:r>
              <a:rPr lang="en-US" dirty="0"/>
              <a:t>Software has good chance for glitches</a:t>
            </a:r>
          </a:p>
          <a:p>
            <a:pPr marL="171450" indent="-171450">
              <a:buFontTx/>
              <a:buChar char="-"/>
            </a:pPr>
            <a:r>
              <a:rPr lang="en-US" dirty="0"/>
              <a:t>Not widely and easily implemented</a:t>
            </a:r>
          </a:p>
          <a:p>
            <a:pPr marL="171450" indent="-171450">
              <a:buFontTx/>
              <a:buChar char="-"/>
            </a:pPr>
            <a:r>
              <a:rPr lang="en-US" dirty="0"/>
              <a:t>Large risk</a:t>
            </a:r>
          </a:p>
        </p:txBody>
      </p:sp>
      <p:sp>
        <p:nvSpPr>
          <p:cNvPr id="4" name="Slide Number Placeholder 3"/>
          <p:cNvSpPr>
            <a:spLocks noGrp="1"/>
          </p:cNvSpPr>
          <p:nvPr>
            <p:ph type="sldNum" sz="quarter" idx="5"/>
          </p:nvPr>
        </p:nvSpPr>
        <p:spPr/>
        <p:txBody>
          <a:bodyPr/>
          <a:lstStyle/>
          <a:p>
            <a:fld id="{2D85B9DE-E8ED-4C41-9A67-465ECC28D2E0}" type="slidenum">
              <a:rPr lang="en-US" smtClean="0"/>
              <a:t>5</a:t>
            </a:fld>
            <a:endParaRPr lang="en-US"/>
          </a:p>
        </p:txBody>
      </p:sp>
    </p:spTree>
    <p:extLst>
      <p:ext uri="{BB962C8B-B14F-4D97-AF65-F5344CB8AC3E}">
        <p14:creationId xmlns:p14="http://schemas.microsoft.com/office/powerpoint/2010/main" val="555186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Headsets more affordable overtime</a:t>
            </a:r>
          </a:p>
          <a:p>
            <a:pPr marL="171450" indent="-171450">
              <a:buFontTx/>
              <a:buChar char="-"/>
            </a:pPr>
            <a:r>
              <a:rPr lang="en-US" dirty="0"/>
              <a:t>Becoming more widespread in households as seen on chart</a:t>
            </a:r>
          </a:p>
          <a:p>
            <a:pPr marL="171450" indent="-171450">
              <a:buFontTx/>
              <a:buChar char="-"/>
            </a:pPr>
            <a:r>
              <a:rPr lang="en-US" dirty="0"/>
              <a:t>Simpler therapy methods can just use phone set-ups</a:t>
            </a:r>
          </a:p>
          <a:p>
            <a:pPr marL="171450" indent="-171450">
              <a:buFontTx/>
              <a:buChar char="-"/>
            </a:pPr>
            <a:r>
              <a:rPr lang="en-US" dirty="0"/>
              <a:t>Proper training and testing needs to be implemented</a:t>
            </a:r>
          </a:p>
          <a:p>
            <a:pPr marL="171450" indent="-171450">
              <a:buFontTx/>
              <a:buChar char="-"/>
            </a:pPr>
            <a:r>
              <a:rPr lang="en-US" dirty="0"/>
              <a:t>The therapy will not be as effective without quality assurance</a:t>
            </a:r>
          </a:p>
        </p:txBody>
      </p:sp>
      <p:sp>
        <p:nvSpPr>
          <p:cNvPr id="4" name="Slide Number Placeholder 3"/>
          <p:cNvSpPr>
            <a:spLocks noGrp="1"/>
          </p:cNvSpPr>
          <p:nvPr>
            <p:ph type="sldNum" sz="quarter" idx="5"/>
          </p:nvPr>
        </p:nvSpPr>
        <p:spPr/>
        <p:txBody>
          <a:bodyPr/>
          <a:lstStyle/>
          <a:p>
            <a:fld id="{2D85B9DE-E8ED-4C41-9A67-465ECC28D2E0}" type="slidenum">
              <a:rPr lang="en-US" smtClean="0"/>
              <a:t>6</a:t>
            </a:fld>
            <a:endParaRPr lang="en-US"/>
          </a:p>
        </p:txBody>
      </p:sp>
    </p:spTree>
    <p:extLst>
      <p:ext uri="{BB962C8B-B14F-4D97-AF65-F5344CB8AC3E}">
        <p14:creationId xmlns:p14="http://schemas.microsoft.com/office/powerpoint/2010/main" val="1759625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VR therapy needs to be researched more</a:t>
            </a:r>
          </a:p>
          <a:p>
            <a:pPr marL="171450" indent="-171450">
              <a:buFontTx/>
              <a:buChar char="-"/>
            </a:pPr>
            <a:r>
              <a:rPr lang="en-US" dirty="0"/>
              <a:t>Advantage is controllability</a:t>
            </a:r>
          </a:p>
          <a:p>
            <a:pPr marL="171450" indent="-171450">
              <a:buFontTx/>
              <a:buChar char="-"/>
            </a:pPr>
            <a:r>
              <a:rPr lang="en-US" dirty="0"/>
              <a:t>Disadvantage- not easy to implement in the first place</a:t>
            </a:r>
          </a:p>
          <a:p>
            <a:pPr marL="171450" indent="-171450">
              <a:buFontTx/>
              <a:buChar char="-"/>
            </a:pPr>
            <a:r>
              <a:rPr lang="en-US" dirty="0"/>
              <a:t>Cost and quality will improve overtime</a:t>
            </a:r>
          </a:p>
          <a:p>
            <a:pPr marL="171450" indent="-171450">
              <a:buFontTx/>
              <a:buChar char="-"/>
            </a:pPr>
            <a:r>
              <a:rPr lang="en-US" dirty="0"/>
              <a:t>VR therapy is one of the best uses of technology</a:t>
            </a:r>
          </a:p>
        </p:txBody>
      </p:sp>
      <p:sp>
        <p:nvSpPr>
          <p:cNvPr id="4" name="Slide Number Placeholder 3"/>
          <p:cNvSpPr>
            <a:spLocks noGrp="1"/>
          </p:cNvSpPr>
          <p:nvPr>
            <p:ph type="sldNum" sz="quarter" idx="5"/>
          </p:nvPr>
        </p:nvSpPr>
        <p:spPr/>
        <p:txBody>
          <a:bodyPr/>
          <a:lstStyle/>
          <a:p>
            <a:fld id="{2D85B9DE-E8ED-4C41-9A67-465ECC28D2E0}" type="slidenum">
              <a:rPr lang="en-US" smtClean="0"/>
              <a:t>7</a:t>
            </a:fld>
            <a:endParaRPr lang="en-US"/>
          </a:p>
        </p:txBody>
      </p:sp>
    </p:spTree>
    <p:extLst>
      <p:ext uri="{BB962C8B-B14F-4D97-AF65-F5344CB8AC3E}">
        <p14:creationId xmlns:p14="http://schemas.microsoft.com/office/powerpoint/2010/main" val="877845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8C2249-BCB3-4AE4-8E69-2563BDC2364C}" type="datetimeFigureOut">
              <a:rPr lang="en-US" smtClean="0"/>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D04F6-AABC-4AAB-807D-AA64B7C1999A}"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7262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48C2249-BCB3-4AE4-8E69-2563BDC2364C}" type="datetimeFigureOut">
              <a:rPr lang="en-US" smtClean="0"/>
              <a:t>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CD04F6-AABC-4AAB-807D-AA64B7C1999A}" type="slidenum">
              <a:rPr lang="en-US" smtClean="0"/>
              <a:t>‹#›</a:t>
            </a:fld>
            <a:endParaRPr lang="en-US"/>
          </a:p>
        </p:txBody>
      </p:sp>
    </p:spTree>
    <p:extLst>
      <p:ext uri="{BB962C8B-B14F-4D97-AF65-F5344CB8AC3E}">
        <p14:creationId xmlns:p14="http://schemas.microsoft.com/office/powerpoint/2010/main" val="4054520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8C2249-BCB3-4AE4-8E69-2563BDC2364C}" type="datetimeFigureOut">
              <a:rPr lang="en-US" smtClean="0"/>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D04F6-AABC-4AAB-807D-AA64B7C1999A}" type="slidenum">
              <a:rPr lang="en-US" smtClean="0"/>
              <a:t>‹#›</a:t>
            </a:fld>
            <a:endParaRPr lang="en-US"/>
          </a:p>
        </p:txBody>
      </p:sp>
    </p:spTree>
    <p:extLst>
      <p:ext uri="{BB962C8B-B14F-4D97-AF65-F5344CB8AC3E}">
        <p14:creationId xmlns:p14="http://schemas.microsoft.com/office/powerpoint/2010/main" val="2823315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8C2249-BCB3-4AE4-8E69-2563BDC2364C}" type="datetimeFigureOut">
              <a:rPr lang="en-US" smtClean="0"/>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D04F6-AABC-4AAB-807D-AA64B7C1999A}"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92119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8C2249-BCB3-4AE4-8E69-2563BDC2364C}" type="datetimeFigureOut">
              <a:rPr lang="en-US" smtClean="0"/>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D04F6-AABC-4AAB-807D-AA64B7C1999A}" type="slidenum">
              <a:rPr lang="en-US" smtClean="0"/>
              <a:t>‹#›</a:t>
            </a:fld>
            <a:endParaRPr lang="en-US"/>
          </a:p>
        </p:txBody>
      </p:sp>
    </p:spTree>
    <p:extLst>
      <p:ext uri="{BB962C8B-B14F-4D97-AF65-F5344CB8AC3E}">
        <p14:creationId xmlns:p14="http://schemas.microsoft.com/office/powerpoint/2010/main" val="1323069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8C2249-BCB3-4AE4-8E69-2563BDC2364C}" type="datetimeFigureOut">
              <a:rPr lang="en-US" smtClean="0"/>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D04F6-AABC-4AAB-807D-AA64B7C1999A}"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366354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8C2249-BCB3-4AE4-8E69-2563BDC2364C}" type="datetimeFigureOut">
              <a:rPr lang="en-US" smtClean="0"/>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D04F6-AABC-4AAB-807D-AA64B7C1999A}" type="slidenum">
              <a:rPr lang="en-US" smtClean="0"/>
              <a:t>‹#›</a:t>
            </a:fld>
            <a:endParaRPr lang="en-US"/>
          </a:p>
        </p:txBody>
      </p:sp>
    </p:spTree>
    <p:extLst>
      <p:ext uri="{BB962C8B-B14F-4D97-AF65-F5344CB8AC3E}">
        <p14:creationId xmlns:p14="http://schemas.microsoft.com/office/powerpoint/2010/main" val="26171404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8C2249-BCB3-4AE4-8E69-2563BDC2364C}" type="datetimeFigureOut">
              <a:rPr lang="en-US" smtClean="0"/>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D04F6-AABC-4AAB-807D-AA64B7C1999A}" type="slidenum">
              <a:rPr lang="en-US" smtClean="0"/>
              <a:t>‹#›</a:t>
            </a:fld>
            <a:endParaRPr lang="en-US"/>
          </a:p>
        </p:txBody>
      </p:sp>
    </p:spTree>
    <p:extLst>
      <p:ext uri="{BB962C8B-B14F-4D97-AF65-F5344CB8AC3E}">
        <p14:creationId xmlns:p14="http://schemas.microsoft.com/office/powerpoint/2010/main" val="1578275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8C2249-BCB3-4AE4-8E69-2563BDC2364C}" type="datetimeFigureOut">
              <a:rPr lang="en-US" smtClean="0"/>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D04F6-AABC-4AAB-807D-AA64B7C1999A}" type="slidenum">
              <a:rPr lang="en-US" smtClean="0"/>
              <a:t>‹#›</a:t>
            </a:fld>
            <a:endParaRPr lang="en-US"/>
          </a:p>
        </p:txBody>
      </p:sp>
    </p:spTree>
    <p:extLst>
      <p:ext uri="{BB962C8B-B14F-4D97-AF65-F5344CB8AC3E}">
        <p14:creationId xmlns:p14="http://schemas.microsoft.com/office/powerpoint/2010/main" val="1639969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8C2249-BCB3-4AE4-8E69-2563BDC2364C}" type="datetimeFigureOut">
              <a:rPr lang="en-US" smtClean="0"/>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D04F6-AABC-4AAB-807D-AA64B7C1999A}" type="slidenum">
              <a:rPr lang="en-US" smtClean="0"/>
              <a:t>‹#›</a:t>
            </a:fld>
            <a:endParaRPr lang="en-US"/>
          </a:p>
        </p:txBody>
      </p:sp>
    </p:spTree>
    <p:extLst>
      <p:ext uri="{BB962C8B-B14F-4D97-AF65-F5344CB8AC3E}">
        <p14:creationId xmlns:p14="http://schemas.microsoft.com/office/powerpoint/2010/main" val="3108597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8C2249-BCB3-4AE4-8E69-2563BDC2364C}" type="datetimeFigureOut">
              <a:rPr lang="en-US" smtClean="0"/>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D04F6-AABC-4AAB-807D-AA64B7C1999A}" type="slidenum">
              <a:rPr lang="en-US" smtClean="0"/>
              <a:t>‹#›</a:t>
            </a:fld>
            <a:endParaRPr lang="en-US"/>
          </a:p>
        </p:txBody>
      </p:sp>
    </p:spTree>
    <p:extLst>
      <p:ext uri="{BB962C8B-B14F-4D97-AF65-F5344CB8AC3E}">
        <p14:creationId xmlns:p14="http://schemas.microsoft.com/office/powerpoint/2010/main" val="3520604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8C2249-BCB3-4AE4-8E69-2563BDC2364C}" type="datetimeFigureOut">
              <a:rPr lang="en-US" smtClean="0"/>
              <a:t>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D04F6-AABC-4AAB-807D-AA64B7C1999A}" type="slidenum">
              <a:rPr lang="en-US" smtClean="0"/>
              <a:t>‹#›</a:t>
            </a:fld>
            <a:endParaRPr lang="en-US"/>
          </a:p>
        </p:txBody>
      </p:sp>
    </p:spTree>
    <p:extLst>
      <p:ext uri="{BB962C8B-B14F-4D97-AF65-F5344CB8AC3E}">
        <p14:creationId xmlns:p14="http://schemas.microsoft.com/office/powerpoint/2010/main" val="3334542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8C2249-BCB3-4AE4-8E69-2563BDC2364C}" type="datetimeFigureOut">
              <a:rPr lang="en-US" smtClean="0"/>
              <a:t>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CD04F6-AABC-4AAB-807D-AA64B7C1999A}" type="slidenum">
              <a:rPr lang="en-US" smtClean="0"/>
              <a:t>‹#›</a:t>
            </a:fld>
            <a:endParaRPr lang="en-US"/>
          </a:p>
        </p:txBody>
      </p:sp>
    </p:spTree>
    <p:extLst>
      <p:ext uri="{BB962C8B-B14F-4D97-AF65-F5344CB8AC3E}">
        <p14:creationId xmlns:p14="http://schemas.microsoft.com/office/powerpoint/2010/main" val="3864694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8C2249-BCB3-4AE4-8E69-2563BDC2364C}" type="datetimeFigureOut">
              <a:rPr lang="en-US" smtClean="0"/>
              <a:t>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CD04F6-AABC-4AAB-807D-AA64B7C1999A}" type="slidenum">
              <a:rPr lang="en-US" smtClean="0"/>
              <a:t>‹#›</a:t>
            </a:fld>
            <a:endParaRPr lang="en-US"/>
          </a:p>
        </p:txBody>
      </p:sp>
    </p:spTree>
    <p:extLst>
      <p:ext uri="{BB962C8B-B14F-4D97-AF65-F5344CB8AC3E}">
        <p14:creationId xmlns:p14="http://schemas.microsoft.com/office/powerpoint/2010/main" val="1221394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8C2249-BCB3-4AE4-8E69-2563BDC2364C}" type="datetimeFigureOut">
              <a:rPr lang="en-US" smtClean="0"/>
              <a:t>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CD04F6-AABC-4AAB-807D-AA64B7C1999A}" type="slidenum">
              <a:rPr lang="en-US" smtClean="0"/>
              <a:t>‹#›</a:t>
            </a:fld>
            <a:endParaRPr lang="en-US"/>
          </a:p>
        </p:txBody>
      </p:sp>
    </p:spTree>
    <p:extLst>
      <p:ext uri="{BB962C8B-B14F-4D97-AF65-F5344CB8AC3E}">
        <p14:creationId xmlns:p14="http://schemas.microsoft.com/office/powerpoint/2010/main" val="3044353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8C2249-BCB3-4AE4-8E69-2563BDC2364C}" type="datetimeFigureOut">
              <a:rPr lang="en-US" smtClean="0"/>
              <a:t>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D04F6-AABC-4AAB-807D-AA64B7C1999A}" type="slidenum">
              <a:rPr lang="en-US" smtClean="0"/>
              <a:t>‹#›</a:t>
            </a:fld>
            <a:endParaRPr lang="en-US"/>
          </a:p>
        </p:txBody>
      </p:sp>
    </p:spTree>
    <p:extLst>
      <p:ext uri="{BB962C8B-B14F-4D97-AF65-F5344CB8AC3E}">
        <p14:creationId xmlns:p14="http://schemas.microsoft.com/office/powerpoint/2010/main" val="403407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8C2249-BCB3-4AE4-8E69-2563BDC2364C}" type="datetimeFigureOut">
              <a:rPr lang="en-US" smtClean="0"/>
              <a:t>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D04F6-AABC-4AAB-807D-AA64B7C1999A}" type="slidenum">
              <a:rPr lang="en-US" smtClean="0"/>
              <a:t>‹#›</a:t>
            </a:fld>
            <a:endParaRPr lang="en-US"/>
          </a:p>
        </p:txBody>
      </p:sp>
    </p:spTree>
    <p:extLst>
      <p:ext uri="{BB962C8B-B14F-4D97-AF65-F5344CB8AC3E}">
        <p14:creationId xmlns:p14="http://schemas.microsoft.com/office/powerpoint/2010/main" val="3011872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48C2249-BCB3-4AE4-8E69-2563BDC2364C}" type="datetimeFigureOut">
              <a:rPr lang="en-US" smtClean="0"/>
              <a:t>3/1/2022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0CD04F6-AABC-4AAB-807D-AA64B7C1999A}" type="slidenum">
              <a:rPr lang="en-US" smtClean="0"/>
              <a:t>‹#›</a:t>
            </a:fld>
            <a:endParaRPr lang="en-US"/>
          </a:p>
        </p:txBody>
      </p:sp>
    </p:spTree>
    <p:extLst>
      <p:ext uri="{BB962C8B-B14F-4D97-AF65-F5344CB8AC3E}">
        <p14:creationId xmlns:p14="http://schemas.microsoft.com/office/powerpoint/2010/main" val="3924584979"/>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rogram-ace.com/blog/virtual-reality-in-healthcare-a-new-solution-for-" TargetMode="External"/><Relationship Id="rId2" Type="http://schemas.openxmlformats.org/officeDocument/2006/relationships/hyperlink" Target="https://apnews.com/article/health-" TargetMode="External"/><Relationship Id="rId1" Type="http://schemas.openxmlformats.org/officeDocument/2006/relationships/slideLayout" Target="../slideLayouts/slideLayout2.xml"/><Relationship Id="rId4" Type="http://schemas.openxmlformats.org/officeDocument/2006/relationships/hyperlink" Target="https://ib.cricket/the-story-o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4E358-763C-49F9-90D4-C5FDCBBD49CD}"/>
              </a:ext>
            </a:extLst>
          </p:cNvPr>
          <p:cNvSpPr>
            <a:spLocks noGrp="1"/>
          </p:cNvSpPr>
          <p:nvPr>
            <p:ph type="ctrTitle"/>
          </p:nvPr>
        </p:nvSpPr>
        <p:spPr/>
        <p:txBody>
          <a:bodyPr/>
          <a:lstStyle/>
          <a:p>
            <a:r>
              <a:rPr lang="en-US"/>
              <a:t>Virtual Reality </a:t>
            </a:r>
            <a:r>
              <a:rPr lang="en-US" dirty="0"/>
              <a:t>Therapy</a:t>
            </a:r>
          </a:p>
        </p:txBody>
      </p:sp>
      <p:sp>
        <p:nvSpPr>
          <p:cNvPr id="3" name="Subtitle 2">
            <a:extLst>
              <a:ext uri="{FF2B5EF4-FFF2-40B4-BE49-F238E27FC236}">
                <a16:creationId xmlns:a16="http://schemas.microsoft.com/office/drawing/2014/main" id="{D72DCFD2-7E3B-4356-B32A-B77C2A3548A9}"/>
              </a:ext>
            </a:extLst>
          </p:cNvPr>
          <p:cNvSpPr>
            <a:spLocks noGrp="1"/>
          </p:cNvSpPr>
          <p:nvPr>
            <p:ph type="subTitle" idx="1"/>
          </p:nvPr>
        </p:nvSpPr>
        <p:spPr/>
        <p:txBody>
          <a:bodyPr/>
          <a:lstStyle/>
          <a:p>
            <a:r>
              <a:rPr lang="en-US" dirty="0"/>
              <a:t>By: Joshua Amora</a:t>
            </a:r>
          </a:p>
        </p:txBody>
      </p:sp>
    </p:spTree>
    <p:extLst>
      <p:ext uri="{BB962C8B-B14F-4D97-AF65-F5344CB8AC3E}">
        <p14:creationId xmlns:p14="http://schemas.microsoft.com/office/powerpoint/2010/main" val="951114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bedroom&#10;&#10;Description automatically generated">
            <a:extLst>
              <a:ext uri="{FF2B5EF4-FFF2-40B4-BE49-F238E27FC236}">
                <a16:creationId xmlns:a16="http://schemas.microsoft.com/office/drawing/2014/main" id="{EF4F8284-FD9E-4825-A018-14B8D65C53F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89821" y="609600"/>
            <a:ext cx="7491761" cy="5295900"/>
          </a:xfrm>
        </p:spPr>
      </p:pic>
    </p:spTree>
    <p:extLst>
      <p:ext uri="{BB962C8B-B14F-4D97-AF65-F5344CB8AC3E}">
        <p14:creationId xmlns:p14="http://schemas.microsoft.com/office/powerpoint/2010/main" val="3896630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EF27-D9D9-4BF7-9278-4FAA36E778CB}"/>
              </a:ext>
            </a:extLst>
          </p:cNvPr>
          <p:cNvSpPr>
            <a:spLocks noGrp="1"/>
          </p:cNvSpPr>
          <p:nvPr>
            <p:ph type="title"/>
          </p:nvPr>
        </p:nvSpPr>
        <p:spPr/>
        <p:txBody>
          <a:bodyPr/>
          <a:lstStyle/>
          <a:p>
            <a:r>
              <a:rPr lang="en-US" dirty="0"/>
              <a:t>Position</a:t>
            </a:r>
          </a:p>
        </p:txBody>
      </p:sp>
      <p:sp>
        <p:nvSpPr>
          <p:cNvPr id="3" name="Content Placeholder 2">
            <a:extLst>
              <a:ext uri="{FF2B5EF4-FFF2-40B4-BE49-F238E27FC236}">
                <a16:creationId xmlns:a16="http://schemas.microsoft.com/office/drawing/2014/main" id="{E9C784D5-225B-4077-8760-C76C0ECABE8B}"/>
              </a:ext>
            </a:extLst>
          </p:cNvPr>
          <p:cNvSpPr>
            <a:spLocks noGrp="1"/>
          </p:cNvSpPr>
          <p:nvPr>
            <p:ph idx="1"/>
          </p:nvPr>
        </p:nvSpPr>
        <p:spPr/>
        <p:txBody>
          <a:bodyPr/>
          <a:lstStyle/>
          <a:p>
            <a:r>
              <a:rPr lang="en-US" dirty="0"/>
              <a:t>Virtual Reality therapy</a:t>
            </a:r>
          </a:p>
          <a:p>
            <a:pPr lvl="1"/>
            <a:r>
              <a:rPr lang="en-US" dirty="0"/>
              <a:t>Utilize tech to help</a:t>
            </a:r>
          </a:p>
          <a:p>
            <a:pPr lvl="1"/>
            <a:r>
              <a:rPr lang="en-US" dirty="0"/>
              <a:t>Growing</a:t>
            </a:r>
          </a:p>
          <a:p>
            <a:pPr lvl="1"/>
            <a:r>
              <a:rPr lang="en-US" dirty="0"/>
              <a:t>Multiple paths</a:t>
            </a:r>
          </a:p>
          <a:p>
            <a:pPr lvl="1"/>
            <a:endParaRPr lang="en-US" dirty="0"/>
          </a:p>
        </p:txBody>
      </p:sp>
      <p:pic>
        <p:nvPicPr>
          <p:cNvPr id="1026" name="Picture 2" descr="virtual-reality-therapy-vr-therapy-doctor-patient-shut">
            <a:extLst>
              <a:ext uri="{FF2B5EF4-FFF2-40B4-BE49-F238E27FC236}">
                <a16:creationId xmlns:a16="http://schemas.microsoft.com/office/drawing/2014/main" id="{D235F427-96E4-471F-85B3-C74D9764FF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9644" y="1379902"/>
            <a:ext cx="5391856" cy="3142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945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D7DEC-B7F7-4B8D-AFBA-D4F89B5A2B6B}"/>
              </a:ext>
            </a:extLst>
          </p:cNvPr>
          <p:cNvSpPr>
            <a:spLocks noGrp="1"/>
          </p:cNvSpPr>
          <p:nvPr>
            <p:ph type="title"/>
          </p:nvPr>
        </p:nvSpPr>
        <p:spPr/>
        <p:txBody>
          <a:bodyPr/>
          <a:lstStyle/>
          <a:p>
            <a:r>
              <a:rPr lang="en-US" dirty="0"/>
              <a:t>Support</a:t>
            </a:r>
          </a:p>
        </p:txBody>
      </p:sp>
      <p:sp>
        <p:nvSpPr>
          <p:cNvPr id="4" name="Content Placeholder 3">
            <a:extLst>
              <a:ext uri="{FF2B5EF4-FFF2-40B4-BE49-F238E27FC236}">
                <a16:creationId xmlns:a16="http://schemas.microsoft.com/office/drawing/2014/main" id="{5909B07B-2493-4F71-8652-405E11275671}"/>
              </a:ext>
            </a:extLst>
          </p:cNvPr>
          <p:cNvSpPr>
            <a:spLocks noGrp="1"/>
          </p:cNvSpPr>
          <p:nvPr>
            <p:ph idx="1"/>
          </p:nvPr>
        </p:nvSpPr>
        <p:spPr/>
        <p:txBody>
          <a:bodyPr/>
          <a:lstStyle/>
          <a:p>
            <a:pPr lvl="1"/>
            <a:r>
              <a:rPr lang="en-US" sz="2400" dirty="0"/>
              <a:t>Controllable</a:t>
            </a:r>
          </a:p>
          <a:p>
            <a:pPr lvl="2"/>
            <a:r>
              <a:rPr lang="en-US" sz="2200" dirty="0"/>
              <a:t>Easier exposure</a:t>
            </a:r>
          </a:p>
          <a:p>
            <a:pPr lvl="2"/>
            <a:r>
              <a:rPr lang="en-US" sz="2200" dirty="0"/>
              <a:t>Scalable</a:t>
            </a:r>
          </a:p>
          <a:p>
            <a:pPr lvl="2"/>
            <a:r>
              <a:rPr lang="en-US" sz="2200" dirty="0"/>
              <a:t>Imagination</a:t>
            </a:r>
          </a:p>
          <a:p>
            <a:pPr lvl="1"/>
            <a:endParaRPr lang="en-US" dirty="0"/>
          </a:p>
        </p:txBody>
      </p:sp>
      <p:pic>
        <p:nvPicPr>
          <p:cNvPr id="1026" name="Picture 2" descr="&#10;              This image provided by Oxford VR in July 2018 shows a virtual reality viewpoint from a simulation designed to help people with a fear of heights. Virtual reality therapy can help patients by exposing them gradually to their greatest terrors. The technology is just now reaching the mainstream after 20 years of research. (Oxford VR via AP)&#10;            ">
            <a:extLst>
              <a:ext uri="{FF2B5EF4-FFF2-40B4-BE49-F238E27FC236}">
                <a16:creationId xmlns:a16="http://schemas.microsoft.com/office/drawing/2014/main" id="{CA4810E1-9A4A-47DE-96BF-24065BA0E1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4630" y="1379222"/>
            <a:ext cx="6682563" cy="3615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464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A018D-A27C-45BE-BAD0-256DA33D1BCA}"/>
              </a:ext>
            </a:extLst>
          </p:cNvPr>
          <p:cNvSpPr>
            <a:spLocks noGrp="1"/>
          </p:cNvSpPr>
          <p:nvPr>
            <p:ph type="title"/>
          </p:nvPr>
        </p:nvSpPr>
        <p:spPr/>
        <p:txBody>
          <a:bodyPr/>
          <a:lstStyle/>
          <a:p>
            <a:r>
              <a:rPr lang="en-US" dirty="0"/>
              <a:t>Disadvantages</a:t>
            </a:r>
          </a:p>
        </p:txBody>
      </p:sp>
      <p:sp>
        <p:nvSpPr>
          <p:cNvPr id="3" name="Content Placeholder 2">
            <a:extLst>
              <a:ext uri="{FF2B5EF4-FFF2-40B4-BE49-F238E27FC236}">
                <a16:creationId xmlns:a16="http://schemas.microsoft.com/office/drawing/2014/main" id="{FF211693-3C54-4515-AD1E-8CA4BF8ACA55}"/>
              </a:ext>
            </a:extLst>
          </p:cNvPr>
          <p:cNvSpPr>
            <a:spLocks noGrp="1"/>
          </p:cNvSpPr>
          <p:nvPr>
            <p:ph idx="1"/>
          </p:nvPr>
        </p:nvSpPr>
        <p:spPr>
          <a:xfrm>
            <a:off x="684212" y="1217739"/>
            <a:ext cx="8534400" cy="3615267"/>
          </a:xfrm>
        </p:spPr>
        <p:txBody>
          <a:bodyPr/>
          <a:lstStyle/>
          <a:p>
            <a:r>
              <a:rPr lang="en-US" dirty="0"/>
              <a:t>Expensive</a:t>
            </a:r>
          </a:p>
          <a:p>
            <a:r>
              <a:rPr lang="en-US" dirty="0"/>
              <a:t>Difficult to Set up</a:t>
            </a:r>
          </a:p>
          <a:p>
            <a:r>
              <a:rPr lang="en-US" dirty="0"/>
              <a:t>Unstable Software</a:t>
            </a:r>
          </a:p>
        </p:txBody>
      </p:sp>
      <p:pic>
        <p:nvPicPr>
          <p:cNvPr id="2050" name="Picture 2" descr="Virtual Reality rehabilitation Diego VR">
            <a:extLst>
              <a:ext uri="{FF2B5EF4-FFF2-40B4-BE49-F238E27FC236}">
                <a16:creationId xmlns:a16="http://schemas.microsoft.com/office/drawing/2014/main" id="{85C6B698-12A7-471D-81C2-80112ECE79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313" y="1280707"/>
            <a:ext cx="5324475" cy="3552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263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D8F52-BCA5-4800-B857-EDF32B91EB7E}"/>
              </a:ext>
            </a:extLst>
          </p:cNvPr>
          <p:cNvSpPr>
            <a:spLocks noGrp="1"/>
          </p:cNvSpPr>
          <p:nvPr>
            <p:ph type="title"/>
          </p:nvPr>
        </p:nvSpPr>
        <p:spPr/>
        <p:txBody>
          <a:bodyPr/>
          <a:lstStyle/>
          <a:p>
            <a:r>
              <a:rPr lang="en-US" dirty="0"/>
              <a:t>Rebuttal</a:t>
            </a:r>
          </a:p>
        </p:txBody>
      </p:sp>
      <p:sp>
        <p:nvSpPr>
          <p:cNvPr id="3" name="Content Placeholder 2">
            <a:extLst>
              <a:ext uri="{FF2B5EF4-FFF2-40B4-BE49-F238E27FC236}">
                <a16:creationId xmlns:a16="http://schemas.microsoft.com/office/drawing/2014/main" id="{96056ACA-C482-4E21-851F-D89BADB2BCD8}"/>
              </a:ext>
            </a:extLst>
          </p:cNvPr>
          <p:cNvSpPr>
            <a:spLocks noGrp="1"/>
          </p:cNvSpPr>
          <p:nvPr>
            <p:ph idx="1"/>
          </p:nvPr>
        </p:nvSpPr>
        <p:spPr/>
        <p:txBody>
          <a:bodyPr/>
          <a:lstStyle/>
          <a:p>
            <a:r>
              <a:rPr lang="en-US" dirty="0"/>
              <a:t>More affordable</a:t>
            </a:r>
          </a:p>
          <a:p>
            <a:r>
              <a:rPr lang="en-US" dirty="0"/>
              <a:t>Simpler Set-ups</a:t>
            </a:r>
          </a:p>
          <a:p>
            <a:r>
              <a:rPr lang="en-US" dirty="0"/>
              <a:t>More training and testing</a:t>
            </a:r>
          </a:p>
          <a:p>
            <a:endParaRPr lang="en-US" dirty="0"/>
          </a:p>
        </p:txBody>
      </p:sp>
      <p:pic>
        <p:nvPicPr>
          <p:cNvPr id="5" name="Picture 4" descr="Chart, bar chart&#10;&#10;Description automatically generated">
            <a:extLst>
              <a:ext uri="{FF2B5EF4-FFF2-40B4-BE49-F238E27FC236}">
                <a16:creationId xmlns:a16="http://schemas.microsoft.com/office/drawing/2014/main" id="{C6A41A2D-5B63-468D-85EB-CD8D43C0ED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1412" y="685800"/>
            <a:ext cx="6342395" cy="4712276"/>
          </a:xfrm>
          <a:prstGeom prst="rect">
            <a:avLst/>
          </a:prstGeom>
        </p:spPr>
      </p:pic>
    </p:spTree>
    <p:extLst>
      <p:ext uri="{BB962C8B-B14F-4D97-AF65-F5344CB8AC3E}">
        <p14:creationId xmlns:p14="http://schemas.microsoft.com/office/powerpoint/2010/main" val="3978126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8A359-6B60-4087-9C69-AE38767FB5B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8121314-B851-44D4-8A10-2066BA490228}"/>
              </a:ext>
            </a:extLst>
          </p:cNvPr>
          <p:cNvSpPr>
            <a:spLocks noGrp="1"/>
          </p:cNvSpPr>
          <p:nvPr>
            <p:ph idx="1"/>
          </p:nvPr>
        </p:nvSpPr>
        <p:spPr/>
        <p:txBody>
          <a:bodyPr/>
          <a:lstStyle/>
          <a:p>
            <a:r>
              <a:rPr lang="en-US" dirty="0"/>
              <a:t>Technology is:</a:t>
            </a:r>
          </a:p>
          <a:p>
            <a:pPr lvl="1"/>
            <a:r>
              <a:rPr lang="en-US" dirty="0"/>
              <a:t>Evolving</a:t>
            </a:r>
          </a:p>
          <a:p>
            <a:pPr lvl="1"/>
            <a:r>
              <a:rPr lang="en-US" dirty="0"/>
              <a:t>Multi-purpose</a:t>
            </a:r>
          </a:p>
          <a:p>
            <a:pPr lvl="1"/>
            <a:r>
              <a:rPr lang="en-US"/>
              <a:t>Helpful</a:t>
            </a:r>
            <a:endParaRPr lang="en-US" dirty="0"/>
          </a:p>
        </p:txBody>
      </p:sp>
      <p:pic>
        <p:nvPicPr>
          <p:cNvPr id="1026" name="Picture 2" descr="Evolution of VR">
            <a:extLst>
              <a:ext uri="{FF2B5EF4-FFF2-40B4-BE49-F238E27FC236}">
                <a16:creationId xmlns:a16="http://schemas.microsoft.com/office/drawing/2014/main" id="{BB8AF3AC-57F0-41B8-897E-D72E390A20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1238" y="1421032"/>
            <a:ext cx="6686550"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43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1B5D0-B8EB-45D6-B6C8-7D92947669F7}"/>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77C99C83-D84E-4FC6-A43C-5B987052A1E9}"/>
              </a:ext>
            </a:extLst>
          </p:cNvPr>
          <p:cNvSpPr>
            <a:spLocks noGrp="1"/>
          </p:cNvSpPr>
          <p:nvPr>
            <p:ph idx="1"/>
          </p:nvPr>
        </p:nvSpPr>
        <p:spPr/>
        <p:txBody>
          <a:bodyPr>
            <a:normAutofit fontScale="77500" lnSpcReduction="20000"/>
          </a:bodyPr>
          <a:lstStyle/>
          <a:p>
            <a:pPr marL="342900" marR="0" lvl="0" indent="-342900">
              <a:lnSpc>
                <a:spcPct val="200000"/>
              </a:lnSpc>
              <a:spcBef>
                <a:spcPts val="0"/>
              </a:spcBef>
              <a:spcAft>
                <a:spcPts val="0"/>
              </a:spcAft>
              <a:buFont typeface="+mj-lt"/>
              <a:buAutoNum type="arabicPeriod"/>
            </a:pPr>
            <a:r>
              <a:rPr lang="en-US"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Hoffman, Hunter G et al. “Virtual reality hand therapy: A new tool for nonopioid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628650" marR="0" indent="0">
              <a:lnSpc>
                <a:spcPct val="200000"/>
              </a:lnSpc>
              <a:spcBef>
                <a:spcPts val="0"/>
              </a:spcBef>
              <a:spcAft>
                <a:spcPts val="0"/>
              </a:spcAft>
              <a:buNone/>
            </a:pPr>
            <a:r>
              <a:rPr lang="en-US"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analgesia for acute procedural pain, hand rehabilitation, and VR embodiment therapy for phantom limb pain.” </a:t>
            </a:r>
            <a:r>
              <a:rPr lang="en-US" sz="1800" i="1"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Journal of hand therapy : official journal of the American Society of Hand Therapists</a:t>
            </a:r>
            <a:r>
              <a:rPr lang="en-US"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vol. 33,2 (2020): 254-262. doi:10.1016/j.jht.2020.04.001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Font typeface="+mj-lt"/>
              <a:buAutoNum type="arabicPeriod" startAt="2"/>
            </a:pPr>
            <a:r>
              <a:rPr lang="en-US" sz="1800" dirty="0" err="1">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Rothbaum</a:t>
            </a:r>
            <a:r>
              <a:rPr lang="en-US"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B O et al. “Virtual reality exposure therapy for PTSD Vietnam Veterans: 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628650" marR="0" indent="0">
              <a:lnSpc>
                <a:spcPct val="200000"/>
              </a:lnSpc>
              <a:spcBef>
                <a:spcPts val="0"/>
              </a:spcBef>
              <a:spcAft>
                <a:spcPts val="800"/>
              </a:spcAft>
              <a:buNone/>
            </a:pPr>
            <a:r>
              <a:rPr lang="en-US"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case study.” </a:t>
            </a:r>
            <a:r>
              <a:rPr lang="en-US" sz="1800" i="1"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Journal of traumatic stress</a:t>
            </a:r>
            <a:r>
              <a:rPr lang="en-US"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vol. 12,2 (1999): 263-71. doi:10.1023/A:1024772308758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mj-lt"/>
              <a:buAutoNum type="arabicPeriod" startAt="3"/>
            </a:pPr>
            <a:r>
              <a:rPr lang="en-US" sz="1800" dirty="0" err="1">
                <a:solidFill>
                  <a:srgbClr val="2E414F"/>
                </a:solidFill>
                <a:effectLst/>
                <a:latin typeface="Times New Roman" panose="02020603050405020304" pitchFamily="18" charset="0"/>
                <a:ea typeface="Calibri" panose="020F0502020204030204" pitchFamily="34" charset="0"/>
                <a:cs typeface="Times New Roman" panose="02020603050405020304" pitchFamily="18" charset="0"/>
              </a:rPr>
              <a:t>Tsoupikova</a:t>
            </a:r>
            <a:r>
              <a:rPr lang="en-US" sz="1800" dirty="0">
                <a:solidFill>
                  <a:srgbClr val="2E414F"/>
                </a:solidFill>
                <a:effectLst/>
                <a:latin typeface="Times New Roman" panose="02020603050405020304" pitchFamily="18" charset="0"/>
                <a:ea typeface="Calibri" panose="020F0502020204030204" pitchFamily="34" charset="0"/>
                <a:cs typeface="Times New Roman" panose="02020603050405020304" pitchFamily="18" charset="0"/>
              </a:rPr>
              <a:t>, Daria et al. “Virtual Reality Environment Assisting Post Stroke Hand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628650" marR="0" indent="0">
              <a:lnSpc>
                <a:spcPct val="200000"/>
              </a:lnSpc>
              <a:spcBef>
                <a:spcPts val="0"/>
              </a:spcBef>
              <a:spcAft>
                <a:spcPts val="800"/>
              </a:spcAft>
              <a:buNone/>
            </a:pPr>
            <a:r>
              <a:rPr lang="en-US" sz="1800" dirty="0">
                <a:solidFill>
                  <a:srgbClr val="2E414F"/>
                </a:solidFill>
                <a:effectLst/>
                <a:latin typeface="Times New Roman" panose="02020603050405020304" pitchFamily="18" charset="0"/>
                <a:ea typeface="Calibri" panose="020F0502020204030204" pitchFamily="34" charset="0"/>
                <a:cs typeface="Times New Roman" panose="02020603050405020304" pitchFamily="18" charset="0"/>
              </a:rPr>
              <a:t>Rehabilitation: Case Report.” </a:t>
            </a:r>
            <a:r>
              <a:rPr lang="en-US" sz="1800" i="1" dirty="0">
                <a:solidFill>
                  <a:srgbClr val="2E414F"/>
                </a:solidFill>
                <a:effectLst/>
                <a:latin typeface="Calibri" panose="020F0502020204030204" pitchFamily="34" charset="0"/>
                <a:ea typeface="Calibri" panose="020F0502020204030204" pitchFamily="34" charset="0"/>
                <a:cs typeface="Times New Roman" panose="02020603050405020304" pitchFamily="18" charset="0"/>
              </a:rPr>
              <a:t>Studies in health technology and informatics</a:t>
            </a:r>
            <a:r>
              <a:rPr lang="en-US" sz="1800" dirty="0">
                <a:solidFill>
                  <a:srgbClr val="2E414F"/>
                </a:solidFill>
                <a:effectLst/>
                <a:latin typeface="Times New Roman" panose="02020603050405020304" pitchFamily="18" charset="0"/>
                <a:ea typeface="Calibri" panose="020F0502020204030204" pitchFamily="34" charset="0"/>
                <a:cs typeface="Times New Roman" panose="02020603050405020304" pitchFamily="18" charset="0"/>
              </a:rPr>
              <a:t> 184 (2013): 458-64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10386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78B0F-EDDB-4A43-8A8E-275B9827D02D}"/>
              </a:ext>
            </a:extLst>
          </p:cNvPr>
          <p:cNvSpPr>
            <a:spLocks noGrp="1"/>
          </p:cNvSpPr>
          <p:nvPr>
            <p:ph type="title"/>
          </p:nvPr>
        </p:nvSpPr>
        <p:spPr/>
        <p:txBody>
          <a:bodyPr/>
          <a:lstStyle/>
          <a:p>
            <a:r>
              <a:rPr lang="en-US" dirty="0"/>
              <a:t>Pictures</a:t>
            </a:r>
          </a:p>
        </p:txBody>
      </p:sp>
      <p:sp>
        <p:nvSpPr>
          <p:cNvPr id="3" name="Content Placeholder 2">
            <a:extLst>
              <a:ext uri="{FF2B5EF4-FFF2-40B4-BE49-F238E27FC236}">
                <a16:creationId xmlns:a16="http://schemas.microsoft.com/office/drawing/2014/main" id="{E7A91329-BC41-432E-BF75-6EFA9B37C9A0}"/>
              </a:ext>
            </a:extLst>
          </p:cNvPr>
          <p:cNvSpPr>
            <a:spLocks noGrp="1"/>
          </p:cNvSpPr>
          <p:nvPr>
            <p:ph idx="1"/>
          </p:nvPr>
        </p:nvSpPr>
        <p:spPr>
          <a:xfrm>
            <a:off x="684212" y="685799"/>
            <a:ext cx="8787166" cy="4224867"/>
          </a:xfrm>
        </p:spPr>
        <p:txBody>
          <a:bodyPr>
            <a:normAutofit fontScale="62500" lnSpcReduction="20000"/>
          </a:bodyPr>
          <a:lstStyle/>
          <a:p>
            <a:pPr marL="342900" marR="0" lvl="0" indent="-342900">
              <a:lnSpc>
                <a:spcPct val="200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Alsop, Thomas. “VR Headset Unit Sales Worldwide 2024.”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Statista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25 Jan. 2022,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lnSpc>
                <a:spcPct val="200000"/>
              </a:lnSpc>
              <a:spcBef>
                <a:spcPts val="0"/>
              </a:spcBef>
              <a:spcAft>
                <a:spcPts val="8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https://www.statista.com/statistics/677096/vr-headsets-worldwide/.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buFont typeface="+mj-lt"/>
              <a:buAutoNum type="arabicPeriod" startAt="2"/>
            </a:pPr>
            <a:r>
              <a:rPr lang="en-US" sz="1800" dirty="0">
                <a:effectLst/>
                <a:latin typeface="Times New Roman" panose="02020603050405020304" pitchFamily="18" charset="0"/>
                <a:ea typeface="Times New Roman" panose="02020603050405020304" pitchFamily="18" charset="0"/>
              </a:rPr>
              <a:t>Johnson, Carla K. “New Era in Virtual Reality Therapy for Common Phobias.” </a:t>
            </a:r>
            <a:r>
              <a:rPr lang="en-US" sz="1800" i="1" dirty="0">
                <a:effectLst/>
                <a:latin typeface="Times New Roman" panose="02020603050405020304" pitchFamily="18" charset="0"/>
                <a:ea typeface="Times New Roman" panose="02020603050405020304" pitchFamily="18" charset="0"/>
              </a:rPr>
              <a:t>AP </a:t>
            </a:r>
            <a:endParaRPr lang="en-US" sz="1800" dirty="0">
              <a:effectLst/>
              <a:latin typeface="Times New Roman" panose="02020603050405020304" pitchFamily="18" charset="0"/>
              <a:ea typeface="Times New Roman" panose="02020603050405020304" pitchFamily="18" charset="0"/>
            </a:endParaRPr>
          </a:p>
          <a:p>
            <a:pPr marL="457200" marR="0" indent="0">
              <a:buNone/>
            </a:pPr>
            <a:r>
              <a:rPr lang="en-US" sz="1800" i="1" dirty="0">
                <a:effectLst/>
                <a:latin typeface="Times New Roman" panose="02020603050405020304" pitchFamily="18" charset="0"/>
                <a:ea typeface="Times New Roman" panose="02020603050405020304" pitchFamily="18" charset="0"/>
              </a:rPr>
              <a:t>	NEWS</a:t>
            </a:r>
            <a:r>
              <a:rPr lang="en-US" sz="1800" dirty="0">
                <a:effectLst/>
                <a:latin typeface="Times New Roman" panose="02020603050405020304" pitchFamily="18" charset="0"/>
                <a:ea typeface="Times New Roman" panose="02020603050405020304" pitchFamily="18" charset="0"/>
              </a:rPr>
              <a:t>, Associated Press, 18 Sept. 2018, </a:t>
            </a:r>
            <a:r>
              <a:rPr lang="en-US" sz="1800" u="sng" dirty="0">
                <a:solidFill>
                  <a:srgbClr val="0563C1"/>
                </a:solidFill>
                <a:effectLst/>
                <a:latin typeface="Times New Roman" panose="02020603050405020304" pitchFamily="18" charset="0"/>
                <a:ea typeface="Times New Roman" panose="02020603050405020304" pitchFamily="18" charset="0"/>
                <a:hlinkClick r:id="rId2"/>
              </a:rPr>
              <a:t>https://apnews.com/article/health-</a:t>
            </a:r>
            <a:endParaRPr lang="en-US" sz="1800" dirty="0">
              <a:effectLst/>
              <a:latin typeface="Times New Roman" panose="02020603050405020304" pitchFamily="18" charset="0"/>
              <a:ea typeface="Times New Roman" panose="02020603050405020304" pitchFamily="18" charset="0"/>
            </a:endParaRPr>
          </a:p>
          <a:p>
            <a:pPr marL="457200" marR="0" indent="0">
              <a:buNone/>
            </a:pPr>
            <a:r>
              <a:rPr lang="en-US" sz="1800" dirty="0">
                <a:effectLst/>
                <a:latin typeface="Times New Roman" panose="02020603050405020304" pitchFamily="18" charset="0"/>
                <a:ea typeface="Times New Roman" panose="02020603050405020304" pitchFamily="18" charset="0"/>
              </a:rPr>
              <a:t>	science-technology-us-news-ap-top-news-35ba06aa00784732969b5ad161e43a3c. </a:t>
            </a:r>
          </a:p>
          <a:p>
            <a:pPr marL="342900" marR="0" lvl="0" indent="-342900">
              <a:buFont typeface="+mj-lt"/>
              <a:buAutoNum type="arabicPeriod" startAt="3"/>
            </a:pPr>
            <a:r>
              <a:rPr lang="en-US" sz="1800" dirty="0">
                <a:effectLst/>
                <a:latin typeface="Times New Roman" panose="02020603050405020304" pitchFamily="18" charset="0"/>
                <a:ea typeface="Times New Roman" panose="02020603050405020304" pitchFamily="18" charset="0"/>
              </a:rPr>
              <a:t>“Virtual Reality in Healthcare: A New Solution for Rehabilitation?” </a:t>
            </a:r>
            <a:r>
              <a:rPr lang="en-US" sz="1800" i="1" dirty="0">
                <a:effectLst/>
                <a:latin typeface="Times New Roman" panose="02020603050405020304" pitchFamily="18" charset="0"/>
                <a:ea typeface="Times New Roman" panose="02020603050405020304" pitchFamily="18" charset="0"/>
              </a:rPr>
              <a:t>Program Ace</a:t>
            </a:r>
            <a:r>
              <a:rPr lang="en-US" sz="1800" dirty="0">
                <a:effectLst/>
                <a:latin typeface="Times New Roman" panose="02020603050405020304" pitchFamily="18" charset="0"/>
                <a:ea typeface="Times New Roman" panose="02020603050405020304" pitchFamily="18" charset="0"/>
              </a:rPr>
              <a:t>, 28 </a:t>
            </a:r>
          </a:p>
          <a:p>
            <a:pPr marL="457200" lvl="1" indent="0">
              <a:buNone/>
            </a:pPr>
            <a:r>
              <a:rPr lang="en-US" sz="1600" dirty="0">
                <a:latin typeface="Times New Roman" panose="02020603050405020304" pitchFamily="18" charset="0"/>
                <a:ea typeface="Times New Roman" panose="02020603050405020304" pitchFamily="18" charset="0"/>
              </a:rPr>
              <a:t>	F</a:t>
            </a:r>
            <a:r>
              <a:rPr lang="en-US" sz="1600" dirty="0">
                <a:effectLst/>
                <a:latin typeface="Times New Roman" panose="02020603050405020304" pitchFamily="18" charset="0"/>
                <a:ea typeface="Times New Roman" panose="02020603050405020304" pitchFamily="18" charset="0"/>
              </a:rPr>
              <a:t>eb. 2018, </a:t>
            </a:r>
            <a:r>
              <a:rPr lang="en-US" sz="1600" u="sng" dirty="0">
                <a:solidFill>
                  <a:srgbClr val="0563C1"/>
                </a:solidFill>
                <a:effectLst/>
                <a:latin typeface="Times New Roman" panose="02020603050405020304" pitchFamily="18" charset="0"/>
                <a:ea typeface="Times New Roman" panose="02020603050405020304" pitchFamily="18" charset="0"/>
                <a:hlinkClick r:id="rId3"/>
              </a:rPr>
              <a:t>https://program-ace.com/blog/virtual-reality-in-healthcare-a-new-solution-for-</a:t>
            </a:r>
            <a:endParaRPr lang="en-US" sz="1600" dirty="0">
              <a:effectLst/>
              <a:latin typeface="Times New Roman" panose="02020603050405020304" pitchFamily="18" charset="0"/>
              <a:ea typeface="Times New Roman" panose="02020603050405020304" pitchFamily="18" charset="0"/>
            </a:endParaRPr>
          </a:p>
          <a:p>
            <a:pPr marL="457200" marR="0" indent="0">
              <a:buNone/>
            </a:pPr>
            <a:r>
              <a:rPr lang="en-US" sz="1800" dirty="0">
                <a:effectLst/>
                <a:latin typeface="Times New Roman" panose="02020603050405020304" pitchFamily="18" charset="0"/>
                <a:ea typeface="Times New Roman" panose="02020603050405020304" pitchFamily="18" charset="0"/>
              </a:rPr>
              <a:t>	rehabilitation/. </a:t>
            </a:r>
          </a:p>
          <a:p>
            <a:pPr marL="342900" marR="0" lvl="0" indent="-342900">
              <a:buFont typeface="+mj-lt"/>
              <a:buAutoNum type="arabicPeriod" startAt="4"/>
            </a:pPr>
            <a:r>
              <a:rPr lang="en-US" sz="1800" dirty="0">
                <a:effectLst/>
                <a:latin typeface="Times New Roman" panose="02020603050405020304" pitchFamily="18" charset="0"/>
                <a:ea typeface="Times New Roman" panose="02020603050405020304" pitchFamily="18" charset="0"/>
              </a:rPr>
              <a:t>“VR Therapy May Be Effective in Treating Schizophrenia, Autism, Parkinson's.” </a:t>
            </a:r>
            <a:r>
              <a:rPr lang="en-US" sz="1800" i="1" dirty="0">
                <a:effectLst/>
                <a:latin typeface="Times New Roman" panose="02020603050405020304" pitchFamily="18" charset="0"/>
                <a:ea typeface="Times New Roman" panose="02020603050405020304" pitchFamily="18" charset="0"/>
              </a:rPr>
              <a:t>The </a:t>
            </a:r>
            <a:endParaRPr lang="en-US" sz="1800" dirty="0">
              <a:effectLst/>
              <a:latin typeface="Times New Roman" panose="02020603050405020304" pitchFamily="18" charset="0"/>
              <a:ea typeface="Times New Roman" panose="02020603050405020304" pitchFamily="18" charset="0"/>
            </a:endParaRPr>
          </a:p>
          <a:p>
            <a:pPr marL="628650" marR="0" indent="0">
              <a:lnSpc>
                <a:spcPct val="200000"/>
              </a:lnSpc>
              <a:buNone/>
            </a:pPr>
            <a:r>
              <a:rPr lang="en-US" sz="1800" i="1" dirty="0">
                <a:effectLst/>
                <a:latin typeface="Times New Roman" panose="02020603050405020304" pitchFamily="18" charset="0"/>
                <a:ea typeface="Times New Roman" panose="02020603050405020304" pitchFamily="18" charset="0"/>
              </a:rPr>
              <a:t>Week</a:t>
            </a:r>
            <a:r>
              <a:rPr lang="en-US" sz="1800" dirty="0">
                <a:effectLst/>
                <a:latin typeface="Times New Roman" panose="02020603050405020304" pitchFamily="18" charset="0"/>
                <a:ea typeface="Times New Roman" panose="02020603050405020304" pitchFamily="18" charset="0"/>
              </a:rPr>
              <a:t>, The Week, 29 Mar. 2019, https://www.theweek.in/news/health/2019/03/29/Virtual-reality-therapy-may-be-effective-in-treating-autism-Parkinsons.html. </a:t>
            </a:r>
          </a:p>
          <a:p>
            <a:pPr marL="342900" marR="0" lvl="0" indent="-342900">
              <a:lnSpc>
                <a:spcPct val="200000"/>
              </a:lnSpc>
              <a:spcBef>
                <a:spcPts val="0"/>
              </a:spcBef>
              <a:spcAft>
                <a:spcPts val="0"/>
              </a:spcAft>
              <a:buFont typeface="+mj-lt"/>
              <a:buAutoNum type="arabicPeriod" startAt="5"/>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Story of Virtual Reality.”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Ib.cricket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4 Dec. 2019, </a:t>
            </a:r>
            <a:r>
              <a:rPr lang="en-US"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https://ib.cricket/the-story-of-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lnSpc>
                <a:spcPct val="200000"/>
              </a:lnSpc>
              <a:spcBef>
                <a:spcPts val="0"/>
              </a:spcBef>
              <a:spcAft>
                <a:spcPts val="8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virtual-reality/.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buNone/>
            </a:pP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12894518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441</TotalTime>
  <Words>606</Words>
  <Application>Microsoft Office PowerPoint</Application>
  <PresentationFormat>Widescreen</PresentationFormat>
  <Paragraphs>85</Paragraphs>
  <Slides>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Century Gothic</vt:lpstr>
      <vt:lpstr>Times New Roman</vt:lpstr>
      <vt:lpstr>Wingdings 3</vt:lpstr>
      <vt:lpstr>Slice</vt:lpstr>
      <vt:lpstr>Virtual Reality Therapy</vt:lpstr>
      <vt:lpstr>PowerPoint Presentation</vt:lpstr>
      <vt:lpstr>Position</vt:lpstr>
      <vt:lpstr>Support</vt:lpstr>
      <vt:lpstr>Disadvantages</vt:lpstr>
      <vt:lpstr>Rebuttal</vt:lpstr>
      <vt:lpstr>Conclusion</vt:lpstr>
      <vt:lpstr>Works Cited</vt:lpstr>
      <vt:lpstr>Pictures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sight To See</dc:title>
  <dc:creator>Josh</dc:creator>
  <cp:lastModifiedBy>Josh</cp:lastModifiedBy>
  <cp:revision>32</cp:revision>
  <dcterms:created xsi:type="dcterms:W3CDTF">2022-02-12T19:43:43Z</dcterms:created>
  <dcterms:modified xsi:type="dcterms:W3CDTF">2022-03-02T00:25:41Z</dcterms:modified>
</cp:coreProperties>
</file>