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embeddedFontLst>
    <p:embeddedFont>
      <p:font typeface="PT Sans Narrow"/>
      <p:regular r:id="rId25"/>
      <p:bold r:id="rId26"/>
    </p:embeddedFont>
    <p:embeddedFont>
      <p:font typeface="Open Sans"/>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PTSansNarrow-bold.fntdata"/><Relationship Id="rId25" Type="http://schemas.openxmlformats.org/officeDocument/2006/relationships/font" Target="fonts/PTSansNarrow-regular.fntdata"/><Relationship Id="rId28" Type="http://schemas.openxmlformats.org/officeDocument/2006/relationships/font" Target="fonts/OpenSans-bold.fntdata"/><Relationship Id="rId27" Type="http://schemas.openxmlformats.org/officeDocument/2006/relationships/font" Target="fonts/OpenSans-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OpenSans-italic.fntdata"/><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font" Target="fonts/OpenSans-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30b491e59c9_9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30b491e59c9_9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309054c5543_0_3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309054c5543_0_3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30b491e59c9_8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30b491e59c9_8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d41e5df836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d41e5df836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309054c5543_0_3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309054c5543_0_3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d41e5df836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d41e5df836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d41e5df836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2d41e5df836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2d41e5df836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2d41e5df836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2d41e5df836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2d41e5df836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30b68d23a8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30b68d23a8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30b491e59c9_9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30b491e59c9_9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30b491e59c9_9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30b491e59c9_9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30b491e59c9_9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30b491e59c9_9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30b491e59c9_9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30b491e59c9_9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30b491e59c9_9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30b491e59c9_9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30b491e59c9_9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30b491e59c9_9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30b491e59c9_9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30b491e59c9_9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30b491e59c9_9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30b491e59c9_9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4.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9.png"/><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5.png"/><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1.png"/><Relationship Id="rId4"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8.png"/><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13.png"/><Relationship Id="rId5"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3"/>
          <p:cNvSpPr txBox="1"/>
          <p:nvPr>
            <p:ph type="ctrTitle"/>
          </p:nvPr>
        </p:nvSpPr>
        <p:spPr>
          <a:xfrm>
            <a:off x="1004150" y="1751764"/>
            <a:ext cx="7136700" cy="10224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Creating Dashboard with Plotly</a:t>
            </a:r>
            <a:endParaRPr/>
          </a:p>
          <a:p>
            <a:pPr indent="0" lvl="0" marL="0" rtl="0" algn="ctr">
              <a:spcBef>
                <a:spcPts val="0"/>
              </a:spcBef>
              <a:spcAft>
                <a:spcPts val="0"/>
              </a:spcAft>
              <a:buNone/>
            </a:pPr>
            <a:r>
              <a:t/>
            </a:r>
            <a:endParaRPr/>
          </a:p>
        </p:txBody>
      </p:sp>
      <p:sp>
        <p:nvSpPr>
          <p:cNvPr id="67" name="Google Shape;67;p13"/>
          <p:cNvSpPr txBox="1"/>
          <p:nvPr>
            <p:ph idx="1" type="subTitle"/>
          </p:nvPr>
        </p:nvSpPr>
        <p:spPr>
          <a:xfrm>
            <a:off x="180175" y="2834125"/>
            <a:ext cx="8652000" cy="792600"/>
          </a:xfrm>
          <a:prstGeom prst="rect">
            <a:avLst/>
          </a:prstGeom>
        </p:spPr>
        <p:txBody>
          <a:bodyPr anchorCtr="0" anchor="t" bIns="91425" lIns="91425" spcFirstLastPara="1" rIns="91425" wrap="square" tIns="91425">
            <a:normAutofit fontScale="47500" lnSpcReduction="20000"/>
          </a:bodyPr>
          <a:lstStyle/>
          <a:p>
            <a:pPr indent="0" lvl="0" marL="0" rtl="0" algn="ctr">
              <a:spcBef>
                <a:spcPts val="0"/>
              </a:spcBef>
              <a:spcAft>
                <a:spcPts val="0"/>
              </a:spcAft>
              <a:buNone/>
            </a:pPr>
            <a:r>
              <a:rPr lang="en"/>
              <a:t>Presented by:</a:t>
            </a:r>
            <a:endParaRPr/>
          </a:p>
          <a:p>
            <a:pPr indent="0" lvl="0" marL="0" rtl="0" algn="ctr">
              <a:spcBef>
                <a:spcPts val="0"/>
              </a:spcBef>
              <a:spcAft>
                <a:spcPts val="0"/>
              </a:spcAft>
              <a:buNone/>
            </a:pPr>
            <a:r>
              <a:rPr lang="en"/>
              <a:t>Group: 5</a:t>
            </a:r>
            <a:endParaRPr/>
          </a:p>
          <a:p>
            <a:pPr indent="0" lvl="0" marL="0" rtl="0" algn="ctr">
              <a:spcBef>
                <a:spcPts val="0"/>
              </a:spcBef>
              <a:spcAft>
                <a:spcPts val="0"/>
              </a:spcAft>
              <a:buNone/>
            </a:pPr>
            <a:r>
              <a:rPr lang="en"/>
              <a:t>  Romiya, Sasmita, Simmi,</a:t>
            </a:r>
            <a:endParaRPr/>
          </a:p>
          <a:p>
            <a:pPr indent="0" lvl="0" marL="0" rtl="0" algn="ctr">
              <a:spcBef>
                <a:spcPts val="0"/>
              </a:spcBef>
              <a:spcAft>
                <a:spcPts val="0"/>
              </a:spcAft>
              <a:buNone/>
            </a:pPr>
            <a:r>
              <a:rPr lang="en"/>
              <a:t> Sonu &amp; Sufie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2"/>
          <p:cNvSpPr txBox="1"/>
          <p:nvPr>
            <p:ph idx="1" type="body"/>
          </p:nvPr>
        </p:nvSpPr>
        <p:spPr>
          <a:xfrm>
            <a:off x="311700" y="602425"/>
            <a:ext cx="8520600" cy="3966600"/>
          </a:xfrm>
          <a:prstGeom prst="rect">
            <a:avLst/>
          </a:prstGeom>
        </p:spPr>
        <p:txBody>
          <a:bodyPr anchorCtr="0" anchor="t" bIns="91425" lIns="91425" spcFirstLastPara="1" rIns="91425" wrap="square" tIns="91425">
            <a:normAutofit fontScale="85000" lnSpcReduction="20000"/>
          </a:bodyPr>
          <a:lstStyle/>
          <a:p>
            <a:pPr indent="0" lvl="0" marL="0" rtl="0" algn="l">
              <a:spcBef>
                <a:spcPts val="1200"/>
              </a:spcBef>
              <a:spcAft>
                <a:spcPts val="0"/>
              </a:spcAft>
              <a:buNone/>
            </a:pPr>
            <a:r>
              <a:rPr lang="en"/>
              <a:t>There are other tools that can be used for dashboarding. </a:t>
            </a:r>
            <a:endParaRPr/>
          </a:p>
          <a:p>
            <a:pPr indent="0" lvl="0" marL="0" rtl="0" algn="l">
              <a:spcBef>
                <a:spcPts val="1200"/>
              </a:spcBef>
              <a:spcAft>
                <a:spcPts val="0"/>
              </a:spcAft>
              <a:buNone/>
            </a:pPr>
            <a:r>
              <a:rPr b="1" lang="en"/>
              <a:t>Bokeh</a:t>
            </a:r>
            <a:r>
              <a:rPr lang="en"/>
              <a:t> is a plotting library, widget, and app library. It acts as a server for both plots and dashboards. Panel, which is one of the web-based dashboarding tools, is built on Bokeh. </a:t>
            </a:r>
            <a:endParaRPr/>
          </a:p>
          <a:p>
            <a:pPr indent="0" lvl="0" marL="0" rtl="0" algn="l">
              <a:spcBef>
                <a:spcPts val="1200"/>
              </a:spcBef>
              <a:spcAft>
                <a:spcPts val="0"/>
              </a:spcAft>
              <a:buNone/>
            </a:pPr>
            <a:r>
              <a:rPr b="1" lang="en"/>
              <a:t>Ipywidgets</a:t>
            </a:r>
            <a:r>
              <a:rPr lang="en"/>
              <a:t> provides a wide array of Jupyter compatible widgets and an interface supported by many Python libraries. But sharing as a dashboard requires a separate deployable server like voila. </a:t>
            </a:r>
            <a:endParaRPr/>
          </a:p>
          <a:p>
            <a:pPr indent="0" lvl="0" marL="0" rtl="0" algn="l">
              <a:spcBef>
                <a:spcPts val="1200"/>
              </a:spcBef>
              <a:spcAft>
                <a:spcPts val="0"/>
              </a:spcAft>
              <a:buNone/>
            </a:pPr>
            <a:r>
              <a:rPr b="1" lang="en"/>
              <a:t>Matplotlib</a:t>
            </a:r>
            <a:r>
              <a:rPr lang="en"/>
              <a:t> is a comprehensive library for creating static, animated, and interactive visualizations in Python. </a:t>
            </a:r>
            <a:endParaRPr/>
          </a:p>
          <a:p>
            <a:pPr indent="0" lvl="0" marL="0" rtl="0" algn="l">
              <a:spcBef>
                <a:spcPts val="1200"/>
              </a:spcBef>
              <a:spcAft>
                <a:spcPts val="0"/>
              </a:spcAft>
              <a:buNone/>
            </a:pPr>
            <a:r>
              <a:rPr b="1" lang="en"/>
              <a:t>Bowtie </a:t>
            </a:r>
            <a:r>
              <a:rPr lang="en"/>
              <a:t>allows users to build dashboards in pure Python. </a:t>
            </a:r>
            <a:endParaRPr/>
          </a:p>
          <a:p>
            <a:pPr indent="0" lvl="0" marL="0" rtl="0" algn="l">
              <a:spcBef>
                <a:spcPts val="1200"/>
              </a:spcBef>
              <a:spcAft>
                <a:spcPts val="0"/>
              </a:spcAft>
              <a:buNone/>
            </a:pPr>
            <a:r>
              <a:rPr b="1" lang="en"/>
              <a:t>Flask </a:t>
            </a:r>
            <a:r>
              <a:rPr lang="en"/>
              <a:t>is a Python-backed web server that builds arbitrary websites,including those with Python plots that then function as Flask dashboards.</a:t>
            </a:r>
            <a:endParaRPr/>
          </a:p>
          <a:p>
            <a:pPr indent="0" lvl="0" marL="0" rtl="0" algn="l">
              <a:spcBef>
                <a:spcPts val="1200"/>
              </a:spcBef>
              <a:spcAft>
                <a:spcPts val="12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3"/>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0555"/>
              <a:buFont typeface="Arial"/>
              <a:buNone/>
            </a:pPr>
            <a:r>
              <a:rPr lang="en"/>
              <a:t>Introduction to Plotly</a:t>
            </a:r>
            <a:endParaRPr/>
          </a:p>
          <a:p>
            <a:pPr indent="0" lvl="0" marL="0" rtl="0" algn="l">
              <a:spcBef>
                <a:spcPts val="0"/>
              </a:spcBef>
              <a:spcAft>
                <a:spcPts val="0"/>
              </a:spcAft>
              <a:buNone/>
            </a:pPr>
            <a:r>
              <a:t/>
            </a:r>
            <a:endParaRPr/>
          </a:p>
        </p:txBody>
      </p:sp>
      <p:sp>
        <p:nvSpPr>
          <p:cNvPr id="133" name="Google Shape;133;p23"/>
          <p:cNvSpPr txBox="1"/>
          <p:nvPr>
            <p:ph idx="1" type="body"/>
          </p:nvPr>
        </p:nvSpPr>
        <p:spPr>
          <a:xfrm>
            <a:off x="311700" y="1152475"/>
            <a:ext cx="8025900" cy="3990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850">
              <a:solidFill>
                <a:srgbClr val="333333"/>
              </a:solidFill>
              <a:highlight>
                <a:schemeClr val="lt1"/>
              </a:highlight>
            </a:endParaRPr>
          </a:p>
          <a:p>
            <a:pPr indent="0" lvl="0" marL="0" rtl="0" algn="l">
              <a:spcBef>
                <a:spcPts val="1200"/>
              </a:spcBef>
              <a:spcAft>
                <a:spcPts val="0"/>
              </a:spcAft>
              <a:buNone/>
            </a:pPr>
            <a:r>
              <a:rPr b="1" lang="en">
                <a:solidFill>
                  <a:srgbClr val="333333"/>
                </a:solidFill>
                <a:highlight>
                  <a:schemeClr val="lt1"/>
                </a:highlight>
              </a:rPr>
              <a:t>What is Plotly?</a:t>
            </a:r>
            <a:endParaRPr b="1">
              <a:solidFill>
                <a:srgbClr val="333333"/>
              </a:solidFill>
              <a:highlight>
                <a:schemeClr val="lt1"/>
              </a:highlight>
            </a:endParaRPr>
          </a:p>
          <a:p>
            <a:pPr indent="0" lvl="0" marL="457200" rtl="0" algn="l">
              <a:spcBef>
                <a:spcPts val="1200"/>
              </a:spcBef>
              <a:spcAft>
                <a:spcPts val="0"/>
              </a:spcAft>
              <a:buNone/>
            </a:pPr>
            <a:r>
              <a:rPr lang="en">
                <a:solidFill>
                  <a:srgbClr val="333333"/>
                </a:solidFill>
                <a:highlight>
                  <a:schemeClr val="lt1"/>
                </a:highlight>
              </a:rPr>
              <a:t>Plotly is an interactive, open-source plotting library that supports over 40 unique chart types.</a:t>
            </a:r>
            <a:endParaRPr>
              <a:solidFill>
                <a:srgbClr val="333333"/>
              </a:solidFill>
              <a:highlight>
                <a:schemeClr val="lt1"/>
              </a:highlight>
            </a:endParaRPr>
          </a:p>
          <a:p>
            <a:pPr indent="0" lvl="0" marL="457200" rtl="0" algn="l">
              <a:spcBef>
                <a:spcPts val="1200"/>
              </a:spcBef>
              <a:spcAft>
                <a:spcPts val="0"/>
              </a:spcAft>
              <a:buClr>
                <a:schemeClr val="dk1"/>
              </a:buClr>
              <a:buSzPts val="1100"/>
              <a:buFont typeface="Arial"/>
              <a:buNone/>
            </a:pPr>
            <a:r>
              <a:t/>
            </a:r>
            <a:endParaRPr sz="1850">
              <a:solidFill>
                <a:srgbClr val="333333"/>
              </a:solidFill>
              <a:highlight>
                <a:schemeClr val="lt1"/>
              </a:highlight>
            </a:endParaRPr>
          </a:p>
          <a:p>
            <a:pPr indent="457200" lvl="0" marL="457200" rtl="0" algn="l">
              <a:spcBef>
                <a:spcPts val="1200"/>
              </a:spcBef>
              <a:spcAft>
                <a:spcPts val="0"/>
              </a:spcAft>
              <a:buClr>
                <a:schemeClr val="dk1"/>
              </a:buClr>
              <a:buSzPts val="1100"/>
              <a:buFont typeface="Arial"/>
              <a:buNone/>
            </a:pPr>
            <a:r>
              <a:t/>
            </a:r>
            <a:endParaRPr sz="2000">
              <a:solidFill>
                <a:srgbClr val="0F1114"/>
              </a:solidFill>
              <a:highlight>
                <a:schemeClr val="lt1"/>
              </a:highlight>
            </a:endParaRPr>
          </a:p>
          <a:p>
            <a:pPr indent="0" lvl="0" marL="0" rtl="0" algn="l">
              <a:spcBef>
                <a:spcPts val="1200"/>
              </a:spcBef>
              <a:spcAft>
                <a:spcPts val="0"/>
              </a:spcAft>
              <a:buNone/>
            </a:pPr>
            <a:r>
              <a:t/>
            </a:r>
            <a:endParaRPr sz="1850">
              <a:solidFill>
                <a:srgbClr val="333333"/>
              </a:solidFill>
              <a:highlight>
                <a:schemeClr val="lt1"/>
              </a:highlight>
            </a:endParaRPr>
          </a:p>
          <a:p>
            <a:pPr indent="0" lvl="0" marL="457200" rtl="0" algn="l">
              <a:spcBef>
                <a:spcPts val="1200"/>
              </a:spcBef>
              <a:spcAft>
                <a:spcPts val="0"/>
              </a:spcAft>
              <a:buNone/>
            </a:pPr>
            <a:r>
              <a:t/>
            </a:r>
            <a:endParaRPr sz="1850">
              <a:solidFill>
                <a:srgbClr val="333333"/>
              </a:solidFill>
              <a:highlight>
                <a:schemeClr val="lt1"/>
              </a:highlight>
            </a:endParaRPr>
          </a:p>
          <a:p>
            <a:pPr indent="0" lvl="0" marL="457200" rtl="0" algn="l">
              <a:spcBef>
                <a:spcPts val="1200"/>
              </a:spcBef>
              <a:spcAft>
                <a:spcPts val="0"/>
              </a:spcAft>
              <a:buNone/>
            </a:pPr>
            <a:r>
              <a:t/>
            </a:r>
            <a:endParaRPr sz="1850">
              <a:solidFill>
                <a:srgbClr val="333333"/>
              </a:solidFill>
              <a:highlight>
                <a:schemeClr val="lt1"/>
              </a:highlight>
            </a:endParaRPr>
          </a:p>
          <a:p>
            <a:pPr indent="0" lvl="0" marL="457200" rtl="0" algn="l">
              <a:spcBef>
                <a:spcPts val="1200"/>
              </a:spcBef>
              <a:spcAft>
                <a:spcPts val="0"/>
              </a:spcAft>
              <a:buNone/>
            </a:pPr>
            <a:r>
              <a:t/>
            </a:r>
            <a:endParaRPr sz="1850">
              <a:solidFill>
                <a:srgbClr val="333333"/>
              </a:solidFill>
              <a:highlight>
                <a:schemeClr val="lt1"/>
              </a:highlight>
            </a:endParaRPr>
          </a:p>
          <a:p>
            <a:pPr indent="0" lvl="0" marL="457200" rtl="0" algn="l">
              <a:spcBef>
                <a:spcPts val="1200"/>
              </a:spcBef>
              <a:spcAft>
                <a:spcPts val="0"/>
              </a:spcAft>
              <a:buNone/>
            </a:pPr>
            <a:r>
              <a:t/>
            </a:r>
            <a:endParaRPr sz="1850">
              <a:solidFill>
                <a:srgbClr val="333333"/>
              </a:solidFill>
              <a:highlight>
                <a:schemeClr val="lt1"/>
              </a:highlight>
            </a:endParaRPr>
          </a:p>
          <a:p>
            <a:pPr indent="457200" lvl="0" marL="457200" rtl="0" algn="l">
              <a:spcBef>
                <a:spcPts val="1200"/>
              </a:spcBef>
              <a:spcAft>
                <a:spcPts val="1200"/>
              </a:spcAft>
              <a:buNone/>
            </a:pPr>
            <a:r>
              <a:t/>
            </a:r>
            <a:endParaRPr sz="2000">
              <a:solidFill>
                <a:srgbClr val="0F1114"/>
              </a:solidFill>
              <a:highlight>
                <a:schemeClr val="lt1"/>
              </a:highlight>
            </a:endParaRPr>
          </a:p>
        </p:txBody>
      </p:sp>
      <p:sp>
        <p:nvSpPr>
          <p:cNvPr id="134" name="Google Shape;134;p23"/>
          <p:cNvSpPr txBox="1"/>
          <p:nvPr/>
        </p:nvSpPr>
        <p:spPr>
          <a:xfrm>
            <a:off x="6752686" y="1837644"/>
            <a:ext cx="1584900" cy="1468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article header image" id="135" name="Google Shape;135;p23"/>
          <p:cNvPicPr preferRelativeResize="0"/>
          <p:nvPr/>
        </p:nvPicPr>
        <p:blipFill>
          <a:blip r:embed="rId3">
            <a:alphaModFix/>
          </a:blip>
          <a:stretch>
            <a:fillRect/>
          </a:stretch>
        </p:blipFill>
        <p:spPr>
          <a:xfrm>
            <a:off x="1435650" y="2864375"/>
            <a:ext cx="6440976" cy="19298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4"/>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0555"/>
              <a:buFont typeface="Arial"/>
              <a:buNone/>
            </a:pPr>
            <a:r>
              <a:rPr lang="en"/>
              <a:t>Introduction to Plotly</a:t>
            </a:r>
            <a:endParaRPr/>
          </a:p>
          <a:p>
            <a:pPr indent="0" lvl="0" marL="0" rtl="0" algn="l">
              <a:spcBef>
                <a:spcPts val="0"/>
              </a:spcBef>
              <a:spcAft>
                <a:spcPts val="0"/>
              </a:spcAft>
              <a:buClr>
                <a:schemeClr val="dk1"/>
              </a:buClr>
              <a:buSzPct val="30555"/>
              <a:buFont typeface="Arial"/>
              <a:buNone/>
            </a:pPr>
            <a:r>
              <a:t/>
            </a:r>
            <a:endParaRPr/>
          </a:p>
          <a:p>
            <a:pPr indent="0" lvl="0" marL="0" rtl="0" algn="l">
              <a:spcBef>
                <a:spcPts val="0"/>
              </a:spcBef>
              <a:spcAft>
                <a:spcPts val="0"/>
              </a:spcAft>
              <a:buNone/>
            </a:pPr>
            <a:r>
              <a:t/>
            </a:r>
            <a:endParaRPr/>
          </a:p>
        </p:txBody>
      </p:sp>
      <p:sp>
        <p:nvSpPr>
          <p:cNvPr id="141" name="Google Shape;141;p2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t/>
            </a:r>
            <a:endParaRPr sz="1850">
              <a:solidFill>
                <a:srgbClr val="333333"/>
              </a:solidFill>
              <a:highlight>
                <a:schemeClr val="lt1"/>
              </a:highlight>
            </a:endParaRPr>
          </a:p>
          <a:p>
            <a:pPr indent="-334327" lvl="0" marL="457200" rtl="0" algn="l">
              <a:spcBef>
                <a:spcPts val="1200"/>
              </a:spcBef>
              <a:spcAft>
                <a:spcPts val="0"/>
              </a:spcAft>
              <a:buClr>
                <a:srgbClr val="333333"/>
              </a:buClr>
              <a:buSzPct val="100000"/>
              <a:buChar char="●"/>
            </a:pPr>
            <a:r>
              <a:rPr lang="en">
                <a:solidFill>
                  <a:srgbClr val="333333"/>
                </a:solidFill>
                <a:highlight>
                  <a:schemeClr val="lt1"/>
                </a:highlight>
              </a:rPr>
              <a:t>Plotly Python is an extension of Plotly JavaScript Library and includes chart types like statistical, financial, maps, scientific, and three-dimensional data.</a:t>
            </a:r>
            <a:endParaRPr>
              <a:solidFill>
                <a:srgbClr val="333333"/>
              </a:solidFill>
              <a:highlight>
                <a:schemeClr val="lt1"/>
              </a:highlight>
            </a:endParaRPr>
          </a:p>
          <a:p>
            <a:pPr indent="0" lvl="0" marL="457200" rtl="0" algn="l">
              <a:spcBef>
                <a:spcPts val="1200"/>
              </a:spcBef>
              <a:spcAft>
                <a:spcPts val="0"/>
              </a:spcAft>
              <a:buNone/>
            </a:pPr>
            <a:r>
              <a:t/>
            </a:r>
            <a:endParaRPr>
              <a:solidFill>
                <a:srgbClr val="333333"/>
              </a:solidFill>
              <a:highlight>
                <a:schemeClr val="lt1"/>
              </a:highlight>
            </a:endParaRPr>
          </a:p>
          <a:p>
            <a:pPr indent="-334327" lvl="0" marL="457200" rtl="0" algn="l">
              <a:spcBef>
                <a:spcPts val="1200"/>
              </a:spcBef>
              <a:spcAft>
                <a:spcPts val="0"/>
              </a:spcAft>
              <a:buClr>
                <a:srgbClr val="333333"/>
              </a:buClr>
              <a:buSzPct val="100000"/>
              <a:buChar char="●"/>
            </a:pPr>
            <a:r>
              <a:rPr lang="en">
                <a:solidFill>
                  <a:srgbClr val="333333"/>
                </a:solidFill>
                <a:highlight>
                  <a:schemeClr val="lt1"/>
                </a:highlight>
              </a:rPr>
              <a:t>The web-based visualizations created using Plotly Python can be displayed in Jupyter Notebook, saved to standalone HTML files, or served as part of pure Python build web applications using dash. </a:t>
            </a:r>
            <a:endParaRPr>
              <a:solidFill>
                <a:srgbClr val="333333"/>
              </a:solidFill>
              <a:highlight>
                <a:schemeClr val="lt1"/>
              </a:highlight>
            </a:endParaRPr>
          </a:p>
          <a:p>
            <a:pPr indent="457200" lvl="0" marL="457200" rtl="0" algn="l">
              <a:spcBef>
                <a:spcPts val="1200"/>
              </a:spcBef>
              <a:spcAft>
                <a:spcPts val="0"/>
              </a:spcAft>
              <a:buClr>
                <a:schemeClr val="dk1"/>
              </a:buClr>
              <a:buSzPct val="55000"/>
              <a:buFont typeface="Arial"/>
              <a:buNone/>
            </a:pPr>
            <a:r>
              <a:t/>
            </a:r>
            <a:endParaRPr sz="2000">
              <a:solidFill>
                <a:srgbClr val="0F1114"/>
              </a:solidFill>
              <a:highlight>
                <a:schemeClr val="lt1"/>
              </a:highlight>
            </a:endParaRPr>
          </a:p>
          <a:p>
            <a:pPr indent="0" lvl="0" marL="0" rtl="0" algn="l">
              <a:spcBef>
                <a:spcPts val="1200"/>
              </a:spcBef>
              <a:spcAft>
                <a:spcPts val="12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5"/>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Sub-Modules  Plotly </a:t>
            </a:r>
            <a:endParaRPr sz="2100">
              <a:highlight>
                <a:schemeClr val="lt1"/>
              </a:highlight>
            </a:endParaRPr>
          </a:p>
          <a:p>
            <a:pPr indent="0" lvl="0" marL="0" rtl="0" algn="l">
              <a:spcBef>
                <a:spcPts val="0"/>
              </a:spcBef>
              <a:spcAft>
                <a:spcPts val="0"/>
              </a:spcAft>
              <a:buNone/>
            </a:pPr>
            <a:r>
              <a:t/>
            </a:r>
            <a:endParaRPr/>
          </a:p>
          <a:p>
            <a:pPr indent="0" lvl="0" marL="0" rtl="0" algn="ctr">
              <a:spcBef>
                <a:spcPts val="0"/>
              </a:spcBef>
              <a:spcAft>
                <a:spcPts val="0"/>
              </a:spcAft>
              <a:buNone/>
            </a:pPr>
            <a:r>
              <a:t/>
            </a:r>
            <a:endParaRPr/>
          </a:p>
        </p:txBody>
      </p:sp>
      <p:sp>
        <p:nvSpPr>
          <p:cNvPr id="147" name="Google Shape;147;p25"/>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33333"/>
                </a:solidFill>
                <a:highlight>
                  <a:schemeClr val="lt1"/>
                </a:highlight>
              </a:rPr>
              <a:t>1. </a:t>
            </a:r>
            <a:r>
              <a:rPr b="1" lang="en">
                <a:solidFill>
                  <a:srgbClr val="333333"/>
                </a:solidFill>
                <a:highlight>
                  <a:schemeClr val="lt1"/>
                </a:highlight>
              </a:rPr>
              <a:t>Plotly Graph Objects </a:t>
            </a:r>
            <a:r>
              <a:rPr lang="en">
                <a:solidFill>
                  <a:srgbClr val="333333"/>
                </a:solidFill>
                <a:highlight>
                  <a:schemeClr val="lt1"/>
                </a:highlight>
              </a:rPr>
              <a:t> :  It is a </a:t>
            </a:r>
            <a:r>
              <a:rPr lang="en">
                <a:solidFill>
                  <a:srgbClr val="0F1114"/>
                </a:solidFill>
                <a:highlight>
                  <a:schemeClr val="lt1"/>
                </a:highlight>
              </a:rPr>
              <a:t>low-level interface to figures, traces and layou</a:t>
            </a:r>
            <a:r>
              <a:rPr lang="en">
                <a:solidFill>
                  <a:srgbClr val="0F1114"/>
                </a:solidFill>
                <a:highlight>
                  <a:schemeClr val="lt1"/>
                </a:highlight>
              </a:rPr>
              <a:t>t.</a:t>
            </a:r>
            <a:endParaRPr>
              <a:solidFill>
                <a:srgbClr val="0F1114"/>
              </a:solidFill>
              <a:highlight>
                <a:schemeClr val="lt1"/>
              </a:highlight>
            </a:endParaRPr>
          </a:p>
          <a:p>
            <a:pPr indent="-342900" lvl="0" marL="457200" rtl="0" algn="ctr">
              <a:spcBef>
                <a:spcPts val="1200"/>
              </a:spcBef>
              <a:spcAft>
                <a:spcPts val="0"/>
              </a:spcAft>
              <a:buClr>
                <a:srgbClr val="0F1114"/>
              </a:buClr>
              <a:buSzPts val="1800"/>
              <a:buChar char="●"/>
            </a:pPr>
            <a:r>
              <a:rPr lang="en">
                <a:solidFill>
                  <a:srgbClr val="0F1114"/>
                </a:solidFill>
                <a:highlight>
                  <a:schemeClr val="lt1"/>
                </a:highlight>
              </a:rPr>
              <a:t>  </a:t>
            </a:r>
            <a:r>
              <a:rPr lang="en">
                <a:solidFill>
                  <a:srgbClr val="0F1114"/>
                </a:solidFill>
                <a:highlight>
                  <a:schemeClr val="lt1"/>
                </a:highlight>
              </a:rPr>
              <a:t>Plotly.graph_objects.Figure</a:t>
            </a:r>
            <a:endParaRPr>
              <a:solidFill>
                <a:srgbClr val="0F1114"/>
              </a:solidFill>
              <a:highlight>
                <a:schemeClr val="lt1"/>
              </a:highlight>
            </a:endParaRPr>
          </a:p>
          <a:p>
            <a:pPr indent="0" lvl="0" marL="0" rtl="0" algn="l">
              <a:spcBef>
                <a:spcPts val="1200"/>
              </a:spcBef>
              <a:spcAft>
                <a:spcPts val="0"/>
              </a:spcAft>
              <a:buNone/>
            </a:pPr>
            <a:r>
              <a:t/>
            </a:r>
            <a:endParaRPr b="1">
              <a:solidFill>
                <a:srgbClr val="333333"/>
              </a:solidFill>
              <a:highlight>
                <a:schemeClr val="lt1"/>
              </a:highlight>
            </a:endParaRPr>
          </a:p>
          <a:p>
            <a:pPr indent="0" lvl="0" marL="0" rtl="0" algn="l">
              <a:spcBef>
                <a:spcPts val="1200"/>
              </a:spcBef>
              <a:spcAft>
                <a:spcPts val="0"/>
              </a:spcAft>
              <a:buNone/>
            </a:pPr>
            <a:r>
              <a:rPr b="1" lang="en">
                <a:solidFill>
                  <a:srgbClr val="333333"/>
                </a:solidFill>
                <a:highlight>
                  <a:schemeClr val="lt1"/>
                </a:highlight>
              </a:rPr>
              <a:t>2. </a:t>
            </a:r>
            <a:r>
              <a:rPr b="1" lang="en">
                <a:solidFill>
                  <a:srgbClr val="333333"/>
                </a:solidFill>
                <a:highlight>
                  <a:schemeClr val="lt1"/>
                </a:highlight>
              </a:rPr>
              <a:t>Plotly Express.</a:t>
            </a:r>
            <a:r>
              <a:rPr lang="en">
                <a:solidFill>
                  <a:srgbClr val="333333"/>
                </a:solidFill>
                <a:highlight>
                  <a:schemeClr val="lt1"/>
                </a:highlight>
              </a:rPr>
              <a:t> :  Plotly Express is a high level wrapper for Plotly. </a:t>
            </a:r>
            <a:endParaRPr>
              <a:solidFill>
                <a:srgbClr val="333333"/>
              </a:solidFill>
              <a:highlight>
                <a:schemeClr val="lt1"/>
              </a:highlight>
            </a:endParaRPr>
          </a:p>
          <a:p>
            <a:pPr indent="-342900" lvl="0" marL="2743200" rtl="0" algn="l">
              <a:spcBef>
                <a:spcPts val="1200"/>
              </a:spcBef>
              <a:spcAft>
                <a:spcPts val="0"/>
              </a:spcAft>
              <a:buClr>
                <a:srgbClr val="0F1114"/>
              </a:buClr>
              <a:buSzPts val="1800"/>
              <a:buChar char="●"/>
            </a:pPr>
            <a:r>
              <a:rPr lang="en">
                <a:solidFill>
                  <a:srgbClr val="0F1114"/>
                </a:solidFill>
                <a:highlight>
                  <a:schemeClr val="lt1"/>
                </a:highlight>
              </a:rPr>
              <a:t>simple syntax,</a:t>
            </a:r>
            <a:endParaRPr>
              <a:solidFill>
                <a:srgbClr val="0F1114"/>
              </a:solidFill>
              <a:highlight>
                <a:schemeClr val="lt1"/>
              </a:highlight>
            </a:endParaRPr>
          </a:p>
          <a:p>
            <a:pPr indent="-342900" lvl="0" marL="2743200" rtl="0" algn="l">
              <a:spcBef>
                <a:spcPts val="0"/>
              </a:spcBef>
              <a:spcAft>
                <a:spcPts val="0"/>
              </a:spcAft>
              <a:buClr>
                <a:srgbClr val="0F1114"/>
              </a:buClr>
              <a:buSzPts val="1800"/>
              <a:buChar char="●"/>
            </a:pPr>
            <a:r>
              <a:rPr lang="en">
                <a:solidFill>
                  <a:srgbClr val="0F1114"/>
                </a:solidFill>
                <a:highlight>
                  <a:schemeClr val="lt1"/>
                </a:highlight>
              </a:rPr>
              <a:t>it uses graph objects internally.</a:t>
            </a:r>
            <a:endParaRPr>
              <a:solidFill>
                <a:srgbClr val="0F1114"/>
              </a:solidFill>
              <a:highlight>
                <a:schemeClr val="lt1"/>
              </a:highlight>
            </a:endParaRPr>
          </a:p>
          <a:p>
            <a:pPr indent="0" lvl="0" marL="0" rtl="0" algn="l">
              <a:spcBef>
                <a:spcPts val="1200"/>
              </a:spcBef>
              <a:spcAft>
                <a:spcPts val="1200"/>
              </a:spcAft>
              <a:buNone/>
            </a:pPr>
            <a:r>
              <a:t/>
            </a:r>
            <a:endParaRPr>
              <a:solidFill>
                <a:srgbClr val="0F1114"/>
              </a:solidFill>
              <a:highlight>
                <a:schemeClr val="lt1"/>
              </a:highlight>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6"/>
          <p:cNvSpPr txBox="1"/>
          <p:nvPr>
            <p:ph type="title"/>
          </p:nvPr>
        </p:nvSpPr>
        <p:spPr>
          <a:xfrm>
            <a:off x="311700" y="445025"/>
            <a:ext cx="8520600" cy="70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Plotly graph objects and Plotly express </a:t>
            </a:r>
            <a:endParaRPr sz="2100">
              <a:highlight>
                <a:schemeClr val="lt1"/>
              </a:highlight>
            </a:endParaRPr>
          </a:p>
        </p:txBody>
      </p:sp>
      <p:sp>
        <p:nvSpPr>
          <p:cNvPr id="153" name="Google Shape;153;p26"/>
          <p:cNvSpPr txBox="1"/>
          <p:nvPr>
            <p:ph idx="1" type="body"/>
          </p:nvPr>
        </p:nvSpPr>
        <p:spPr>
          <a:xfrm>
            <a:off x="77125" y="1148475"/>
            <a:ext cx="8520600" cy="34164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523"/>
              <a:buNone/>
            </a:pPr>
            <a:r>
              <a:rPr lang="en" sz="1177">
                <a:solidFill>
                  <a:srgbClr val="333333"/>
                </a:solidFill>
                <a:highlight>
                  <a:schemeClr val="lt1"/>
                </a:highlight>
              </a:rPr>
              <a:t>i</a:t>
            </a:r>
            <a:r>
              <a:rPr lang="en" sz="1100">
                <a:solidFill>
                  <a:srgbClr val="333333"/>
                </a:solidFill>
                <a:highlight>
                  <a:schemeClr val="lt1"/>
                </a:highlight>
              </a:rPr>
              <a:t>mport plotly.graph_objects as go</a:t>
            </a:r>
            <a:endParaRPr sz="1100">
              <a:solidFill>
                <a:srgbClr val="333333"/>
              </a:solidFill>
              <a:highlight>
                <a:schemeClr val="lt1"/>
              </a:highlight>
            </a:endParaRPr>
          </a:p>
          <a:p>
            <a:pPr indent="0" lvl="0" marL="0" rtl="0" algn="l">
              <a:lnSpc>
                <a:spcPct val="95000"/>
              </a:lnSpc>
              <a:spcBef>
                <a:spcPts val="1200"/>
              </a:spcBef>
              <a:spcAft>
                <a:spcPts val="0"/>
              </a:spcAft>
              <a:buSzPts val="523"/>
              <a:buNone/>
            </a:pPr>
            <a:r>
              <a:rPr lang="en" sz="1100">
                <a:solidFill>
                  <a:srgbClr val="0F1114"/>
                </a:solidFill>
                <a:highlight>
                  <a:schemeClr val="lt1"/>
                </a:highlight>
              </a:rPr>
              <a:t>import plotly.express as px </a:t>
            </a:r>
            <a:endParaRPr sz="1100">
              <a:solidFill>
                <a:srgbClr val="333333"/>
              </a:solidFill>
              <a:highlight>
                <a:schemeClr val="lt1"/>
              </a:highlight>
            </a:endParaRPr>
          </a:p>
          <a:p>
            <a:pPr indent="0" lvl="0" marL="0" rtl="0" algn="l">
              <a:lnSpc>
                <a:spcPct val="95000"/>
              </a:lnSpc>
              <a:spcBef>
                <a:spcPts val="1200"/>
              </a:spcBef>
              <a:spcAft>
                <a:spcPts val="0"/>
              </a:spcAft>
              <a:buSzPts val="523"/>
              <a:buNone/>
            </a:pPr>
            <a:r>
              <a:rPr lang="en" sz="1100">
                <a:solidFill>
                  <a:srgbClr val="333333"/>
                </a:solidFill>
                <a:highlight>
                  <a:schemeClr val="lt1"/>
                </a:highlight>
              </a:rPr>
              <a:t>import numpy as np     # </a:t>
            </a:r>
            <a:r>
              <a:rPr lang="en" sz="1100">
                <a:solidFill>
                  <a:srgbClr val="0F1114"/>
                </a:solidFill>
                <a:highlight>
                  <a:schemeClr val="lt1"/>
                </a:highlight>
              </a:rPr>
              <a:t>we need numpy to generate sample data</a:t>
            </a:r>
            <a:endParaRPr sz="1100">
              <a:solidFill>
                <a:srgbClr val="333333"/>
              </a:solidFill>
              <a:highlight>
                <a:schemeClr val="lt1"/>
              </a:highlight>
            </a:endParaRPr>
          </a:p>
          <a:p>
            <a:pPr indent="0" lvl="0" marL="0" rtl="0" algn="l">
              <a:lnSpc>
                <a:spcPct val="95000"/>
              </a:lnSpc>
              <a:spcBef>
                <a:spcPts val="1200"/>
              </a:spcBef>
              <a:spcAft>
                <a:spcPts val="0"/>
              </a:spcAft>
              <a:buSzPts val="523"/>
              <a:buNone/>
            </a:pPr>
            <a:r>
              <a:t/>
            </a:r>
            <a:endParaRPr sz="1100">
              <a:solidFill>
                <a:srgbClr val="333333"/>
              </a:solidFill>
              <a:highlight>
                <a:schemeClr val="lt1"/>
              </a:highlight>
            </a:endParaRPr>
          </a:p>
          <a:p>
            <a:pPr indent="0" lvl="0" marL="0" rtl="0" algn="l">
              <a:lnSpc>
                <a:spcPct val="95000"/>
              </a:lnSpc>
              <a:spcBef>
                <a:spcPts val="1200"/>
              </a:spcBef>
              <a:spcAft>
                <a:spcPts val="0"/>
              </a:spcAft>
              <a:buSzPts val="523"/>
              <a:buNone/>
            </a:pPr>
            <a:r>
              <a:rPr lang="en" sz="1100">
                <a:solidFill>
                  <a:srgbClr val="0F1114"/>
                </a:solidFill>
                <a:highlight>
                  <a:schemeClr val="lt1"/>
                </a:highlight>
              </a:rPr>
              <a:t>np.random.seed(10)     #Generate sample data</a:t>
            </a:r>
            <a:endParaRPr sz="1100">
              <a:solidFill>
                <a:srgbClr val="0F1114"/>
              </a:solidFill>
              <a:highlight>
                <a:schemeClr val="lt1"/>
              </a:highlight>
            </a:endParaRPr>
          </a:p>
          <a:p>
            <a:pPr indent="0" lvl="0" marL="0" rtl="0" algn="l">
              <a:lnSpc>
                <a:spcPct val="95000"/>
              </a:lnSpc>
              <a:spcBef>
                <a:spcPts val="1200"/>
              </a:spcBef>
              <a:spcAft>
                <a:spcPts val="0"/>
              </a:spcAft>
              <a:buSzPts val="523"/>
              <a:buNone/>
            </a:pPr>
            <a:r>
              <a:rPr lang="en" sz="1100">
                <a:solidFill>
                  <a:srgbClr val="0F1114"/>
                </a:solidFill>
                <a:highlight>
                  <a:schemeClr val="lt1"/>
                </a:highlight>
              </a:rPr>
              <a:t>x=np.arange(12)   #</a:t>
            </a:r>
            <a:r>
              <a:rPr lang="en" sz="1100">
                <a:solidFill>
                  <a:srgbClr val="333333"/>
                </a:solidFill>
                <a:highlight>
                  <a:schemeClr val="lt1"/>
                </a:highlight>
              </a:rPr>
              <a:t> create an array of 12 elements</a:t>
            </a:r>
            <a:endParaRPr sz="1100">
              <a:solidFill>
                <a:srgbClr val="0F1114"/>
              </a:solidFill>
              <a:highlight>
                <a:schemeClr val="lt1"/>
              </a:highlight>
            </a:endParaRPr>
          </a:p>
          <a:p>
            <a:pPr indent="0" lvl="0" marL="0" rtl="0" algn="l">
              <a:lnSpc>
                <a:spcPct val="95000"/>
              </a:lnSpc>
              <a:spcBef>
                <a:spcPts val="1200"/>
              </a:spcBef>
              <a:spcAft>
                <a:spcPts val="0"/>
              </a:spcAft>
              <a:buSzPts val="523"/>
              <a:buNone/>
            </a:pPr>
            <a:r>
              <a:rPr lang="en" sz="1100">
                <a:solidFill>
                  <a:srgbClr val="333333"/>
                </a:solidFill>
                <a:highlight>
                  <a:schemeClr val="lt1"/>
                </a:highlight>
              </a:rPr>
              <a:t> y=np.random.randint (50, 500, size=12).  # create random y values by using random module </a:t>
            </a:r>
            <a:endParaRPr sz="1100">
              <a:solidFill>
                <a:srgbClr val="333333"/>
              </a:solidFill>
              <a:highlight>
                <a:schemeClr val="lt1"/>
              </a:highlight>
            </a:endParaRPr>
          </a:p>
          <a:p>
            <a:pPr indent="0" lvl="0" marL="0" rtl="0" algn="l">
              <a:lnSpc>
                <a:spcPct val="95000"/>
              </a:lnSpc>
              <a:spcBef>
                <a:spcPts val="1200"/>
              </a:spcBef>
              <a:spcAft>
                <a:spcPts val="0"/>
              </a:spcAft>
              <a:buSzPts val="523"/>
              <a:buNone/>
            </a:pPr>
            <a:r>
              <a:rPr lang="en" sz="1100">
                <a:solidFill>
                  <a:srgbClr val="333333"/>
                </a:solidFill>
                <a:highlight>
                  <a:schemeClr val="lt1"/>
                </a:highlight>
              </a:rPr>
              <a:t> # The plotly.graph contains the JSON object, which has a dictionary structure.   Then </a:t>
            </a:r>
            <a:r>
              <a:rPr lang="en" sz="1100">
                <a:solidFill>
                  <a:srgbClr val="0F1114"/>
                </a:solidFill>
                <a:highlight>
                  <a:schemeClr val="lt1"/>
                </a:highlight>
              </a:rPr>
              <a:t>go will be the JSON object.</a:t>
            </a:r>
            <a:endParaRPr sz="1100">
              <a:solidFill>
                <a:srgbClr val="333333"/>
              </a:solidFill>
              <a:highlight>
                <a:schemeClr val="lt1"/>
              </a:highlight>
            </a:endParaRPr>
          </a:p>
          <a:p>
            <a:pPr indent="0" lvl="0" marL="0" rtl="0" algn="l">
              <a:lnSpc>
                <a:spcPct val="95000"/>
              </a:lnSpc>
              <a:spcBef>
                <a:spcPts val="1200"/>
              </a:spcBef>
              <a:spcAft>
                <a:spcPts val="0"/>
              </a:spcAft>
              <a:buSzPts val="523"/>
              <a:buNone/>
            </a:pPr>
            <a:r>
              <a:rPr lang="en" sz="1100">
                <a:solidFill>
                  <a:srgbClr val="0F1114"/>
                </a:solidFill>
                <a:highlight>
                  <a:schemeClr val="lt1"/>
                </a:highlight>
              </a:rPr>
              <a:t>fig = go.Figure( data=go.Scatter( x=x, y=y)).</a:t>
            </a:r>
            <a:endParaRPr sz="1100">
              <a:solidFill>
                <a:srgbClr val="0F1114"/>
              </a:solidFill>
              <a:highlight>
                <a:schemeClr val="lt1"/>
              </a:highlight>
            </a:endParaRPr>
          </a:p>
          <a:p>
            <a:pPr indent="0" lvl="0" marL="0" rtl="0" algn="l">
              <a:lnSpc>
                <a:spcPct val="95000"/>
              </a:lnSpc>
              <a:spcBef>
                <a:spcPts val="1200"/>
              </a:spcBef>
              <a:spcAft>
                <a:spcPts val="0"/>
              </a:spcAft>
              <a:buSzPts val="523"/>
              <a:buNone/>
            </a:pPr>
            <a:r>
              <a:rPr lang="en" sz="1100">
                <a:solidFill>
                  <a:srgbClr val="333333"/>
                </a:solidFill>
                <a:highlight>
                  <a:schemeClr val="lt1"/>
                </a:highlight>
              </a:rPr>
              <a:t>fig.update_layout( title= 'Simple Line Plot', xaxis_title= 'Month', yaxis_title= 'Sales'). </a:t>
            </a:r>
            <a:endParaRPr sz="1100">
              <a:solidFill>
                <a:srgbClr val="333333"/>
              </a:solidFill>
              <a:highlight>
                <a:schemeClr val="lt1"/>
              </a:highlight>
            </a:endParaRPr>
          </a:p>
          <a:p>
            <a:pPr indent="0" lvl="0" marL="0" rtl="0" algn="l">
              <a:lnSpc>
                <a:spcPct val="95000"/>
              </a:lnSpc>
              <a:spcBef>
                <a:spcPts val="1200"/>
              </a:spcBef>
              <a:spcAft>
                <a:spcPts val="0"/>
              </a:spcAft>
              <a:buClr>
                <a:schemeClr val="dk1"/>
              </a:buClr>
              <a:buSzPts val="523"/>
              <a:buFont typeface="Arial"/>
              <a:buNone/>
            </a:pPr>
            <a:r>
              <a:rPr lang="en" sz="1100">
                <a:solidFill>
                  <a:srgbClr val="333333"/>
                </a:solidFill>
                <a:highlight>
                  <a:schemeClr val="lt1"/>
                </a:highlight>
              </a:rPr>
              <a:t>fig.show().</a:t>
            </a:r>
            <a:endParaRPr sz="1100">
              <a:solidFill>
                <a:srgbClr val="333333"/>
              </a:solidFill>
              <a:highlight>
                <a:schemeClr val="lt1"/>
              </a:highlight>
            </a:endParaRPr>
          </a:p>
          <a:p>
            <a:pPr indent="0" lvl="0" marL="0" rtl="0" algn="l">
              <a:lnSpc>
                <a:spcPct val="95000"/>
              </a:lnSpc>
              <a:spcBef>
                <a:spcPts val="1200"/>
              </a:spcBef>
              <a:spcAft>
                <a:spcPts val="1200"/>
              </a:spcAft>
              <a:buSzPts val="523"/>
              <a:buNone/>
            </a:pPr>
            <a:r>
              <a:t/>
            </a:r>
            <a:endParaRPr sz="998">
              <a:solidFill>
                <a:srgbClr val="333333"/>
              </a:solidFill>
              <a:highlight>
                <a:schemeClr val="lt1"/>
              </a:highlight>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7"/>
          <p:cNvSpPr txBox="1"/>
          <p:nvPr>
            <p:ph type="title"/>
          </p:nvPr>
        </p:nvSpPr>
        <p:spPr>
          <a:xfrm>
            <a:off x="311700" y="445025"/>
            <a:ext cx="8520600" cy="748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Plotly Library</a:t>
            </a:r>
            <a:endParaRPr sz="2400">
              <a:solidFill>
                <a:srgbClr val="333333"/>
              </a:solidFill>
              <a:highlight>
                <a:srgbClr val="FFFFFF"/>
              </a:highlight>
            </a:endParaRPr>
          </a:p>
        </p:txBody>
      </p:sp>
      <p:sp>
        <p:nvSpPr>
          <p:cNvPr id="159" name="Google Shape;159;p27"/>
          <p:cNvSpPr txBox="1"/>
          <p:nvPr>
            <p:ph idx="1" type="body"/>
          </p:nvPr>
        </p:nvSpPr>
        <p:spPr>
          <a:xfrm>
            <a:off x="111675" y="1365250"/>
            <a:ext cx="8880000" cy="2984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50">
                <a:solidFill>
                  <a:srgbClr val="333333"/>
                </a:solidFill>
                <a:highlight>
                  <a:srgbClr val="FFFFFF"/>
                </a:highlight>
              </a:rPr>
              <a:t>It's time to </a:t>
            </a:r>
            <a:r>
              <a:rPr lang="en" sz="1650">
                <a:solidFill>
                  <a:srgbClr val="333333"/>
                </a:solidFill>
                <a:highlight>
                  <a:srgbClr val="FFFFFF"/>
                </a:highlight>
              </a:rPr>
              <a:t>play with the Plotly library. </a:t>
            </a:r>
            <a:r>
              <a:rPr lang="en" sz="1650">
                <a:solidFill>
                  <a:srgbClr val="333333"/>
                </a:solidFill>
                <a:highlight>
                  <a:srgbClr val="FFFFFF"/>
                </a:highlight>
              </a:rPr>
              <a:t>We'll use the a</a:t>
            </a:r>
            <a:r>
              <a:rPr lang="en" sz="1650">
                <a:solidFill>
                  <a:srgbClr val="0000FF"/>
                </a:solidFill>
                <a:highlight>
                  <a:srgbClr val="FFFFFF"/>
                </a:highlight>
              </a:rPr>
              <a:t>irline reporting dataset </a:t>
            </a:r>
            <a:r>
              <a:rPr lang="en" sz="1650">
                <a:solidFill>
                  <a:srgbClr val="333333"/>
                </a:solidFill>
                <a:highlight>
                  <a:srgbClr val="FFFFFF"/>
                </a:highlight>
              </a:rPr>
              <a:t>from the data asset exchange to demonstrate how to use </a:t>
            </a:r>
            <a:r>
              <a:rPr b="1" i="1" lang="en" sz="1650">
                <a:solidFill>
                  <a:srgbClr val="333333"/>
                </a:solidFill>
              </a:rPr>
              <a:t>Plotly Graph Objects </a:t>
            </a:r>
            <a:r>
              <a:rPr lang="en" sz="1650">
                <a:solidFill>
                  <a:srgbClr val="333333"/>
                </a:solidFill>
              </a:rPr>
              <a:t>and </a:t>
            </a:r>
            <a:r>
              <a:rPr b="1" i="1" lang="en" sz="1650">
                <a:solidFill>
                  <a:srgbClr val="333333"/>
                </a:solidFill>
              </a:rPr>
              <a:t>express</a:t>
            </a:r>
            <a:r>
              <a:rPr lang="en" sz="1650">
                <a:solidFill>
                  <a:srgbClr val="333333"/>
                </a:solidFill>
              </a:rPr>
              <a:t> to create charts. </a:t>
            </a:r>
            <a:endParaRPr sz="1650">
              <a:solidFill>
                <a:srgbClr val="333333"/>
              </a:solidFill>
            </a:endParaRPr>
          </a:p>
          <a:p>
            <a:pPr indent="0" lvl="0" marL="0" rtl="0" algn="l">
              <a:spcBef>
                <a:spcPts val="1200"/>
              </a:spcBef>
              <a:spcAft>
                <a:spcPts val="0"/>
              </a:spcAft>
              <a:buNone/>
            </a:pPr>
            <a:r>
              <a:rPr lang="en" sz="1650">
                <a:solidFill>
                  <a:srgbClr val="333333"/>
                </a:solidFill>
                <a:highlight>
                  <a:srgbClr val="FFFFFF"/>
                </a:highlight>
              </a:rPr>
              <a:t>Information on approximately 200 million </a:t>
            </a:r>
            <a:endParaRPr sz="1650">
              <a:solidFill>
                <a:srgbClr val="333333"/>
              </a:solidFill>
              <a:highlight>
                <a:srgbClr val="FFFFFF"/>
              </a:highlight>
            </a:endParaRPr>
          </a:p>
          <a:p>
            <a:pPr indent="0" lvl="0" marL="0" rtl="0" algn="l">
              <a:spcBef>
                <a:spcPts val="1200"/>
              </a:spcBef>
              <a:spcAft>
                <a:spcPts val="0"/>
              </a:spcAft>
              <a:buNone/>
            </a:pPr>
            <a:r>
              <a:rPr lang="en" sz="1650">
                <a:solidFill>
                  <a:srgbClr val="333333"/>
                </a:solidFill>
                <a:highlight>
                  <a:srgbClr val="FFFFFF"/>
                </a:highlight>
              </a:rPr>
              <a:t>domestic US flights reported to the United States Bureau of </a:t>
            </a:r>
            <a:endParaRPr sz="1650">
              <a:solidFill>
                <a:srgbClr val="333333"/>
              </a:solidFill>
              <a:highlight>
                <a:srgbClr val="FFFFFF"/>
              </a:highlight>
            </a:endParaRPr>
          </a:p>
          <a:p>
            <a:pPr indent="0" lvl="0" marL="0" rtl="0" algn="l">
              <a:spcBef>
                <a:spcPts val="1200"/>
              </a:spcBef>
              <a:spcAft>
                <a:spcPts val="0"/>
              </a:spcAft>
              <a:buNone/>
            </a:pPr>
            <a:r>
              <a:rPr lang="en" sz="1650">
                <a:solidFill>
                  <a:srgbClr val="333333"/>
                </a:solidFill>
                <a:highlight>
                  <a:srgbClr val="FFFFFF"/>
                </a:highlight>
              </a:rPr>
              <a:t>Transportation Statistics.( date, time, departure airport, and </a:t>
            </a:r>
            <a:endParaRPr sz="1650">
              <a:solidFill>
                <a:srgbClr val="333333"/>
              </a:solidFill>
              <a:highlight>
                <a:srgbClr val="FFFFFF"/>
              </a:highlight>
            </a:endParaRPr>
          </a:p>
          <a:p>
            <a:pPr indent="0" lvl="0" marL="0" rtl="0" algn="l">
              <a:spcBef>
                <a:spcPts val="1200"/>
              </a:spcBef>
              <a:spcAft>
                <a:spcPts val="0"/>
              </a:spcAft>
              <a:buNone/>
            </a:pPr>
            <a:r>
              <a:rPr lang="en" sz="1650">
                <a:solidFill>
                  <a:srgbClr val="333333"/>
                </a:solidFill>
                <a:highlight>
                  <a:srgbClr val="FFFFFF"/>
                </a:highlight>
              </a:rPr>
              <a:t>arrival airport, and if applicable, the length of time the flight </a:t>
            </a:r>
            <a:endParaRPr sz="1650">
              <a:solidFill>
                <a:srgbClr val="333333"/>
              </a:solidFill>
              <a:highlight>
                <a:srgbClr val="FFFFFF"/>
              </a:highlight>
            </a:endParaRPr>
          </a:p>
          <a:p>
            <a:pPr indent="0" lvl="0" marL="0" rtl="0" algn="l">
              <a:spcBef>
                <a:spcPts val="1200"/>
              </a:spcBef>
              <a:spcAft>
                <a:spcPts val="0"/>
              </a:spcAft>
              <a:buNone/>
            </a:pPr>
            <a:r>
              <a:rPr lang="en" sz="1650">
                <a:solidFill>
                  <a:srgbClr val="333333"/>
                </a:solidFill>
                <a:highlight>
                  <a:srgbClr val="FFFFFF"/>
                </a:highlight>
              </a:rPr>
              <a:t>was delayed and information about the reason for the delay.)   </a:t>
            </a:r>
            <a:endParaRPr sz="1650">
              <a:solidFill>
                <a:srgbClr val="333333"/>
              </a:solidFill>
              <a:highlight>
                <a:srgbClr val="FFFFFF"/>
              </a:highlight>
            </a:endParaRPr>
          </a:p>
          <a:p>
            <a:pPr indent="0" lvl="0" marL="0" rtl="0" algn="l">
              <a:spcBef>
                <a:spcPts val="1200"/>
              </a:spcBef>
              <a:spcAft>
                <a:spcPts val="0"/>
              </a:spcAft>
              <a:buNone/>
            </a:pPr>
            <a:r>
              <a:t/>
            </a:r>
            <a:endParaRPr sz="1650">
              <a:solidFill>
                <a:srgbClr val="333333"/>
              </a:solidFill>
              <a:highlight>
                <a:srgbClr val="FFFFFF"/>
              </a:highlight>
            </a:endParaRPr>
          </a:p>
          <a:p>
            <a:pPr indent="0" lvl="0" marL="0" rtl="0" algn="l">
              <a:spcBef>
                <a:spcPts val="1200"/>
              </a:spcBef>
              <a:spcAft>
                <a:spcPts val="0"/>
              </a:spcAft>
              <a:buNone/>
            </a:pPr>
            <a:r>
              <a:t/>
            </a:r>
            <a:endParaRPr sz="2450">
              <a:solidFill>
                <a:srgbClr val="F34705"/>
              </a:solidFill>
              <a:highlight>
                <a:srgbClr val="FFFFFF"/>
              </a:highlight>
            </a:endParaRPr>
          </a:p>
          <a:p>
            <a:pPr indent="0" lvl="0" marL="0" rtl="0" algn="l">
              <a:spcBef>
                <a:spcPts val="1200"/>
              </a:spcBef>
              <a:spcAft>
                <a:spcPts val="1200"/>
              </a:spcAft>
              <a:buNone/>
            </a:pPr>
            <a:r>
              <a:t/>
            </a:r>
            <a:endParaRPr sz="1650">
              <a:solidFill>
                <a:srgbClr val="333333"/>
              </a:solidFill>
              <a:highlight>
                <a:srgbClr val="EEEEEE"/>
              </a:highlight>
            </a:endParaRPr>
          </a:p>
        </p:txBody>
      </p:sp>
      <p:pic>
        <p:nvPicPr>
          <p:cNvPr id="160" name="Google Shape;160;p27"/>
          <p:cNvPicPr preferRelativeResize="0"/>
          <p:nvPr/>
        </p:nvPicPr>
        <p:blipFill>
          <a:blip r:embed="rId3">
            <a:alphaModFix/>
          </a:blip>
          <a:stretch>
            <a:fillRect/>
          </a:stretch>
        </p:blipFill>
        <p:spPr>
          <a:xfrm>
            <a:off x="6202137" y="2571750"/>
            <a:ext cx="3023887" cy="20159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8"/>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Sunburst</a:t>
            </a:r>
            <a:endParaRPr/>
          </a:p>
        </p:txBody>
      </p:sp>
      <p:sp>
        <p:nvSpPr>
          <p:cNvPr id="166" name="Google Shape;166;p28"/>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67" name="Google Shape;167;p28"/>
          <p:cNvPicPr preferRelativeResize="0"/>
          <p:nvPr/>
        </p:nvPicPr>
        <p:blipFill>
          <a:blip r:embed="rId3">
            <a:alphaModFix/>
          </a:blip>
          <a:stretch>
            <a:fillRect/>
          </a:stretch>
        </p:blipFill>
        <p:spPr>
          <a:xfrm>
            <a:off x="311700" y="1104025"/>
            <a:ext cx="8832300" cy="3416400"/>
          </a:xfrm>
          <a:prstGeom prst="rect">
            <a:avLst/>
          </a:prstGeom>
          <a:noFill/>
          <a:ln>
            <a:noFill/>
          </a:ln>
        </p:spPr>
      </p:pic>
      <p:pic>
        <p:nvPicPr>
          <p:cNvPr id="168" name="Google Shape;168;p28"/>
          <p:cNvPicPr preferRelativeResize="0"/>
          <p:nvPr/>
        </p:nvPicPr>
        <p:blipFill>
          <a:blip r:embed="rId4">
            <a:alphaModFix/>
          </a:blip>
          <a:stretch>
            <a:fillRect/>
          </a:stretch>
        </p:blipFill>
        <p:spPr>
          <a:xfrm>
            <a:off x="5721350" y="2184400"/>
            <a:ext cx="3422650" cy="2336024"/>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9"/>
          <p:cNvSpPr txBox="1"/>
          <p:nvPr>
            <p:ph type="title"/>
          </p:nvPr>
        </p:nvSpPr>
        <p:spPr>
          <a:xfrm>
            <a:off x="-342650" y="1391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    Scatter_polar</a:t>
            </a:r>
            <a:endParaRPr/>
          </a:p>
        </p:txBody>
      </p:sp>
      <p:sp>
        <p:nvSpPr>
          <p:cNvPr id="174" name="Google Shape;174;p29"/>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75" name="Google Shape;175;p29"/>
          <p:cNvPicPr preferRelativeResize="0"/>
          <p:nvPr/>
        </p:nvPicPr>
        <p:blipFill>
          <a:blip r:embed="rId3">
            <a:alphaModFix/>
          </a:blip>
          <a:stretch>
            <a:fillRect/>
          </a:stretch>
        </p:blipFill>
        <p:spPr>
          <a:xfrm>
            <a:off x="4284200" y="1183200"/>
            <a:ext cx="4859798" cy="3354951"/>
          </a:xfrm>
          <a:prstGeom prst="rect">
            <a:avLst/>
          </a:prstGeom>
          <a:noFill/>
          <a:ln>
            <a:noFill/>
          </a:ln>
        </p:spPr>
      </p:pic>
      <p:pic>
        <p:nvPicPr>
          <p:cNvPr id="176" name="Google Shape;176;p29"/>
          <p:cNvPicPr preferRelativeResize="0"/>
          <p:nvPr/>
        </p:nvPicPr>
        <p:blipFill>
          <a:blip r:embed="rId4">
            <a:alphaModFix/>
          </a:blip>
          <a:stretch>
            <a:fillRect/>
          </a:stretch>
        </p:blipFill>
        <p:spPr>
          <a:xfrm>
            <a:off x="311700" y="1183200"/>
            <a:ext cx="5053826" cy="18203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30"/>
          <p:cNvSpPr txBox="1"/>
          <p:nvPr>
            <p:ph type="title"/>
          </p:nvPr>
        </p:nvSpPr>
        <p:spPr>
          <a:xfrm>
            <a:off x="235500" y="1028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Line_polar</a:t>
            </a:r>
            <a:endParaRPr/>
          </a:p>
        </p:txBody>
      </p:sp>
      <p:sp>
        <p:nvSpPr>
          <p:cNvPr id="182" name="Google Shape;182;p30"/>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83" name="Google Shape;183;p30"/>
          <p:cNvPicPr preferRelativeResize="0"/>
          <p:nvPr/>
        </p:nvPicPr>
        <p:blipFill>
          <a:blip r:embed="rId3">
            <a:alphaModFix/>
          </a:blip>
          <a:stretch>
            <a:fillRect/>
          </a:stretch>
        </p:blipFill>
        <p:spPr>
          <a:xfrm>
            <a:off x="373800" y="679325"/>
            <a:ext cx="8382300" cy="1467550"/>
          </a:xfrm>
          <a:prstGeom prst="rect">
            <a:avLst/>
          </a:prstGeom>
          <a:noFill/>
          <a:ln>
            <a:noFill/>
          </a:ln>
        </p:spPr>
      </p:pic>
      <p:pic>
        <p:nvPicPr>
          <p:cNvPr id="184" name="Google Shape;184;p30"/>
          <p:cNvPicPr preferRelativeResize="0"/>
          <p:nvPr/>
        </p:nvPicPr>
        <p:blipFill>
          <a:blip r:embed="rId4">
            <a:alphaModFix/>
          </a:blip>
          <a:stretch>
            <a:fillRect/>
          </a:stretch>
        </p:blipFill>
        <p:spPr>
          <a:xfrm>
            <a:off x="311700" y="2146875"/>
            <a:ext cx="8382300" cy="29745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31"/>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90" name="Google Shape;190;p31"/>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sz="3600"/>
          </a:p>
          <a:p>
            <a:pPr indent="0" lvl="0" marL="0" rtl="0" algn="ctr">
              <a:spcBef>
                <a:spcPts val="1200"/>
              </a:spcBef>
              <a:spcAft>
                <a:spcPts val="1200"/>
              </a:spcAft>
              <a:buNone/>
            </a:pPr>
            <a:r>
              <a:rPr lang="en" sz="3600"/>
              <a:t>THANK YOU!</a:t>
            </a:r>
            <a:endParaRPr sz="36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4"/>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500"/>
              <a:t>Learning Objectives</a:t>
            </a:r>
            <a:endParaRPr/>
          </a:p>
        </p:txBody>
      </p:sp>
      <p:sp>
        <p:nvSpPr>
          <p:cNvPr id="73" name="Google Shape;73;p1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Clr>
                <a:srgbClr val="333333"/>
              </a:buClr>
              <a:buSzPts val="1800"/>
              <a:buChar char="●"/>
            </a:pPr>
            <a:r>
              <a:rPr lang="en">
                <a:solidFill>
                  <a:srgbClr val="333333"/>
                </a:solidFill>
              </a:rPr>
              <a:t>Discover Dash and its two components</a:t>
            </a:r>
            <a:endParaRPr>
              <a:solidFill>
                <a:srgbClr val="333333"/>
              </a:solidFill>
            </a:endParaRPr>
          </a:p>
          <a:p>
            <a:pPr indent="-342900" lvl="0" marL="457200" rtl="0" algn="l">
              <a:lnSpc>
                <a:spcPct val="115000"/>
              </a:lnSpc>
              <a:spcBef>
                <a:spcPts val="0"/>
              </a:spcBef>
              <a:spcAft>
                <a:spcPts val="0"/>
              </a:spcAft>
              <a:buSzPts val="1800"/>
              <a:buChar char="●"/>
            </a:pPr>
            <a:r>
              <a:rPr lang="en">
                <a:solidFill>
                  <a:srgbClr val="333333"/>
                </a:solidFill>
              </a:rPr>
              <a:t>Identify different web-based dashboarding tools available in Python</a:t>
            </a:r>
            <a:endParaRPr>
              <a:solidFill>
                <a:srgbClr val="333333"/>
              </a:solidFill>
            </a:endParaRPr>
          </a:p>
          <a:p>
            <a:pPr indent="-342900" lvl="0" marL="457200" rtl="0" algn="l">
              <a:lnSpc>
                <a:spcPct val="115000"/>
              </a:lnSpc>
              <a:spcBef>
                <a:spcPts val="0"/>
              </a:spcBef>
              <a:spcAft>
                <a:spcPts val="0"/>
              </a:spcAft>
              <a:buSzPts val="1800"/>
              <a:buChar char="●"/>
            </a:pPr>
            <a:r>
              <a:rPr lang="en">
                <a:solidFill>
                  <a:srgbClr val="333333"/>
                </a:solidFill>
              </a:rPr>
              <a:t>Use Plotly graph objects and Plotly express to create charts</a:t>
            </a:r>
            <a:endParaRPr>
              <a:solidFill>
                <a:srgbClr val="333333"/>
              </a:solidFill>
            </a:endParaRPr>
          </a:p>
          <a:p>
            <a:pPr indent="-342900" lvl="0" marL="457200" rtl="0" algn="l">
              <a:lnSpc>
                <a:spcPct val="115000"/>
              </a:lnSpc>
              <a:spcBef>
                <a:spcPts val="0"/>
              </a:spcBef>
              <a:spcAft>
                <a:spcPts val="0"/>
              </a:spcAft>
              <a:buSzPts val="1800"/>
              <a:buChar char="●"/>
            </a:pPr>
            <a:r>
              <a:rPr lang="en">
                <a:solidFill>
                  <a:srgbClr val="333333"/>
                </a:solidFill>
              </a:rPr>
              <a:t>Explore Plotly and its two sub-modules</a:t>
            </a:r>
            <a:endParaRPr>
              <a:solidFill>
                <a:srgbClr val="333333"/>
              </a:solidFill>
            </a:endParaRPr>
          </a:p>
          <a:p>
            <a:pPr indent="-342900" lvl="0" marL="457200" rtl="0" algn="l">
              <a:lnSpc>
                <a:spcPct val="115000"/>
              </a:lnSpc>
              <a:spcBef>
                <a:spcPts val="0"/>
              </a:spcBef>
              <a:spcAft>
                <a:spcPts val="0"/>
              </a:spcAft>
              <a:buClr>
                <a:srgbClr val="333333"/>
              </a:buClr>
              <a:buSzPts val="1800"/>
              <a:buChar char="●"/>
            </a:pPr>
            <a:r>
              <a:rPr lang="en">
                <a:solidFill>
                  <a:srgbClr val="333333"/>
                </a:solidFill>
              </a:rPr>
              <a:t>Identify  different types of Plotly Libraries</a:t>
            </a:r>
            <a:endParaRPr>
              <a:solidFill>
                <a:srgbClr val="333333"/>
              </a:solidFill>
            </a:endParaRPr>
          </a:p>
          <a:p>
            <a:pPr indent="0" lvl="0" marL="0" rtl="0" algn="l">
              <a:spcBef>
                <a:spcPts val="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500"/>
              <a:t>Dashboarding Overview</a:t>
            </a:r>
            <a:endParaRPr/>
          </a:p>
        </p:txBody>
      </p:sp>
      <p:sp>
        <p:nvSpPr>
          <p:cNvPr id="79" name="Google Shape;79;p15"/>
          <p:cNvSpPr txBox="1"/>
          <p:nvPr>
            <p:ph idx="1" type="body"/>
          </p:nvPr>
        </p:nvSpPr>
        <p:spPr>
          <a:xfrm>
            <a:off x="311700" y="1152475"/>
            <a:ext cx="8520600" cy="4080300"/>
          </a:xfrm>
          <a:prstGeom prst="rect">
            <a:avLst/>
          </a:prstGeom>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Clr>
                <a:srgbClr val="333333"/>
              </a:buClr>
              <a:buSzPts val="1800"/>
              <a:buChar char="●"/>
            </a:pPr>
            <a:r>
              <a:rPr lang="en">
                <a:solidFill>
                  <a:srgbClr val="333333"/>
                </a:solidFill>
              </a:rPr>
              <a:t>Dashboards and interactive data applications are crucial tools for data visualization and analysis because they provide a consolidated view of key data and metrics in a visually appealing and understandable format. </a:t>
            </a:r>
            <a:endParaRPr>
              <a:solidFill>
                <a:srgbClr val="333333"/>
              </a:solidFill>
            </a:endParaRPr>
          </a:p>
          <a:p>
            <a:pPr indent="-342900" lvl="0" marL="457200" rtl="0" algn="l">
              <a:lnSpc>
                <a:spcPct val="115000"/>
              </a:lnSpc>
              <a:spcBef>
                <a:spcPts val="0"/>
              </a:spcBef>
              <a:spcAft>
                <a:spcPts val="0"/>
              </a:spcAft>
              <a:buClr>
                <a:srgbClr val="333333"/>
              </a:buClr>
              <a:buSzPts val="1800"/>
              <a:buChar char="●"/>
            </a:pPr>
            <a:r>
              <a:rPr lang="en">
                <a:solidFill>
                  <a:srgbClr val="333333"/>
                </a:solidFill>
              </a:rPr>
              <a:t>In this module, we will explore the</a:t>
            </a:r>
            <a:endParaRPr>
              <a:solidFill>
                <a:srgbClr val="333333"/>
              </a:solidFill>
            </a:endParaRPr>
          </a:p>
          <a:p>
            <a:pPr indent="0" lvl="0" marL="457200" rtl="0" algn="l">
              <a:lnSpc>
                <a:spcPct val="115000"/>
              </a:lnSpc>
              <a:spcBef>
                <a:spcPts val="0"/>
              </a:spcBef>
              <a:spcAft>
                <a:spcPts val="0"/>
              </a:spcAft>
              <a:buNone/>
            </a:pPr>
            <a:r>
              <a:t/>
            </a:r>
            <a:endParaRPr>
              <a:solidFill>
                <a:srgbClr val="333333"/>
              </a:solidFill>
            </a:endParaRPr>
          </a:p>
          <a:p>
            <a:pPr indent="0" lvl="0" marL="0" rtl="0" algn="l">
              <a:spcBef>
                <a:spcPts val="0"/>
              </a:spcBef>
              <a:spcAft>
                <a:spcPts val="1200"/>
              </a:spcAft>
              <a:buNone/>
            </a:pPr>
            <a:r>
              <a:t/>
            </a:r>
            <a:endParaRPr/>
          </a:p>
        </p:txBody>
      </p:sp>
      <p:pic>
        <p:nvPicPr>
          <p:cNvPr id="80" name="Google Shape;80;p15"/>
          <p:cNvPicPr preferRelativeResize="0"/>
          <p:nvPr/>
        </p:nvPicPr>
        <p:blipFill>
          <a:blip r:embed="rId3">
            <a:alphaModFix/>
          </a:blip>
          <a:stretch>
            <a:fillRect/>
          </a:stretch>
        </p:blipFill>
        <p:spPr>
          <a:xfrm>
            <a:off x="962025" y="2894725"/>
            <a:ext cx="3387725" cy="1823325"/>
          </a:xfrm>
          <a:prstGeom prst="rect">
            <a:avLst/>
          </a:prstGeom>
          <a:noFill/>
          <a:ln>
            <a:noFill/>
          </a:ln>
        </p:spPr>
      </p:pic>
      <p:pic>
        <p:nvPicPr>
          <p:cNvPr id="81" name="Google Shape;81;p15"/>
          <p:cNvPicPr preferRelativeResize="0"/>
          <p:nvPr/>
        </p:nvPicPr>
        <p:blipFill>
          <a:blip r:embed="rId4">
            <a:alphaModFix/>
          </a:blip>
          <a:stretch>
            <a:fillRect/>
          </a:stretch>
        </p:blipFill>
        <p:spPr>
          <a:xfrm>
            <a:off x="5289000" y="2940400"/>
            <a:ext cx="3543300" cy="17776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Dashboard</a:t>
            </a:r>
            <a:endParaRPr/>
          </a:p>
        </p:txBody>
      </p:sp>
      <p:sp>
        <p:nvSpPr>
          <p:cNvPr id="87" name="Google Shape;87;p16"/>
          <p:cNvSpPr txBox="1"/>
          <p:nvPr>
            <p:ph idx="1" type="body"/>
          </p:nvPr>
        </p:nvSpPr>
        <p:spPr>
          <a:xfrm>
            <a:off x="311700" y="1266325"/>
            <a:ext cx="8520600" cy="3302700"/>
          </a:xfrm>
          <a:prstGeom prst="rect">
            <a:avLst/>
          </a:prstGeom>
        </p:spPr>
        <p:txBody>
          <a:bodyPr anchorCtr="0" anchor="t" bIns="91425" lIns="91425" spcFirstLastPara="1" rIns="91425" wrap="square" tIns="91425">
            <a:normAutofit fontScale="92500" lnSpcReduction="20000"/>
          </a:bodyPr>
          <a:lstStyle/>
          <a:p>
            <a:pPr indent="-334327" lvl="0" marL="457200" marR="0" rtl="0" algn="l">
              <a:lnSpc>
                <a:spcPct val="115000"/>
              </a:lnSpc>
              <a:spcBef>
                <a:spcPts val="0"/>
              </a:spcBef>
              <a:spcAft>
                <a:spcPts val="0"/>
              </a:spcAft>
              <a:buClr>
                <a:srgbClr val="333333"/>
              </a:buClr>
              <a:buSzPct val="100000"/>
              <a:buChar char="●"/>
            </a:pPr>
            <a:r>
              <a:rPr lang="en">
                <a:solidFill>
                  <a:srgbClr val="333333"/>
                </a:solidFill>
              </a:rPr>
              <a:t>Real-time visuals simplify business moving parts.</a:t>
            </a:r>
            <a:endParaRPr>
              <a:solidFill>
                <a:srgbClr val="333333"/>
              </a:solidFill>
            </a:endParaRPr>
          </a:p>
          <a:p>
            <a:pPr indent="-334327" lvl="0" marL="457200" marR="0" rtl="0" algn="l">
              <a:lnSpc>
                <a:spcPct val="115000"/>
              </a:lnSpc>
              <a:spcBef>
                <a:spcPts val="0"/>
              </a:spcBef>
              <a:spcAft>
                <a:spcPts val="0"/>
              </a:spcAft>
              <a:buClr>
                <a:srgbClr val="333333"/>
              </a:buClr>
              <a:buSzPct val="100000"/>
              <a:buChar char="●"/>
            </a:pPr>
            <a:r>
              <a:rPr lang="en">
                <a:solidFill>
                  <a:srgbClr val="333333"/>
                </a:solidFill>
              </a:rPr>
              <a:t>Display Key performance Indicators(KPI) for analysis.</a:t>
            </a:r>
            <a:endParaRPr>
              <a:solidFill>
                <a:srgbClr val="333333"/>
              </a:solidFill>
            </a:endParaRPr>
          </a:p>
          <a:p>
            <a:pPr indent="-334327" lvl="0" marL="457200" marR="0" rtl="0" algn="l">
              <a:lnSpc>
                <a:spcPct val="115000"/>
              </a:lnSpc>
              <a:spcBef>
                <a:spcPts val="0"/>
              </a:spcBef>
              <a:spcAft>
                <a:spcPts val="0"/>
              </a:spcAft>
              <a:buClr>
                <a:srgbClr val="333333"/>
              </a:buClr>
              <a:buSzPct val="100000"/>
              <a:buChar char="●"/>
            </a:pPr>
            <a:r>
              <a:rPr lang="en">
                <a:solidFill>
                  <a:srgbClr val="333333"/>
                </a:solidFill>
              </a:rPr>
              <a:t>Help business by providing the big picture.</a:t>
            </a:r>
            <a:endParaRPr>
              <a:solidFill>
                <a:srgbClr val="333333"/>
              </a:solidFill>
            </a:endParaRPr>
          </a:p>
          <a:p>
            <a:pPr indent="-334327" lvl="0" marL="457200" marR="0" rtl="0" algn="l">
              <a:lnSpc>
                <a:spcPct val="115000"/>
              </a:lnSpc>
              <a:spcBef>
                <a:spcPts val="0"/>
              </a:spcBef>
              <a:spcAft>
                <a:spcPts val="0"/>
              </a:spcAft>
              <a:buClr>
                <a:srgbClr val="333333"/>
              </a:buClr>
              <a:buSzPct val="100000"/>
              <a:buChar char="●"/>
            </a:pPr>
            <a:r>
              <a:rPr lang="en">
                <a:solidFill>
                  <a:srgbClr val="333333"/>
                </a:solidFill>
              </a:rPr>
              <a:t>Best dashboards answer important business questions.</a:t>
            </a:r>
            <a:endParaRPr>
              <a:solidFill>
                <a:srgbClr val="333333"/>
              </a:solidFill>
            </a:endParaRPr>
          </a:p>
          <a:p>
            <a:pPr indent="-334327" lvl="0" marL="457200" marR="0" rtl="0" algn="l">
              <a:lnSpc>
                <a:spcPct val="115000"/>
              </a:lnSpc>
              <a:spcBef>
                <a:spcPts val="0"/>
              </a:spcBef>
              <a:spcAft>
                <a:spcPts val="0"/>
              </a:spcAft>
              <a:buClr>
                <a:srgbClr val="333333"/>
              </a:buClr>
              <a:buSzPct val="100000"/>
              <a:buChar char="●"/>
            </a:pPr>
            <a:r>
              <a:rPr lang="en">
                <a:solidFill>
                  <a:srgbClr val="333333"/>
                </a:solidFill>
              </a:rPr>
              <a:t> </a:t>
            </a:r>
            <a:endParaRPr b="1">
              <a:solidFill>
                <a:srgbClr val="333333"/>
              </a:solidFill>
            </a:endParaRPr>
          </a:p>
          <a:p>
            <a:pPr indent="0" lvl="0" marL="457200" marR="0" rtl="0" algn="l">
              <a:lnSpc>
                <a:spcPct val="115000"/>
              </a:lnSpc>
              <a:spcBef>
                <a:spcPts val="0"/>
              </a:spcBef>
              <a:spcAft>
                <a:spcPts val="0"/>
              </a:spcAft>
              <a:buNone/>
            </a:pPr>
            <a:r>
              <a:rPr b="1" lang="en">
                <a:solidFill>
                  <a:srgbClr val="333333"/>
                </a:solidFill>
              </a:rPr>
              <a:t> Scenarios : </a:t>
            </a:r>
            <a:r>
              <a:rPr lang="en">
                <a:solidFill>
                  <a:srgbClr val="333333"/>
                </a:solidFill>
              </a:rPr>
              <a:t> Review flight performance of US flights</a:t>
            </a:r>
            <a:endParaRPr>
              <a:solidFill>
                <a:srgbClr val="333333"/>
              </a:solidFill>
            </a:endParaRPr>
          </a:p>
          <a:p>
            <a:pPr indent="0" lvl="0" marL="457200" marR="0" rtl="0" algn="l">
              <a:lnSpc>
                <a:spcPct val="115000"/>
              </a:lnSpc>
              <a:spcBef>
                <a:spcPts val="0"/>
              </a:spcBef>
              <a:spcAft>
                <a:spcPts val="0"/>
              </a:spcAft>
              <a:buNone/>
            </a:pPr>
            <a:r>
              <a:rPr lang="en">
                <a:solidFill>
                  <a:srgbClr val="333333"/>
                </a:solidFill>
              </a:rPr>
              <a:t>  Yearly Report items:</a:t>
            </a:r>
            <a:endParaRPr>
              <a:solidFill>
                <a:srgbClr val="333333"/>
              </a:solidFill>
            </a:endParaRPr>
          </a:p>
          <a:p>
            <a:pPr indent="0" lvl="0" marL="457200" marR="0" rtl="0" algn="l">
              <a:lnSpc>
                <a:spcPct val="115000"/>
              </a:lnSpc>
              <a:spcBef>
                <a:spcPts val="0"/>
              </a:spcBef>
              <a:spcAft>
                <a:spcPts val="0"/>
              </a:spcAft>
              <a:buNone/>
            </a:pPr>
            <a:r>
              <a:t/>
            </a:r>
            <a:endParaRPr>
              <a:solidFill>
                <a:srgbClr val="333333"/>
              </a:solidFill>
            </a:endParaRPr>
          </a:p>
          <a:p>
            <a:pPr indent="-334327" lvl="0" marL="457200" marR="0" rtl="0" algn="l">
              <a:lnSpc>
                <a:spcPct val="115000"/>
              </a:lnSpc>
              <a:spcBef>
                <a:spcPts val="0"/>
              </a:spcBef>
              <a:spcAft>
                <a:spcPts val="0"/>
              </a:spcAft>
              <a:buClr>
                <a:srgbClr val="333333"/>
              </a:buClr>
              <a:buSzPct val="100000"/>
              <a:buChar char="●"/>
            </a:pPr>
            <a:r>
              <a:rPr lang="en">
                <a:solidFill>
                  <a:srgbClr val="333333"/>
                </a:solidFill>
              </a:rPr>
              <a:t>Top 10 airline carriers in 2019 (in terms of number of flights)</a:t>
            </a:r>
            <a:endParaRPr>
              <a:solidFill>
                <a:srgbClr val="333333"/>
              </a:solidFill>
            </a:endParaRPr>
          </a:p>
          <a:p>
            <a:pPr indent="-334327" lvl="0" marL="457200" marR="0" rtl="0" algn="l">
              <a:lnSpc>
                <a:spcPct val="115000"/>
              </a:lnSpc>
              <a:spcBef>
                <a:spcPts val="0"/>
              </a:spcBef>
              <a:spcAft>
                <a:spcPts val="0"/>
              </a:spcAft>
              <a:buClr>
                <a:srgbClr val="333333"/>
              </a:buClr>
              <a:buSzPct val="100000"/>
              <a:buChar char="●"/>
            </a:pPr>
            <a:r>
              <a:rPr lang="en">
                <a:solidFill>
                  <a:srgbClr val="333333"/>
                </a:solidFill>
              </a:rPr>
              <a:t>Number of flights in 2019 (split by months)</a:t>
            </a:r>
            <a:endParaRPr>
              <a:solidFill>
                <a:srgbClr val="333333"/>
              </a:solidFill>
            </a:endParaRPr>
          </a:p>
          <a:p>
            <a:pPr indent="-334327" lvl="0" marL="457200" marR="0" rtl="0" algn="l">
              <a:lnSpc>
                <a:spcPct val="115000"/>
              </a:lnSpc>
              <a:spcBef>
                <a:spcPts val="0"/>
              </a:spcBef>
              <a:spcAft>
                <a:spcPts val="0"/>
              </a:spcAft>
              <a:buClr>
                <a:srgbClr val="333333"/>
              </a:buClr>
              <a:buSzPct val="100000"/>
              <a:buChar char="●"/>
            </a:pPr>
            <a:r>
              <a:rPr lang="en">
                <a:solidFill>
                  <a:srgbClr val="333333"/>
                </a:solidFill>
              </a:rPr>
              <a:t>Number of travelers from California (to other state split by distance group)</a:t>
            </a:r>
            <a:endParaRPr/>
          </a:p>
          <a:p>
            <a:pPr indent="0" lvl="0" marL="0" rtl="0" algn="l">
              <a:spcBef>
                <a:spcPts val="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7"/>
          <p:cNvSpPr txBox="1"/>
          <p:nvPr>
            <p:ph idx="1" type="body"/>
          </p:nvPr>
        </p:nvSpPr>
        <p:spPr>
          <a:xfrm>
            <a:off x="311700" y="276200"/>
            <a:ext cx="8520600" cy="47562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b="1" lang="en" sz="3600">
                <a:solidFill>
                  <a:schemeClr val="accent1"/>
                </a:solidFill>
                <a:latin typeface="PT Sans Narrow"/>
                <a:ea typeface="PT Sans Narrow"/>
                <a:cs typeface="PT Sans Narrow"/>
                <a:sym typeface="PT Sans Narrow"/>
              </a:rPr>
              <a:t>Type One : Without Dashboard</a:t>
            </a:r>
            <a:endParaRPr/>
          </a:p>
        </p:txBody>
      </p:sp>
      <p:pic>
        <p:nvPicPr>
          <p:cNvPr id="93" name="Google Shape;93;p17"/>
          <p:cNvPicPr preferRelativeResize="0"/>
          <p:nvPr/>
        </p:nvPicPr>
        <p:blipFill>
          <a:blip r:embed="rId3">
            <a:alphaModFix/>
          </a:blip>
          <a:stretch>
            <a:fillRect/>
          </a:stretch>
        </p:blipFill>
        <p:spPr>
          <a:xfrm>
            <a:off x="629600" y="1504987"/>
            <a:ext cx="2295525" cy="2642425"/>
          </a:xfrm>
          <a:prstGeom prst="rect">
            <a:avLst/>
          </a:prstGeom>
          <a:noFill/>
          <a:ln>
            <a:noFill/>
          </a:ln>
        </p:spPr>
      </p:pic>
      <p:pic>
        <p:nvPicPr>
          <p:cNvPr id="94" name="Google Shape;94;p17"/>
          <p:cNvPicPr preferRelativeResize="0"/>
          <p:nvPr/>
        </p:nvPicPr>
        <p:blipFill>
          <a:blip r:embed="rId4">
            <a:alphaModFix/>
          </a:blip>
          <a:stretch>
            <a:fillRect/>
          </a:stretch>
        </p:blipFill>
        <p:spPr>
          <a:xfrm>
            <a:off x="3829050" y="1320124"/>
            <a:ext cx="1485900" cy="3012150"/>
          </a:xfrm>
          <a:prstGeom prst="rect">
            <a:avLst/>
          </a:prstGeom>
          <a:noFill/>
          <a:ln>
            <a:noFill/>
          </a:ln>
        </p:spPr>
      </p:pic>
      <p:pic>
        <p:nvPicPr>
          <p:cNvPr id="95" name="Google Shape;95;p17"/>
          <p:cNvPicPr preferRelativeResize="0"/>
          <p:nvPr/>
        </p:nvPicPr>
        <p:blipFill>
          <a:blip r:embed="rId5">
            <a:alphaModFix/>
          </a:blip>
          <a:stretch>
            <a:fillRect/>
          </a:stretch>
        </p:blipFill>
        <p:spPr>
          <a:xfrm>
            <a:off x="6008750" y="950400"/>
            <a:ext cx="1933575" cy="39865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8"/>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Type Two : With Dashboard</a:t>
            </a:r>
            <a:endParaRPr/>
          </a:p>
        </p:txBody>
      </p:sp>
      <p:sp>
        <p:nvSpPr>
          <p:cNvPr id="101" name="Google Shape;101;p18"/>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102" name="Google Shape;102;p18"/>
          <p:cNvPicPr preferRelativeResize="0"/>
          <p:nvPr/>
        </p:nvPicPr>
        <p:blipFill>
          <a:blip r:embed="rId3">
            <a:alphaModFix/>
          </a:blip>
          <a:stretch>
            <a:fillRect/>
          </a:stretch>
        </p:blipFill>
        <p:spPr>
          <a:xfrm>
            <a:off x="152400" y="1080900"/>
            <a:ext cx="9144002" cy="376834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9"/>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Web-based Dashboarding</a:t>
            </a:r>
            <a:endParaRPr/>
          </a:p>
        </p:txBody>
      </p:sp>
      <p:sp>
        <p:nvSpPr>
          <p:cNvPr id="108" name="Google Shape;108;p19"/>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09" name="Google Shape;109;p19"/>
          <p:cNvPicPr preferRelativeResize="0"/>
          <p:nvPr/>
        </p:nvPicPr>
        <p:blipFill>
          <a:blip r:embed="rId3">
            <a:alphaModFix/>
          </a:blip>
          <a:stretch>
            <a:fillRect/>
          </a:stretch>
        </p:blipFill>
        <p:spPr>
          <a:xfrm>
            <a:off x="311700" y="1266325"/>
            <a:ext cx="8520601" cy="33027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0"/>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Web-based Dashboarding</a:t>
            </a:r>
            <a:endParaRPr/>
          </a:p>
        </p:txBody>
      </p:sp>
      <p:sp>
        <p:nvSpPr>
          <p:cNvPr id="115" name="Google Shape;115;p20"/>
          <p:cNvSpPr txBox="1"/>
          <p:nvPr>
            <p:ph idx="1" type="body"/>
          </p:nvPr>
        </p:nvSpPr>
        <p:spPr>
          <a:xfrm>
            <a:off x="311700" y="1266325"/>
            <a:ext cx="8520600" cy="3302700"/>
          </a:xfrm>
          <a:prstGeom prst="rect">
            <a:avLst/>
          </a:prstGeom>
        </p:spPr>
        <p:txBody>
          <a:bodyPr anchorCtr="0" anchor="t" bIns="91425" lIns="91425" spcFirstLastPara="1" rIns="91425" wrap="square" tIns="91425">
            <a:normAutofit fontScale="32500" lnSpcReduction="20000"/>
          </a:bodyPr>
          <a:lstStyle/>
          <a:p>
            <a:pPr indent="0" lvl="0" marL="0" rtl="0" algn="l">
              <a:spcBef>
                <a:spcPts val="0"/>
              </a:spcBef>
              <a:spcAft>
                <a:spcPts val="0"/>
              </a:spcAft>
              <a:buNone/>
            </a:pPr>
            <a:r>
              <a:rPr b="1" lang="en" sz="3500"/>
              <a:t>Dash :</a:t>
            </a:r>
            <a:r>
              <a:rPr lang="en" sz="3500">
                <a:solidFill>
                  <a:srgbClr val="333333"/>
                </a:solidFill>
              </a:rPr>
              <a:t> Dash is a Python framework for building web analytic applications. It runs on top of flask plotly.js and react.js. Dash is well suited for building data visualization apps with highly customized user interfaces.</a:t>
            </a:r>
            <a:endParaRPr sz="3500">
              <a:solidFill>
                <a:srgbClr val="333333"/>
              </a:solidFill>
            </a:endParaRPr>
          </a:p>
          <a:p>
            <a:pPr indent="0" lvl="0" marL="0" rtl="0" algn="l">
              <a:spcBef>
                <a:spcPts val="1200"/>
              </a:spcBef>
              <a:spcAft>
                <a:spcPts val="0"/>
              </a:spcAft>
              <a:buNone/>
            </a:pPr>
            <a:r>
              <a:rPr b="1" lang="en" sz="3500"/>
              <a:t>Panel :</a:t>
            </a:r>
            <a:r>
              <a:rPr lang="en" sz="3500">
                <a:solidFill>
                  <a:srgbClr val="333333"/>
                </a:solidFill>
              </a:rPr>
              <a:t> Panel works with visualizations from Bokeh, Matplotlib, HoloViews, and many other Python plotting libraries, making them instantly viewable, either individually or when combined with interactive widgets that control them. Panel works equally well in Jupyter Notebooks for creating quick data exploration tools or as a standalone deployed app in dashboards and allows you to easily switch between those contexts as needed. </a:t>
            </a:r>
            <a:endParaRPr sz="3500">
              <a:solidFill>
                <a:srgbClr val="333333"/>
              </a:solidFill>
            </a:endParaRPr>
          </a:p>
          <a:p>
            <a:pPr indent="0" lvl="0" marL="0" rtl="0" algn="l">
              <a:spcBef>
                <a:spcPts val="1200"/>
              </a:spcBef>
              <a:spcAft>
                <a:spcPts val="0"/>
              </a:spcAft>
              <a:buNone/>
            </a:pPr>
            <a:r>
              <a:rPr b="1" lang="en" sz="3500"/>
              <a:t>Voila :</a:t>
            </a:r>
            <a:r>
              <a:rPr lang="en" sz="3500">
                <a:solidFill>
                  <a:srgbClr val="333333"/>
                </a:solidFill>
              </a:rPr>
              <a:t> Voila turns Jupyter notebooks into standalone web applications. It's compatible with separate layout tools like Jupyter-flex or templates like voila-vuetify.</a:t>
            </a:r>
            <a:endParaRPr sz="3500">
              <a:solidFill>
                <a:srgbClr val="333333"/>
              </a:solidFill>
            </a:endParaRPr>
          </a:p>
          <a:p>
            <a:pPr indent="0" lvl="0" marL="0" rtl="0" algn="l">
              <a:spcBef>
                <a:spcPts val="1200"/>
              </a:spcBef>
              <a:spcAft>
                <a:spcPts val="0"/>
              </a:spcAft>
              <a:buNone/>
            </a:pPr>
            <a:r>
              <a:rPr b="1" lang="en" sz="3500">
                <a:solidFill>
                  <a:srgbClr val="333333"/>
                </a:solidFill>
              </a:rPr>
              <a:t>StreamKit </a:t>
            </a:r>
            <a:r>
              <a:rPr b="1" lang="en" sz="3500"/>
              <a:t>: </a:t>
            </a:r>
            <a:r>
              <a:rPr lang="en" sz="3500"/>
              <a:t>Streamlit can easily turn data scripts into shareable web apps with three main principles: embrace Python scripting, treat widgets as variables, and reuse data and computation.</a:t>
            </a:r>
            <a:endParaRPr sz="3500"/>
          </a:p>
          <a:p>
            <a:pPr indent="0" lvl="0" marL="0" rtl="0" algn="l">
              <a:spcBef>
                <a:spcPts val="1200"/>
              </a:spcBef>
              <a:spcAft>
                <a:spcPts val="0"/>
              </a:spcAft>
              <a:buNone/>
            </a:pPr>
            <a:r>
              <a:t/>
            </a:r>
            <a:endParaRPr sz="1400">
              <a:solidFill>
                <a:srgbClr val="333333"/>
              </a:solidFill>
            </a:endParaRPr>
          </a:p>
          <a:p>
            <a:pPr indent="0" lvl="0" marL="0" rtl="0" algn="l">
              <a:spcBef>
                <a:spcPts val="1200"/>
              </a:spcBef>
              <a:spcAft>
                <a:spcPts val="0"/>
              </a:spcAft>
              <a:buNone/>
            </a:pPr>
            <a:r>
              <a:t/>
            </a:r>
            <a:endParaRPr sz="1400">
              <a:solidFill>
                <a:srgbClr val="333333"/>
              </a:solidFill>
            </a:endParaRPr>
          </a:p>
          <a:p>
            <a:pPr indent="0" lvl="0" marL="0" rtl="0" algn="l">
              <a:spcBef>
                <a:spcPts val="1200"/>
              </a:spcBef>
              <a:spcAft>
                <a:spcPts val="0"/>
              </a:spcAft>
              <a:buNone/>
            </a:pPr>
            <a:r>
              <a:t/>
            </a:r>
            <a:endParaRPr sz="1400">
              <a:solidFill>
                <a:srgbClr val="333333"/>
              </a:solidFill>
            </a:endParaRPr>
          </a:p>
          <a:p>
            <a:pPr indent="0" lvl="0" marL="0" rtl="0" algn="l">
              <a:spcBef>
                <a:spcPts val="1200"/>
              </a:spcBef>
              <a:spcAft>
                <a:spcPts val="1200"/>
              </a:spcAft>
              <a:buNone/>
            </a:pPr>
            <a:r>
              <a:t/>
            </a:r>
            <a:endParaRPr sz="650">
              <a:solidFill>
                <a:srgbClr val="333333"/>
              </a:solidFill>
              <a:highlight>
                <a:srgbClr val="EEEEEE"/>
              </a:highlight>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1"/>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Dashboard Tools </a:t>
            </a:r>
            <a:endParaRPr/>
          </a:p>
        </p:txBody>
      </p:sp>
      <p:sp>
        <p:nvSpPr>
          <p:cNvPr id="121" name="Google Shape;121;p21"/>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22" name="Google Shape;122;p21"/>
          <p:cNvPicPr preferRelativeResize="0"/>
          <p:nvPr/>
        </p:nvPicPr>
        <p:blipFill>
          <a:blip r:embed="rId3">
            <a:alphaModFix/>
          </a:blip>
          <a:stretch>
            <a:fillRect/>
          </a:stretch>
        </p:blipFill>
        <p:spPr>
          <a:xfrm>
            <a:off x="382775" y="1211375"/>
            <a:ext cx="8384001" cy="33027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