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7" r:id="rId4"/>
    <p:sldId id="260" r:id="rId5"/>
    <p:sldId id="265" r:id="rId6"/>
    <p:sldId id="261" r:id="rId7"/>
    <p:sldId id="264" r:id="rId8"/>
    <p:sldId id="262" r:id="rId9"/>
    <p:sldId id="266" r:id="rId10"/>
    <p:sldId id="268" r:id="rId11"/>
    <p:sldId id="269" r:id="rId12"/>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ão Davi" initials="JD" lastIdx="1" clrIdx="0">
    <p:extLst>
      <p:ext uri="{19B8F6BF-5375-455C-9EA6-DF929625EA0E}">
        <p15:presenceInfo xmlns:p15="http://schemas.microsoft.com/office/powerpoint/2012/main" userId="João Dav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EE00"/>
    <a:srgbClr val="0903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3" d="100"/>
          <a:sy n="43" d="100"/>
        </p:scale>
        <p:origin x="256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ABB7EAAE-36A1-4F81-AE73-D6EF41F6DEB9}" type="datetimeFigureOut">
              <a:rPr lang="pt-BR" smtClean="0"/>
              <a:t>11/06/2025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D41523A-E9FA-48BE-AA67-DE0C2063C972}" type="slidenum">
              <a:rPr lang="pt-BR" smtClean="0"/>
              <a:t>‹nº›</a:t>
            </a:fld>
            <a:endParaRPr lang="pt-BR"/>
          </a:p>
        </p:txBody>
      </p:sp>
    </p:spTree>
    <p:extLst>
      <p:ext uri="{BB962C8B-B14F-4D97-AF65-F5344CB8AC3E}">
        <p14:creationId xmlns:p14="http://schemas.microsoft.com/office/powerpoint/2010/main" val="1157565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BB7EAAE-36A1-4F81-AE73-D6EF41F6DEB9}" type="datetimeFigureOut">
              <a:rPr lang="pt-BR" smtClean="0"/>
              <a:t>11/06/2025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D41523A-E9FA-48BE-AA67-DE0C2063C972}" type="slidenum">
              <a:rPr lang="pt-BR" smtClean="0"/>
              <a:t>‹nº›</a:t>
            </a:fld>
            <a:endParaRPr lang="pt-BR"/>
          </a:p>
        </p:txBody>
      </p:sp>
    </p:spTree>
    <p:extLst>
      <p:ext uri="{BB962C8B-B14F-4D97-AF65-F5344CB8AC3E}">
        <p14:creationId xmlns:p14="http://schemas.microsoft.com/office/powerpoint/2010/main" val="3903892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BB7EAAE-36A1-4F81-AE73-D6EF41F6DEB9}" type="datetimeFigureOut">
              <a:rPr lang="pt-BR" smtClean="0"/>
              <a:t>11/06/2025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D41523A-E9FA-48BE-AA67-DE0C2063C972}" type="slidenum">
              <a:rPr lang="pt-BR" smtClean="0"/>
              <a:t>‹nº›</a:t>
            </a:fld>
            <a:endParaRPr lang="pt-BR"/>
          </a:p>
        </p:txBody>
      </p:sp>
    </p:spTree>
    <p:extLst>
      <p:ext uri="{BB962C8B-B14F-4D97-AF65-F5344CB8AC3E}">
        <p14:creationId xmlns:p14="http://schemas.microsoft.com/office/powerpoint/2010/main" val="3383937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BB7EAAE-36A1-4F81-AE73-D6EF41F6DEB9}" type="datetimeFigureOut">
              <a:rPr lang="pt-BR" smtClean="0"/>
              <a:t>11/06/2025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D41523A-E9FA-48BE-AA67-DE0C2063C972}" type="slidenum">
              <a:rPr lang="pt-BR" smtClean="0"/>
              <a:t>‹nº›</a:t>
            </a:fld>
            <a:endParaRPr lang="pt-BR"/>
          </a:p>
        </p:txBody>
      </p:sp>
    </p:spTree>
    <p:extLst>
      <p:ext uri="{BB962C8B-B14F-4D97-AF65-F5344CB8AC3E}">
        <p14:creationId xmlns:p14="http://schemas.microsoft.com/office/powerpoint/2010/main" val="3930793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BB7EAAE-36A1-4F81-AE73-D6EF41F6DEB9}" type="datetimeFigureOut">
              <a:rPr lang="pt-BR" smtClean="0"/>
              <a:t>11/06/2025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D41523A-E9FA-48BE-AA67-DE0C2063C972}" type="slidenum">
              <a:rPr lang="pt-BR" smtClean="0"/>
              <a:t>‹nº›</a:t>
            </a:fld>
            <a:endParaRPr lang="pt-BR"/>
          </a:p>
        </p:txBody>
      </p:sp>
    </p:spTree>
    <p:extLst>
      <p:ext uri="{BB962C8B-B14F-4D97-AF65-F5344CB8AC3E}">
        <p14:creationId xmlns:p14="http://schemas.microsoft.com/office/powerpoint/2010/main" val="1386144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BB7EAAE-36A1-4F81-AE73-D6EF41F6DEB9}" type="datetimeFigureOut">
              <a:rPr lang="pt-BR" smtClean="0"/>
              <a:t>11/06/2025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D41523A-E9FA-48BE-AA67-DE0C2063C972}" type="slidenum">
              <a:rPr lang="pt-BR" smtClean="0"/>
              <a:t>‹nº›</a:t>
            </a:fld>
            <a:endParaRPr lang="pt-BR"/>
          </a:p>
        </p:txBody>
      </p:sp>
    </p:spTree>
    <p:extLst>
      <p:ext uri="{BB962C8B-B14F-4D97-AF65-F5344CB8AC3E}">
        <p14:creationId xmlns:p14="http://schemas.microsoft.com/office/powerpoint/2010/main" val="311804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ABB7EAAE-36A1-4F81-AE73-D6EF41F6DEB9}" type="datetimeFigureOut">
              <a:rPr lang="pt-BR" smtClean="0"/>
              <a:t>11/06/2025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D41523A-E9FA-48BE-AA67-DE0C2063C972}" type="slidenum">
              <a:rPr lang="pt-BR" smtClean="0"/>
              <a:t>‹nº›</a:t>
            </a:fld>
            <a:endParaRPr lang="pt-BR"/>
          </a:p>
        </p:txBody>
      </p:sp>
    </p:spTree>
    <p:extLst>
      <p:ext uri="{BB962C8B-B14F-4D97-AF65-F5344CB8AC3E}">
        <p14:creationId xmlns:p14="http://schemas.microsoft.com/office/powerpoint/2010/main" val="436176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BB7EAAE-36A1-4F81-AE73-D6EF41F6DEB9}" type="datetimeFigureOut">
              <a:rPr lang="pt-BR" smtClean="0"/>
              <a:t>11/06/2025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D41523A-E9FA-48BE-AA67-DE0C2063C972}" type="slidenum">
              <a:rPr lang="pt-BR" smtClean="0"/>
              <a:t>‹nº›</a:t>
            </a:fld>
            <a:endParaRPr lang="pt-BR"/>
          </a:p>
        </p:txBody>
      </p:sp>
    </p:spTree>
    <p:extLst>
      <p:ext uri="{BB962C8B-B14F-4D97-AF65-F5344CB8AC3E}">
        <p14:creationId xmlns:p14="http://schemas.microsoft.com/office/powerpoint/2010/main" val="191712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B7EAAE-36A1-4F81-AE73-D6EF41F6DEB9}" type="datetimeFigureOut">
              <a:rPr lang="pt-BR" smtClean="0"/>
              <a:t>11/06/2025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D41523A-E9FA-48BE-AA67-DE0C2063C972}" type="slidenum">
              <a:rPr lang="pt-BR" smtClean="0"/>
              <a:t>‹nº›</a:t>
            </a:fld>
            <a:endParaRPr lang="pt-BR"/>
          </a:p>
        </p:txBody>
      </p:sp>
    </p:spTree>
    <p:extLst>
      <p:ext uri="{BB962C8B-B14F-4D97-AF65-F5344CB8AC3E}">
        <p14:creationId xmlns:p14="http://schemas.microsoft.com/office/powerpoint/2010/main" val="1418326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BB7EAAE-36A1-4F81-AE73-D6EF41F6DEB9}" type="datetimeFigureOut">
              <a:rPr lang="pt-BR" smtClean="0"/>
              <a:t>11/06/2025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D41523A-E9FA-48BE-AA67-DE0C2063C972}" type="slidenum">
              <a:rPr lang="pt-BR" smtClean="0"/>
              <a:t>‹nº›</a:t>
            </a:fld>
            <a:endParaRPr lang="pt-BR"/>
          </a:p>
        </p:txBody>
      </p:sp>
    </p:spTree>
    <p:extLst>
      <p:ext uri="{BB962C8B-B14F-4D97-AF65-F5344CB8AC3E}">
        <p14:creationId xmlns:p14="http://schemas.microsoft.com/office/powerpoint/2010/main" val="306812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ABB7EAAE-36A1-4F81-AE73-D6EF41F6DEB9}" type="datetimeFigureOut">
              <a:rPr lang="pt-BR" smtClean="0"/>
              <a:t>11/06/2025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D41523A-E9FA-48BE-AA67-DE0C2063C972}" type="slidenum">
              <a:rPr lang="pt-BR" smtClean="0"/>
              <a:t>‹nº›</a:t>
            </a:fld>
            <a:endParaRPr lang="pt-BR"/>
          </a:p>
        </p:txBody>
      </p:sp>
    </p:spTree>
    <p:extLst>
      <p:ext uri="{BB962C8B-B14F-4D97-AF65-F5344CB8AC3E}">
        <p14:creationId xmlns:p14="http://schemas.microsoft.com/office/powerpoint/2010/main" val="1903947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ABB7EAAE-36A1-4F81-AE73-D6EF41F6DEB9}" type="datetimeFigureOut">
              <a:rPr lang="pt-BR" smtClean="0"/>
              <a:t>11/06/2025</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CD41523A-E9FA-48BE-AA67-DE0C2063C972}" type="slidenum">
              <a:rPr lang="pt-BR" smtClean="0"/>
              <a:t>‹nº›</a:t>
            </a:fld>
            <a:endParaRPr lang="pt-BR"/>
          </a:p>
        </p:txBody>
      </p:sp>
    </p:spTree>
    <p:extLst>
      <p:ext uri="{BB962C8B-B14F-4D97-AF65-F5344CB8AC3E}">
        <p14:creationId xmlns:p14="http://schemas.microsoft.com/office/powerpoint/2010/main" val="2586974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1AD0F-074E-275B-804F-5E1EC320ACB5}"/>
            </a:ext>
          </a:extLst>
        </p:cNvPr>
        <p:cNvGrpSpPr/>
        <p:nvPr/>
      </p:nvGrpSpPr>
      <p:grpSpPr>
        <a:xfrm>
          <a:off x="0" y="0"/>
          <a:ext cx="0" cy="0"/>
          <a:chOff x="0" y="0"/>
          <a:chExt cx="0" cy="0"/>
        </a:xfrm>
      </p:grpSpPr>
      <p:sp>
        <p:nvSpPr>
          <p:cNvPr id="7" name="Retângulo 6">
            <a:extLst>
              <a:ext uri="{FF2B5EF4-FFF2-40B4-BE49-F238E27FC236}">
                <a16:creationId xmlns:a16="http://schemas.microsoft.com/office/drawing/2014/main" id="{62D58B28-EEA0-4718-37CF-B4690B1B9379}"/>
              </a:ext>
            </a:extLst>
          </p:cNvPr>
          <p:cNvSpPr/>
          <p:nvPr/>
        </p:nvSpPr>
        <p:spPr>
          <a:xfrm>
            <a:off x="0" y="0"/>
            <a:ext cx="9601200" cy="12801600"/>
          </a:xfrm>
          <a:prstGeom prst="rect">
            <a:avLst/>
          </a:prstGeom>
          <a:solidFill>
            <a:srgbClr val="0903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a:extLst>
              <a:ext uri="{FF2B5EF4-FFF2-40B4-BE49-F238E27FC236}">
                <a16:creationId xmlns:a16="http://schemas.microsoft.com/office/drawing/2014/main" id="{FD9C6D13-2111-48A4-81E0-544E177BA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552" y="0"/>
            <a:ext cx="8896095" cy="12297920"/>
          </a:xfrm>
          <a:prstGeom prst="rect">
            <a:avLst/>
          </a:prstGeom>
        </p:spPr>
      </p:pic>
    </p:spTree>
    <p:extLst>
      <p:ext uri="{BB962C8B-B14F-4D97-AF65-F5344CB8AC3E}">
        <p14:creationId xmlns:p14="http://schemas.microsoft.com/office/powerpoint/2010/main" val="355172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E831B-EA21-C691-F4BB-2D32A520650E}"/>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F9D70ECD-BA37-2FD7-79C5-FB0C00833B8F}"/>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Retângulo: Cantos Arredondados 7">
            <a:extLst>
              <a:ext uri="{FF2B5EF4-FFF2-40B4-BE49-F238E27FC236}">
                <a16:creationId xmlns:a16="http://schemas.microsoft.com/office/drawing/2014/main" id="{21DCC206-1ADC-2324-12DD-32ADD81E5A76}"/>
              </a:ext>
            </a:extLst>
          </p:cNvPr>
          <p:cNvSpPr/>
          <p:nvPr/>
        </p:nvSpPr>
        <p:spPr>
          <a:xfrm rot="1861816">
            <a:off x="8258652" y="9179860"/>
            <a:ext cx="968189" cy="172122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a:extLst>
              <a:ext uri="{FF2B5EF4-FFF2-40B4-BE49-F238E27FC236}">
                <a16:creationId xmlns:a16="http://schemas.microsoft.com/office/drawing/2014/main" id="{AEE28E7E-DC9B-37AE-3849-F32C78401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993" y="179294"/>
            <a:ext cx="7615213" cy="11898772"/>
          </a:xfrm>
          <a:prstGeom prst="rect">
            <a:avLst/>
          </a:prstGeom>
        </p:spPr>
      </p:pic>
    </p:spTree>
    <p:extLst>
      <p:ext uri="{BB962C8B-B14F-4D97-AF65-F5344CB8AC3E}">
        <p14:creationId xmlns:p14="http://schemas.microsoft.com/office/powerpoint/2010/main" val="3789991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26AD7-9EEF-52E9-6DD1-CCBF7CFD3E19}"/>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41984680-07A0-1B3C-9094-E583470414F9}"/>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Retângulo: Cantos Arredondados 7">
            <a:extLst>
              <a:ext uri="{FF2B5EF4-FFF2-40B4-BE49-F238E27FC236}">
                <a16:creationId xmlns:a16="http://schemas.microsoft.com/office/drawing/2014/main" id="{EA3624FD-4CCC-F2E2-C57B-20ABC9BF27AB}"/>
              </a:ext>
            </a:extLst>
          </p:cNvPr>
          <p:cNvSpPr/>
          <p:nvPr/>
        </p:nvSpPr>
        <p:spPr>
          <a:xfrm rot="1861816">
            <a:off x="8258652" y="9179860"/>
            <a:ext cx="968189" cy="172122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71CA3E8F-66F0-DECF-211D-7E0BEB6B5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035" y="10468391"/>
            <a:ext cx="2761129" cy="1933482"/>
          </a:xfrm>
          <a:prstGeom prst="rect">
            <a:avLst/>
          </a:prstGeom>
        </p:spPr>
      </p:pic>
      <p:sp>
        <p:nvSpPr>
          <p:cNvPr id="3" name="Retângulo 2">
            <a:extLst>
              <a:ext uri="{FF2B5EF4-FFF2-40B4-BE49-F238E27FC236}">
                <a16:creationId xmlns:a16="http://schemas.microsoft.com/office/drawing/2014/main" id="{430117E9-544F-35DC-DA7F-230FFBC1300F}"/>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CaixaDeTexto 4">
            <a:extLst>
              <a:ext uri="{FF2B5EF4-FFF2-40B4-BE49-F238E27FC236}">
                <a16:creationId xmlns:a16="http://schemas.microsoft.com/office/drawing/2014/main" id="{B06A0F5D-2DEA-39B7-6946-CAB9D8666666}"/>
              </a:ext>
            </a:extLst>
          </p:cNvPr>
          <p:cNvSpPr txBox="1"/>
          <p:nvPr/>
        </p:nvSpPr>
        <p:spPr>
          <a:xfrm>
            <a:off x="918880" y="1664876"/>
            <a:ext cx="5141259" cy="707886"/>
          </a:xfrm>
          <a:prstGeom prst="rect">
            <a:avLst/>
          </a:prstGeom>
          <a:noFill/>
        </p:spPr>
        <p:txBody>
          <a:bodyPr wrap="square" rtlCol="0">
            <a:spAutoFit/>
          </a:bodyPr>
          <a:lstStyle/>
          <a:p>
            <a:r>
              <a:rPr lang="pt-BR" sz="4000" dirty="0" err="1">
                <a:solidFill>
                  <a:schemeClr val="bg1"/>
                </a:solidFill>
              </a:rPr>
              <a:t>Congratulations</a:t>
            </a:r>
            <a:endParaRPr lang="pt-BR" sz="4000" dirty="0">
              <a:solidFill>
                <a:schemeClr val="bg1"/>
              </a:solidFill>
            </a:endParaRPr>
          </a:p>
        </p:txBody>
      </p:sp>
      <p:sp>
        <p:nvSpPr>
          <p:cNvPr id="6" name="CaixaDeTexto 5">
            <a:extLst>
              <a:ext uri="{FF2B5EF4-FFF2-40B4-BE49-F238E27FC236}">
                <a16:creationId xmlns:a16="http://schemas.microsoft.com/office/drawing/2014/main" id="{D5BEAD38-B872-BA1B-3C60-6FC527060F76}"/>
              </a:ext>
            </a:extLst>
          </p:cNvPr>
          <p:cNvSpPr txBox="1"/>
          <p:nvPr/>
        </p:nvSpPr>
        <p:spPr>
          <a:xfrm>
            <a:off x="972670" y="2620089"/>
            <a:ext cx="7655860" cy="1200329"/>
          </a:xfrm>
          <a:prstGeom prst="rect">
            <a:avLst/>
          </a:prstGeom>
          <a:noFill/>
        </p:spPr>
        <p:txBody>
          <a:bodyPr wrap="square" rtlCol="0">
            <a:spAutoFit/>
          </a:bodyPr>
          <a:lstStyle/>
          <a:p>
            <a:r>
              <a:rPr lang="en-US" dirty="0">
                <a:solidFill>
                  <a:schemeClr val="bg1"/>
                </a:solidFill>
              </a:rPr>
              <a:t>Thank you very much for getting this far! I am immensely grateful for you taking the time to read this eBook. I hope the content has been useful, inspiring, or at least made you reflect. Your reading is what gives meaning to all this work. Until the next journey!</a:t>
            </a:r>
            <a:endParaRPr lang="pt-BR" dirty="0">
              <a:solidFill>
                <a:schemeClr val="bg1"/>
              </a:solidFill>
            </a:endParaRPr>
          </a:p>
        </p:txBody>
      </p:sp>
      <p:pic>
        <p:nvPicPr>
          <p:cNvPr id="9" name="Imagem 8">
            <a:extLst>
              <a:ext uri="{FF2B5EF4-FFF2-40B4-BE49-F238E27FC236}">
                <a16:creationId xmlns:a16="http://schemas.microsoft.com/office/drawing/2014/main" id="{01182A15-DF82-20E3-843E-5E214A1A9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2435" y="10620791"/>
            <a:ext cx="2761129" cy="1933482"/>
          </a:xfrm>
          <a:prstGeom prst="rect">
            <a:avLst/>
          </a:prstGeom>
        </p:spPr>
      </p:pic>
      <p:sp>
        <p:nvSpPr>
          <p:cNvPr id="11" name="CaixaDeTexto 10">
            <a:extLst>
              <a:ext uri="{FF2B5EF4-FFF2-40B4-BE49-F238E27FC236}">
                <a16:creationId xmlns:a16="http://schemas.microsoft.com/office/drawing/2014/main" id="{489C9DDA-C88D-0CF6-A0B9-B9D9EE5623B8}"/>
              </a:ext>
            </a:extLst>
          </p:cNvPr>
          <p:cNvSpPr txBox="1"/>
          <p:nvPr/>
        </p:nvSpPr>
        <p:spPr>
          <a:xfrm>
            <a:off x="972669" y="3996057"/>
            <a:ext cx="7655860" cy="2031325"/>
          </a:xfrm>
          <a:prstGeom prst="rect">
            <a:avLst/>
          </a:prstGeom>
          <a:noFill/>
        </p:spPr>
        <p:txBody>
          <a:bodyPr wrap="square" rtlCol="0">
            <a:spAutoFit/>
          </a:bodyPr>
          <a:lstStyle/>
          <a:p>
            <a:r>
              <a:rPr lang="en-US" dirty="0">
                <a:solidFill>
                  <a:schemeClr val="bg1"/>
                </a:solidFill>
              </a:rPr>
              <a:t>Now that you have completed the reading, I challenge you to turn knowledge into action: 1) start investing monthly, even if it's a small amount, to create the habit; 2) record all your expenses for at least 90 days, understanding where your money really goes; and 3) set a long-term financial goal and commit to contributing to it monthly as a priority. True progress comes from consistency, and by making this commitment to yourself, you will be taking a firm step towards the financial freedom you want to build.</a:t>
            </a:r>
            <a:endParaRPr lang="pt-BR" dirty="0">
              <a:solidFill>
                <a:schemeClr val="bg1"/>
              </a:solidFill>
            </a:endParaRPr>
          </a:p>
        </p:txBody>
      </p:sp>
      <p:pic>
        <p:nvPicPr>
          <p:cNvPr id="13" name="Imagem 12">
            <a:extLst>
              <a:ext uri="{FF2B5EF4-FFF2-40B4-BE49-F238E27FC236}">
                <a16:creationId xmlns:a16="http://schemas.microsoft.com/office/drawing/2014/main" id="{4D922F55-5BBA-7929-DB30-966BFE0D1FDC}"/>
              </a:ext>
            </a:extLst>
          </p:cNvPr>
          <p:cNvPicPr>
            <a:picLocks noChangeAspect="1"/>
          </p:cNvPicPr>
          <p:nvPr/>
        </p:nvPicPr>
        <p:blipFill>
          <a:blip r:embed="rId3">
            <a:extLst>
              <a:ext uri="{28A0092B-C50C-407E-A947-70E740481C1C}">
                <a14:useLocalDpi xmlns:a14="http://schemas.microsoft.com/office/drawing/2010/main" val="0"/>
              </a:ext>
            </a:extLst>
          </a:blip>
          <a:srcRect t="35902" b="31478"/>
          <a:stretch>
            <a:fillRect/>
          </a:stretch>
        </p:blipFill>
        <p:spPr>
          <a:xfrm>
            <a:off x="712997" y="6490939"/>
            <a:ext cx="7758623" cy="3690571"/>
          </a:xfrm>
          <a:prstGeom prst="rect">
            <a:avLst/>
          </a:prstGeom>
        </p:spPr>
      </p:pic>
    </p:spTree>
    <p:extLst>
      <p:ext uri="{BB962C8B-B14F-4D97-AF65-F5344CB8AC3E}">
        <p14:creationId xmlns:p14="http://schemas.microsoft.com/office/powerpoint/2010/main" val="311829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5A6DBC9E-C4A0-1F63-7AD5-A7A62F37A4E5}"/>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7" name="Imagem 6">
            <a:extLst>
              <a:ext uri="{FF2B5EF4-FFF2-40B4-BE49-F238E27FC236}">
                <a16:creationId xmlns:a16="http://schemas.microsoft.com/office/drawing/2014/main" id="{A22375FE-EBCC-6A12-FAFB-C400AD492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69" y="1040045"/>
            <a:ext cx="8443808" cy="10721509"/>
          </a:xfrm>
          <a:prstGeom prst="rect">
            <a:avLst/>
          </a:prstGeom>
        </p:spPr>
      </p:pic>
      <p:sp>
        <p:nvSpPr>
          <p:cNvPr id="8" name="Retângulo: Cantos Arredondados 7">
            <a:extLst>
              <a:ext uri="{FF2B5EF4-FFF2-40B4-BE49-F238E27FC236}">
                <a16:creationId xmlns:a16="http://schemas.microsoft.com/office/drawing/2014/main" id="{185A2006-2D46-42C4-F8A2-E3E074C4B3B1}"/>
              </a:ext>
            </a:extLst>
          </p:cNvPr>
          <p:cNvSpPr/>
          <p:nvPr/>
        </p:nvSpPr>
        <p:spPr>
          <a:xfrm rot="1861816">
            <a:off x="8258652" y="9179860"/>
            <a:ext cx="968189" cy="172122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0908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49C5E-D983-6334-D849-83C8522BDE07}"/>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ACD99F01-1413-6016-7F69-92A4B27BC92F}"/>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CaixaDeTexto 1">
            <a:extLst>
              <a:ext uri="{FF2B5EF4-FFF2-40B4-BE49-F238E27FC236}">
                <a16:creationId xmlns:a16="http://schemas.microsoft.com/office/drawing/2014/main" id="{7C5F358A-BB2D-7023-B556-0CBED9594D06}"/>
              </a:ext>
            </a:extLst>
          </p:cNvPr>
          <p:cNvSpPr txBox="1"/>
          <p:nvPr/>
        </p:nvSpPr>
        <p:spPr>
          <a:xfrm>
            <a:off x="972669" y="1105671"/>
            <a:ext cx="6503895" cy="707886"/>
          </a:xfrm>
          <a:prstGeom prst="rect">
            <a:avLst/>
          </a:prstGeom>
          <a:noFill/>
        </p:spPr>
        <p:txBody>
          <a:bodyPr wrap="square" rtlCol="0">
            <a:spAutoFit/>
          </a:bodyPr>
          <a:lstStyle/>
          <a:p>
            <a:r>
              <a:rPr lang="pt-BR" sz="4000" dirty="0" err="1">
                <a:solidFill>
                  <a:schemeClr val="bg1"/>
                </a:solidFill>
              </a:rPr>
              <a:t>Understand</a:t>
            </a:r>
            <a:r>
              <a:rPr lang="pt-BR" sz="4000" dirty="0">
                <a:solidFill>
                  <a:schemeClr val="bg1"/>
                </a:solidFill>
              </a:rPr>
              <a:t> </a:t>
            </a:r>
            <a:r>
              <a:rPr lang="pt-BR" sz="4000" dirty="0" err="1">
                <a:solidFill>
                  <a:schemeClr val="bg1"/>
                </a:solidFill>
              </a:rPr>
              <a:t>the</a:t>
            </a:r>
            <a:r>
              <a:rPr lang="pt-BR" sz="4000" dirty="0">
                <a:solidFill>
                  <a:schemeClr val="bg1"/>
                </a:solidFill>
              </a:rPr>
              <a:t> board.</a:t>
            </a:r>
          </a:p>
        </p:txBody>
      </p:sp>
      <p:sp>
        <p:nvSpPr>
          <p:cNvPr id="5" name="CaixaDeTexto 4">
            <a:extLst>
              <a:ext uri="{FF2B5EF4-FFF2-40B4-BE49-F238E27FC236}">
                <a16:creationId xmlns:a16="http://schemas.microsoft.com/office/drawing/2014/main" id="{D3CE3DBC-36CD-634A-8303-E69F3B1751A3}"/>
              </a:ext>
            </a:extLst>
          </p:cNvPr>
          <p:cNvSpPr txBox="1"/>
          <p:nvPr/>
        </p:nvSpPr>
        <p:spPr>
          <a:xfrm>
            <a:off x="972670" y="2602152"/>
            <a:ext cx="7655860" cy="7848302"/>
          </a:xfrm>
          <a:prstGeom prst="rect">
            <a:avLst/>
          </a:prstGeom>
          <a:noFill/>
        </p:spPr>
        <p:txBody>
          <a:bodyPr wrap="square" rtlCol="0">
            <a:spAutoFit/>
          </a:bodyPr>
          <a:lstStyle/>
          <a:p>
            <a:r>
              <a:rPr lang="en-US" dirty="0">
                <a:solidFill>
                  <a:schemeClr val="bg1"/>
                </a:solidFill>
              </a:rPr>
              <a:t>Before you can make any move in the financial game, you need to understand exactly where you stand on the board. This means mapping out your finances with complete clarity: how much you earn, how much you spend, and the real size of your debts. Most people don’t know exactly how much they owe or where their money goes each month — and that’s like playing chess without seeing the pieces. The first step is to have an honest and detailed financial diagnosis.</a:t>
            </a:r>
          </a:p>
          <a:p>
            <a:endParaRPr lang="en-US" dirty="0">
              <a:solidFill>
                <a:schemeClr val="bg1"/>
              </a:solidFill>
            </a:endParaRPr>
          </a:p>
          <a:p>
            <a:r>
              <a:rPr lang="en-US" dirty="0">
                <a:solidFill>
                  <a:schemeClr val="bg1"/>
                </a:solidFill>
              </a:rPr>
              <a:t>With the numbers in hand, the next move is to work on your mind. The way you see money directly influences your decisions. Beliefs like “money is hard to earn” or “investing is only for the rich” create invisible barriers that keep you stuck in the same place. Changing this mindset is essential to making smart moves. Financial education is not just about numbers; it is, above all, about behavior.</a:t>
            </a:r>
          </a:p>
          <a:p>
            <a:endParaRPr lang="en-US" dirty="0">
              <a:solidFill>
                <a:schemeClr val="bg1"/>
              </a:solidFill>
            </a:endParaRPr>
          </a:p>
          <a:p>
            <a:r>
              <a:rPr lang="en-US" dirty="0">
                <a:solidFill>
                  <a:schemeClr val="bg1"/>
                </a:solidFill>
              </a:rPr>
              <a:t>To have control of your financial game, it is essential to set goals. Short term: get out of the red. Medium term: build up a reserve. Long term: achieve financial freedom. With these clear goals, you can begin to see each choice as a strategic strategy. Spend intentionally, cut back on excesses, and allocate your resources with focus. Every small decision is important — just like every move in chess — and can change the course of the game.</a:t>
            </a:r>
          </a:p>
          <a:p>
            <a:endParaRPr lang="en-US" dirty="0">
              <a:solidFill>
                <a:schemeClr val="bg1"/>
              </a:solidFill>
            </a:endParaRPr>
          </a:p>
          <a:p>
            <a:r>
              <a:rPr lang="en-US" dirty="0">
                <a:solidFill>
                  <a:schemeClr val="bg1"/>
                </a:solidFill>
              </a:rPr>
              <a:t>Finally, adopt a tool to control your finances. It could be a simple spreadsheet, an app, or even a notebook. The important thing is to have total control. If you don’t measure, you won’t improve. Knowing your financial board is the foundation for building a solid plan. From here, you can start protecting your king (your financial well-being) and paving the way to move forward with confidence.</a:t>
            </a:r>
            <a:endParaRPr lang="pt-BR" dirty="0">
              <a:solidFill>
                <a:schemeClr val="bg1"/>
              </a:solidFill>
            </a:endParaRPr>
          </a:p>
        </p:txBody>
      </p:sp>
      <p:sp>
        <p:nvSpPr>
          <p:cNvPr id="9" name="CaixaDeTexto 8">
            <a:extLst>
              <a:ext uri="{FF2B5EF4-FFF2-40B4-BE49-F238E27FC236}">
                <a16:creationId xmlns:a16="http://schemas.microsoft.com/office/drawing/2014/main" id="{C111C5AD-7E55-C723-2A90-7C3FC0DD025C}"/>
              </a:ext>
            </a:extLst>
          </p:cNvPr>
          <p:cNvSpPr txBox="1"/>
          <p:nvPr/>
        </p:nvSpPr>
        <p:spPr>
          <a:xfrm>
            <a:off x="972670" y="1849415"/>
            <a:ext cx="5531707" cy="584775"/>
          </a:xfrm>
          <a:prstGeom prst="rect">
            <a:avLst/>
          </a:prstGeom>
          <a:noFill/>
        </p:spPr>
        <p:txBody>
          <a:bodyPr wrap="none" rtlCol="0">
            <a:spAutoFit/>
          </a:bodyPr>
          <a:lstStyle/>
          <a:p>
            <a:r>
              <a:rPr lang="pt-BR" sz="3200" dirty="0">
                <a:solidFill>
                  <a:schemeClr val="bg1"/>
                </a:solidFill>
              </a:rPr>
              <a:t>Financial </a:t>
            </a:r>
            <a:r>
              <a:rPr lang="pt-BR" sz="3200" dirty="0" err="1">
                <a:solidFill>
                  <a:schemeClr val="bg1"/>
                </a:solidFill>
              </a:rPr>
              <a:t>Diagnosis</a:t>
            </a:r>
            <a:r>
              <a:rPr lang="pt-BR" sz="3200" dirty="0">
                <a:solidFill>
                  <a:schemeClr val="bg1"/>
                </a:solidFill>
              </a:rPr>
              <a:t> </a:t>
            </a:r>
            <a:r>
              <a:rPr lang="pt-BR" sz="3200" dirty="0" err="1">
                <a:solidFill>
                  <a:schemeClr val="bg1"/>
                </a:solidFill>
              </a:rPr>
              <a:t>and</a:t>
            </a:r>
            <a:r>
              <a:rPr lang="pt-BR" sz="3200" dirty="0">
                <a:solidFill>
                  <a:schemeClr val="bg1"/>
                </a:solidFill>
              </a:rPr>
              <a:t> Mindset</a:t>
            </a:r>
          </a:p>
        </p:txBody>
      </p:sp>
      <p:pic>
        <p:nvPicPr>
          <p:cNvPr id="3" name="Imagem 2">
            <a:extLst>
              <a:ext uri="{FF2B5EF4-FFF2-40B4-BE49-F238E27FC236}">
                <a16:creationId xmlns:a16="http://schemas.microsoft.com/office/drawing/2014/main" id="{46AEBA4D-DAE1-C917-4234-0F633C75F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035" y="10468391"/>
            <a:ext cx="2761129" cy="1933482"/>
          </a:xfrm>
          <a:prstGeom prst="rect">
            <a:avLst/>
          </a:prstGeom>
        </p:spPr>
      </p:pic>
    </p:spTree>
    <p:extLst>
      <p:ext uri="{BB962C8B-B14F-4D97-AF65-F5344CB8AC3E}">
        <p14:creationId xmlns:p14="http://schemas.microsoft.com/office/powerpoint/2010/main" val="14987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D7CBA-A456-4BBB-7B82-70152D1D99B1}"/>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F4B1A155-46F1-A14D-DCC9-DF623DF5D078}"/>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Retângulo: Cantos Arredondados 7">
            <a:extLst>
              <a:ext uri="{FF2B5EF4-FFF2-40B4-BE49-F238E27FC236}">
                <a16:creationId xmlns:a16="http://schemas.microsoft.com/office/drawing/2014/main" id="{70B78889-CD01-23C9-3635-387E86B80BF1}"/>
              </a:ext>
            </a:extLst>
          </p:cNvPr>
          <p:cNvSpPr/>
          <p:nvPr/>
        </p:nvSpPr>
        <p:spPr>
          <a:xfrm rot="1861816">
            <a:off x="8258652" y="9179860"/>
            <a:ext cx="968189" cy="172122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F2649B34-739B-C29E-41B4-8E8A03867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540" y="495067"/>
            <a:ext cx="7559336" cy="11811465"/>
          </a:xfrm>
          <a:prstGeom prst="rect">
            <a:avLst/>
          </a:prstGeom>
        </p:spPr>
      </p:pic>
    </p:spTree>
    <p:extLst>
      <p:ext uri="{BB962C8B-B14F-4D97-AF65-F5344CB8AC3E}">
        <p14:creationId xmlns:p14="http://schemas.microsoft.com/office/powerpoint/2010/main" val="1621220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1887C-A29A-9E0D-D034-FB10021A62EB}"/>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F7154755-013A-03A5-6777-E35FA7C4CCB3}"/>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CaixaDeTexto 1">
            <a:extLst>
              <a:ext uri="{FF2B5EF4-FFF2-40B4-BE49-F238E27FC236}">
                <a16:creationId xmlns:a16="http://schemas.microsoft.com/office/drawing/2014/main" id="{105AACD7-5928-0A79-9DAE-6434DC22D144}"/>
              </a:ext>
            </a:extLst>
          </p:cNvPr>
          <p:cNvSpPr txBox="1"/>
          <p:nvPr/>
        </p:nvSpPr>
        <p:spPr>
          <a:xfrm>
            <a:off x="972670" y="996856"/>
            <a:ext cx="4410635" cy="707886"/>
          </a:xfrm>
          <a:prstGeom prst="rect">
            <a:avLst/>
          </a:prstGeom>
          <a:noFill/>
        </p:spPr>
        <p:txBody>
          <a:bodyPr wrap="square" rtlCol="0">
            <a:spAutoFit/>
          </a:bodyPr>
          <a:lstStyle/>
          <a:p>
            <a:r>
              <a:rPr lang="pt-BR" sz="4000" dirty="0" err="1">
                <a:solidFill>
                  <a:schemeClr val="bg1"/>
                </a:solidFill>
              </a:rPr>
              <a:t>Protect</a:t>
            </a:r>
            <a:r>
              <a:rPr lang="pt-BR" sz="4000" dirty="0">
                <a:solidFill>
                  <a:schemeClr val="bg1"/>
                </a:solidFill>
              </a:rPr>
              <a:t> </a:t>
            </a:r>
            <a:r>
              <a:rPr lang="pt-BR" sz="4000" dirty="0" err="1">
                <a:solidFill>
                  <a:schemeClr val="bg1"/>
                </a:solidFill>
              </a:rPr>
              <a:t>the</a:t>
            </a:r>
            <a:r>
              <a:rPr lang="pt-BR" sz="4000" dirty="0">
                <a:solidFill>
                  <a:schemeClr val="bg1"/>
                </a:solidFill>
              </a:rPr>
              <a:t> king</a:t>
            </a:r>
          </a:p>
        </p:txBody>
      </p:sp>
      <p:sp>
        <p:nvSpPr>
          <p:cNvPr id="5" name="CaixaDeTexto 4">
            <a:extLst>
              <a:ext uri="{FF2B5EF4-FFF2-40B4-BE49-F238E27FC236}">
                <a16:creationId xmlns:a16="http://schemas.microsoft.com/office/drawing/2014/main" id="{4C4B2B16-6818-E10B-E1A8-ECA297B68DD8}"/>
              </a:ext>
            </a:extLst>
          </p:cNvPr>
          <p:cNvSpPr txBox="1"/>
          <p:nvPr/>
        </p:nvSpPr>
        <p:spPr>
          <a:xfrm>
            <a:off x="972670" y="2753647"/>
            <a:ext cx="7655860" cy="7294305"/>
          </a:xfrm>
          <a:prstGeom prst="rect">
            <a:avLst/>
          </a:prstGeom>
          <a:noFill/>
        </p:spPr>
        <p:txBody>
          <a:bodyPr wrap="square" rtlCol="0">
            <a:spAutoFit/>
          </a:bodyPr>
          <a:lstStyle/>
          <a:p>
            <a:r>
              <a:rPr lang="en-US" dirty="0">
                <a:solidFill>
                  <a:schemeClr val="bg1"/>
                </a:solidFill>
              </a:rPr>
              <a:t>In chess, protecting the king is a priority — and in finance, the “king” is your stability. Before you think about investing or growing financially, you need to protect the essential: paying off your debts. Debts are like opposing pieces advancing on the board, consuming your resources and limiting your movements. The first step to regaining control is to organize all your outstanding debts in order of value, interest, and impact on your budget.</a:t>
            </a:r>
          </a:p>
          <a:p>
            <a:endParaRPr lang="en-US" dirty="0">
              <a:solidFill>
                <a:schemeClr val="bg1"/>
              </a:solidFill>
            </a:endParaRPr>
          </a:p>
          <a:p>
            <a:r>
              <a:rPr lang="en-US" dirty="0">
                <a:solidFill>
                  <a:schemeClr val="bg1"/>
                </a:solidFill>
              </a:rPr>
              <a:t>There are two main methods for getting out of debt: the Snowball, where you start with the smallest debts and gain motivation with each payment, and the Avalanche, which attacks the debts with the highest interest first, being more financially efficient. The ideal is to choose the strategy that you will be able to maintain consistently. The important thing is to make constant moves — always paying something, even if it is a small amount, and not stopping.</a:t>
            </a:r>
          </a:p>
          <a:p>
            <a:endParaRPr lang="en-US" dirty="0">
              <a:solidFill>
                <a:schemeClr val="bg1"/>
              </a:solidFill>
            </a:endParaRPr>
          </a:p>
          <a:p>
            <a:r>
              <a:rPr lang="en-US" dirty="0">
                <a:solidFill>
                  <a:schemeClr val="bg1"/>
                </a:solidFill>
              </a:rPr>
              <a:t>Negotiating is a powerful move. Many people do not know that debts can be renegotiated with significant discounts, especially when it comes to old debts. Banks and creditors would rather receive something than nothing, so use this to your advantage. But be careful: only make deals that actually fit within your budget. A poorly planned new installment plan could be a check in disguise.</a:t>
            </a:r>
          </a:p>
          <a:p>
            <a:endParaRPr lang="en-US" dirty="0">
              <a:solidFill>
                <a:schemeClr val="bg1"/>
              </a:solidFill>
            </a:endParaRPr>
          </a:p>
          <a:p>
            <a:r>
              <a:rPr lang="en-US" dirty="0">
                <a:solidFill>
                  <a:schemeClr val="bg1"/>
                </a:solidFill>
              </a:rPr>
              <a:t>Even while you pay off debts, start building up a small emergency fund — no matter how small. This will prevent unforeseen events from forcing you into debt again, creating an endless cycle. Getting out of debt isn't just about paying off bills, it's about changing your financial behavior pattern. Protecting your king means ensuring that you don't end up back where you started, but rather moving forward, with strategy and consistency, towards financial freedom.</a:t>
            </a:r>
            <a:endParaRPr lang="pt-BR" dirty="0">
              <a:solidFill>
                <a:schemeClr val="bg1"/>
              </a:solidFill>
            </a:endParaRPr>
          </a:p>
        </p:txBody>
      </p:sp>
      <p:sp>
        <p:nvSpPr>
          <p:cNvPr id="9" name="CaixaDeTexto 8">
            <a:extLst>
              <a:ext uri="{FF2B5EF4-FFF2-40B4-BE49-F238E27FC236}">
                <a16:creationId xmlns:a16="http://schemas.microsoft.com/office/drawing/2014/main" id="{E7171C7E-96AD-D6A7-3759-A5FB2A54E5E1}"/>
              </a:ext>
            </a:extLst>
          </p:cNvPr>
          <p:cNvSpPr txBox="1"/>
          <p:nvPr/>
        </p:nvSpPr>
        <p:spPr>
          <a:xfrm>
            <a:off x="972670" y="1936807"/>
            <a:ext cx="6440609" cy="584775"/>
          </a:xfrm>
          <a:prstGeom prst="rect">
            <a:avLst/>
          </a:prstGeom>
          <a:noFill/>
        </p:spPr>
        <p:txBody>
          <a:bodyPr wrap="none" rtlCol="0">
            <a:spAutoFit/>
          </a:bodyPr>
          <a:lstStyle/>
          <a:p>
            <a:r>
              <a:rPr lang="en-US" sz="3200" dirty="0">
                <a:solidFill>
                  <a:schemeClr val="bg1"/>
                </a:solidFill>
              </a:rPr>
              <a:t>How to Get Out of Debt with Strategy</a:t>
            </a:r>
            <a:endParaRPr lang="pt-BR" sz="3200" dirty="0">
              <a:solidFill>
                <a:schemeClr val="bg1"/>
              </a:solidFill>
            </a:endParaRPr>
          </a:p>
        </p:txBody>
      </p:sp>
      <p:pic>
        <p:nvPicPr>
          <p:cNvPr id="3" name="Imagem 2">
            <a:extLst>
              <a:ext uri="{FF2B5EF4-FFF2-40B4-BE49-F238E27FC236}">
                <a16:creationId xmlns:a16="http://schemas.microsoft.com/office/drawing/2014/main" id="{F19176C1-7D41-2F11-6431-916CCEF98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035" y="10468391"/>
            <a:ext cx="2761129" cy="1933482"/>
          </a:xfrm>
          <a:prstGeom prst="rect">
            <a:avLst/>
          </a:prstGeom>
        </p:spPr>
      </p:pic>
    </p:spTree>
    <p:extLst>
      <p:ext uri="{BB962C8B-B14F-4D97-AF65-F5344CB8AC3E}">
        <p14:creationId xmlns:p14="http://schemas.microsoft.com/office/powerpoint/2010/main" val="3529558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DF414-68A2-0182-F07F-C7ED3B943908}"/>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C3FA8FCF-8943-CFFF-62B3-9C2A2783BBE0}"/>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Retângulo: Cantos Arredondados 7">
            <a:extLst>
              <a:ext uri="{FF2B5EF4-FFF2-40B4-BE49-F238E27FC236}">
                <a16:creationId xmlns:a16="http://schemas.microsoft.com/office/drawing/2014/main" id="{312D9FAA-407B-1D4F-9AAD-C3DC5CBDD934}"/>
              </a:ext>
            </a:extLst>
          </p:cNvPr>
          <p:cNvSpPr/>
          <p:nvPr/>
        </p:nvSpPr>
        <p:spPr>
          <a:xfrm rot="1861816">
            <a:off x="8258652" y="9179860"/>
            <a:ext cx="968189" cy="172122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a:extLst>
              <a:ext uri="{FF2B5EF4-FFF2-40B4-BE49-F238E27FC236}">
                <a16:creationId xmlns:a16="http://schemas.microsoft.com/office/drawing/2014/main" id="{0BED9409-D0EF-43F2-CA90-D01293A97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35458"/>
            <a:ext cx="9601199" cy="11730683"/>
          </a:xfrm>
          <a:prstGeom prst="rect">
            <a:avLst/>
          </a:prstGeom>
        </p:spPr>
      </p:pic>
    </p:spTree>
    <p:extLst>
      <p:ext uri="{BB962C8B-B14F-4D97-AF65-F5344CB8AC3E}">
        <p14:creationId xmlns:p14="http://schemas.microsoft.com/office/powerpoint/2010/main" val="290981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3B0D0-F7D3-6D0D-6430-3B6D6884D501}"/>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528247F9-1A61-A70E-204E-93ED71E7B4CB}"/>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CaixaDeTexto 1">
            <a:extLst>
              <a:ext uri="{FF2B5EF4-FFF2-40B4-BE49-F238E27FC236}">
                <a16:creationId xmlns:a16="http://schemas.microsoft.com/office/drawing/2014/main" id="{04A577F0-FEBB-7048-2BC9-8587CE33AA0F}"/>
              </a:ext>
            </a:extLst>
          </p:cNvPr>
          <p:cNvSpPr txBox="1"/>
          <p:nvPr/>
        </p:nvSpPr>
        <p:spPr>
          <a:xfrm>
            <a:off x="972670" y="858357"/>
            <a:ext cx="4410635" cy="707886"/>
          </a:xfrm>
          <a:prstGeom prst="rect">
            <a:avLst/>
          </a:prstGeom>
          <a:noFill/>
        </p:spPr>
        <p:txBody>
          <a:bodyPr wrap="square" rtlCol="0">
            <a:spAutoFit/>
          </a:bodyPr>
          <a:lstStyle/>
          <a:p>
            <a:r>
              <a:rPr lang="pt-BR" sz="4000" dirty="0">
                <a:solidFill>
                  <a:schemeClr val="bg1"/>
                </a:solidFill>
              </a:rPr>
              <a:t>Master moves</a:t>
            </a:r>
          </a:p>
        </p:txBody>
      </p:sp>
      <p:sp>
        <p:nvSpPr>
          <p:cNvPr id="5" name="CaixaDeTexto 4">
            <a:extLst>
              <a:ext uri="{FF2B5EF4-FFF2-40B4-BE49-F238E27FC236}">
                <a16:creationId xmlns:a16="http://schemas.microsoft.com/office/drawing/2014/main" id="{D68B98E1-BC9A-0113-DB70-E13A365FE218}"/>
              </a:ext>
            </a:extLst>
          </p:cNvPr>
          <p:cNvSpPr txBox="1"/>
          <p:nvPr/>
        </p:nvSpPr>
        <p:spPr>
          <a:xfrm>
            <a:off x="972670" y="2615148"/>
            <a:ext cx="7655860" cy="7571303"/>
          </a:xfrm>
          <a:prstGeom prst="rect">
            <a:avLst/>
          </a:prstGeom>
          <a:noFill/>
        </p:spPr>
        <p:txBody>
          <a:bodyPr wrap="square" rtlCol="0">
            <a:spAutoFit/>
          </a:bodyPr>
          <a:lstStyle/>
          <a:p>
            <a:r>
              <a:rPr lang="en-US" dirty="0">
                <a:solidFill>
                  <a:schemeClr val="bg1"/>
                </a:solidFill>
              </a:rPr>
              <a:t>After protecting the king, it's time to move forward intelligently. Growing financially requires more than just saving money — you need to invest. Investing is making your money work for you, multiplying resources in the medium and long term. To do this, you need to understand the difference between saving and investing. Saving is accumulating money, usually in low-yield locations, such as savings accounts. Investing is investing this money in assets that generate returns — with controlled risks.</a:t>
            </a:r>
          </a:p>
          <a:p>
            <a:endParaRPr lang="en-US" dirty="0">
              <a:solidFill>
                <a:schemeClr val="bg1"/>
              </a:solidFill>
            </a:endParaRPr>
          </a:p>
          <a:p>
            <a:r>
              <a:rPr lang="en-US" dirty="0">
                <a:solidFill>
                  <a:schemeClr val="bg1"/>
                </a:solidFill>
              </a:rPr>
              <a:t>The first concept you need to master is that of fixed income and variable income. In fixed income, such as Treasury Direct or CDBs, you know in advance how much you will receive and in how long. They are ideal for beginners. In variable income — such as stocks, real estate funds or cryptocurrencies — the gains are greater, but so are the risks. A good player does not enter a game without knowing the pieces: understand where they are putting their money.</a:t>
            </a:r>
          </a:p>
          <a:p>
            <a:endParaRPr lang="en-US" dirty="0">
              <a:solidFill>
                <a:schemeClr val="bg1"/>
              </a:solidFill>
            </a:endParaRPr>
          </a:p>
          <a:p>
            <a:r>
              <a:rPr lang="en-US" dirty="0">
                <a:solidFill>
                  <a:schemeClr val="bg1"/>
                </a:solidFill>
              </a:rPr>
              <a:t>Another essential point is to identify your investor profile: conservative, moderate or bold. This profile will guide your choices and avoid impulsive decisions, which are common traps. For beginners, it is safer to start with predictable assets while you develop knowledge and confidence. Remember: in chess and investing, patience usually beats haste.</a:t>
            </a:r>
          </a:p>
          <a:p>
            <a:endParaRPr lang="en-US" dirty="0">
              <a:solidFill>
                <a:schemeClr val="bg1"/>
              </a:solidFill>
            </a:endParaRPr>
          </a:p>
          <a:p>
            <a:r>
              <a:rPr lang="en-US" dirty="0">
                <a:solidFill>
                  <a:schemeClr val="bg1"/>
                </a:solidFill>
              </a:rPr>
              <a:t>Finally, understand the power of compound interest — the famous formula for multiplication over time. The sooner you start, the less money you need to build a significant amount of wealth. Small monthly contributions, invested consistently, can turn into big results in the future. Growing financially is not about winning a lot all at once, but about making the right moves over and over again. This is the basis of building wealth.</a:t>
            </a:r>
            <a:endParaRPr lang="pt-BR" dirty="0">
              <a:solidFill>
                <a:schemeClr val="bg1"/>
              </a:solidFill>
            </a:endParaRPr>
          </a:p>
        </p:txBody>
      </p:sp>
      <p:sp>
        <p:nvSpPr>
          <p:cNvPr id="9" name="CaixaDeTexto 8">
            <a:extLst>
              <a:ext uri="{FF2B5EF4-FFF2-40B4-BE49-F238E27FC236}">
                <a16:creationId xmlns:a16="http://schemas.microsoft.com/office/drawing/2014/main" id="{A73881DA-2945-5639-02B0-4463934B3C86}"/>
              </a:ext>
            </a:extLst>
          </p:cNvPr>
          <p:cNvSpPr txBox="1"/>
          <p:nvPr/>
        </p:nvSpPr>
        <p:spPr>
          <a:xfrm>
            <a:off x="972670" y="1798308"/>
            <a:ext cx="4518416" cy="584775"/>
          </a:xfrm>
          <a:prstGeom prst="rect">
            <a:avLst/>
          </a:prstGeom>
          <a:noFill/>
        </p:spPr>
        <p:txBody>
          <a:bodyPr wrap="none" rtlCol="0">
            <a:spAutoFit/>
          </a:bodyPr>
          <a:lstStyle/>
          <a:p>
            <a:r>
              <a:rPr lang="pt-BR" sz="3200" dirty="0" err="1">
                <a:solidFill>
                  <a:schemeClr val="bg1"/>
                </a:solidFill>
              </a:rPr>
              <a:t>Investment</a:t>
            </a:r>
            <a:r>
              <a:rPr lang="pt-BR" sz="3200" dirty="0">
                <a:solidFill>
                  <a:schemeClr val="bg1"/>
                </a:solidFill>
              </a:rPr>
              <a:t> Fundamentals</a:t>
            </a:r>
          </a:p>
        </p:txBody>
      </p:sp>
      <p:pic>
        <p:nvPicPr>
          <p:cNvPr id="3" name="Imagem 2">
            <a:extLst>
              <a:ext uri="{FF2B5EF4-FFF2-40B4-BE49-F238E27FC236}">
                <a16:creationId xmlns:a16="http://schemas.microsoft.com/office/drawing/2014/main" id="{B240B492-D920-B701-EDEE-310A618FB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035" y="10468391"/>
            <a:ext cx="2761129" cy="1933482"/>
          </a:xfrm>
          <a:prstGeom prst="rect">
            <a:avLst/>
          </a:prstGeom>
        </p:spPr>
      </p:pic>
    </p:spTree>
    <p:extLst>
      <p:ext uri="{BB962C8B-B14F-4D97-AF65-F5344CB8AC3E}">
        <p14:creationId xmlns:p14="http://schemas.microsoft.com/office/powerpoint/2010/main" val="4213630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ADF29-0BEF-94C4-597B-05A87EF28635}"/>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D5EBC42D-8855-3C28-B577-E535BC7E5477}"/>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Retângulo: Cantos Arredondados 7">
            <a:extLst>
              <a:ext uri="{FF2B5EF4-FFF2-40B4-BE49-F238E27FC236}">
                <a16:creationId xmlns:a16="http://schemas.microsoft.com/office/drawing/2014/main" id="{3B04A412-C0AA-5F1F-7A15-9728627EFB92}"/>
              </a:ext>
            </a:extLst>
          </p:cNvPr>
          <p:cNvSpPr/>
          <p:nvPr/>
        </p:nvSpPr>
        <p:spPr>
          <a:xfrm rot="1861816">
            <a:off x="8258652" y="9179860"/>
            <a:ext cx="968189" cy="172122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Imagem 2">
            <a:extLst>
              <a:ext uri="{FF2B5EF4-FFF2-40B4-BE49-F238E27FC236}">
                <a16:creationId xmlns:a16="http://schemas.microsoft.com/office/drawing/2014/main" id="{47466DAC-5611-0E14-0337-15CBE4359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289" y="147316"/>
            <a:ext cx="7728621" cy="12075972"/>
          </a:xfrm>
          <a:prstGeom prst="rect">
            <a:avLst/>
          </a:prstGeom>
        </p:spPr>
      </p:pic>
    </p:spTree>
    <p:extLst>
      <p:ext uri="{BB962C8B-B14F-4D97-AF65-F5344CB8AC3E}">
        <p14:creationId xmlns:p14="http://schemas.microsoft.com/office/powerpoint/2010/main" val="2905887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6A4DC-B6CB-8603-FA31-AE59C3F73882}"/>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48F2B462-B4F4-5C74-5291-72F28C09E3C1}"/>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 name="CaixaDeTexto 1">
            <a:extLst>
              <a:ext uri="{FF2B5EF4-FFF2-40B4-BE49-F238E27FC236}">
                <a16:creationId xmlns:a16="http://schemas.microsoft.com/office/drawing/2014/main" id="{0682D391-9698-7C1E-A244-F94AD59F1984}"/>
              </a:ext>
            </a:extLst>
          </p:cNvPr>
          <p:cNvSpPr txBox="1"/>
          <p:nvPr/>
        </p:nvSpPr>
        <p:spPr>
          <a:xfrm>
            <a:off x="954741" y="813724"/>
            <a:ext cx="5141259" cy="707886"/>
          </a:xfrm>
          <a:prstGeom prst="rect">
            <a:avLst/>
          </a:prstGeom>
          <a:noFill/>
        </p:spPr>
        <p:txBody>
          <a:bodyPr wrap="square" rtlCol="0">
            <a:spAutoFit/>
          </a:bodyPr>
          <a:lstStyle/>
          <a:p>
            <a:r>
              <a:rPr lang="pt-BR" sz="4000" dirty="0" err="1">
                <a:solidFill>
                  <a:schemeClr val="bg1"/>
                </a:solidFill>
              </a:rPr>
              <a:t>Checkmate</a:t>
            </a:r>
            <a:r>
              <a:rPr lang="pt-BR" sz="4000" dirty="0">
                <a:solidFill>
                  <a:schemeClr val="bg1"/>
                </a:solidFill>
              </a:rPr>
              <a:t> in </a:t>
            </a:r>
            <a:r>
              <a:rPr lang="pt-BR" sz="4000" dirty="0" err="1">
                <a:solidFill>
                  <a:schemeClr val="bg1"/>
                </a:solidFill>
              </a:rPr>
              <a:t>finances</a:t>
            </a:r>
            <a:endParaRPr lang="pt-BR" sz="4000" dirty="0">
              <a:solidFill>
                <a:schemeClr val="bg1"/>
              </a:solidFill>
            </a:endParaRPr>
          </a:p>
        </p:txBody>
      </p:sp>
      <p:sp>
        <p:nvSpPr>
          <p:cNvPr id="5" name="CaixaDeTexto 4">
            <a:extLst>
              <a:ext uri="{FF2B5EF4-FFF2-40B4-BE49-F238E27FC236}">
                <a16:creationId xmlns:a16="http://schemas.microsoft.com/office/drawing/2014/main" id="{A5C4A115-6C30-D42E-C69A-AB0994CE5DF6}"/>
              </a:ext>
            </a:extLst>
          </p:cNvPr>
          <p:cNvSpPr txBox="1"/>
          <p:nvPr/>
        </p:nvSpPr>
        <p:spPr>
          <a:xfrm>
            <a:off x="972670" y="2620089"/>
            <a:ext cx="7655860" cy="7848302"/>
          </a:xfrm>
          <a:prstGeom prst="rect">
            <a:avLst/>
          </a:prstGeom>
          <a:noFill/>
        </p:spPr>
        <p:txBody>
          <a:bodyPr wrap="square" rtlCol="0">
            <a:spAutoFit/>
          </a:bodyPr>
          <a:lstStyle/>
          <a:p>
            <a:r>
              <a:rPr lang="en-US" dirty="0">
                <a:solidFill>
                  <a:schemeClr val="bg1"/>
                </a:solidFill>
              </a:rPr>
              <a:t>With debts eliminated and the first investments structured, the most awaited moment arrives: transforming your strategy into freedom. Financial checkmate happens when you build enough passive income to cover your lifestyle without depending on active work. This requires intelligence, consistency and good choices of assets with high profitability, but also with well-calculated risks. This is where the game really starts to change.</a:t>
            </a:r>
          </a:p>
          <a:p>
            <a:endParaRPr lang="en-US" dirty="0">
              <a:solidFill>
                <a:schemeClr val="bg1"/>
              </a:solidFill>
            </a:endParaRPr>
          </a:p>
          <a:p>
            <a:r>
              <a:rPr lang="en-US" dirty="0">
                <a:solidFill>
                  <a:schemeClr val="bg1"/>
                </a:solidFill>
              </a:rPr>
              <a:t>One of the key pieces at this moment are Real Estate Investment Funds (FIIs), which allow you to receive monthly rents without having to buy physical properties. In addition, shares of good companies that pay regular dividends help to build a continuous income flow. For those looking to accelerate wealth growth, it is also worth considering growth stocks and even international ETFs, which expose your assets to more stable economies and are protected against the devaluation of the local currency.</a:t>
            </a:r>
          </a:p>
          <a:p>
            <a:endParaRPr lang="en-US" dirty="0">
              <a:solidFill>
                <a:schemeClr val="bg1"/>
              </a:solidFill>
            </a:endParaRPr>
          </a:p>
          <a:p>
            <a:r>
              <a:rPr lang="en-US" dirty="0">
                <a:solidFill>
                  <a:schemeClr val="bg1"/>
                </a:solidFill>
              </a:rPr>
              <a:t>Diversifying investments is like controlling several fronts on the board: it reduces risks and increases your chances of success. At the same time, it is essential to protect what you are building with insurance, robust reserves and well-defined risk management. Financial freedom isn’t just about earning more—it’s about ensuring that you don’t lose everything in one miscalculated move. This requires discipline and a long-term vision.</a:t>
            </a:r>
          </a:p>
          <a:p>
            <a:endParaRPr lang="en-US" dirty="0">
              <a:solidFill>
                <a:schemeClr val="bg1"/>
              </a:solidFill>
            </a:endParaRPr>
          </a:p>
          <a:p>
            <a:r>
              <a:rPr lang="en-US" dirty="0">
                <a:solidFill>
                  <a:schemeClr val="bg1"/>
                </a:solidFill>
              </a:rPr>
              <a:t>Finally, establish a financial independence plan with clear goals: how much you need to accumulate, how much you want to earn each month without having to work, and how long it takes you to achieve this. Review this plan annually, make adjustments when necessary, and stay focused. In chess, the master wins not because he makes brilliant moves all the time, but because he avoids mistakes and follows his strategy precisely. In the game of finance, the logic is the same.</a:t>
            </a:r>
            <a:r>
              <a:rPr lang="pt-BR" dirty="0">
                <a:solidFill>
                  <a:schemeClr val="bg1"/>
                </a:solidFill>
              </a:rPr>
              <a:t>.</a:t>
            </a:r>
          </a:p>
        </p:txBody>
      </p:sp>
      <p:sp>
        <p:nvSpPr>
          <p:cNvPr id="9" name="CaixaDeTexto 8">
            <a:extLst>
              <a:ext uri="{FF2B5EF4-FFF2-40B4-BE49-F238E27FC236}">
                <a16:creationId xmlns:a16="http://schemas.microsoft.com/office/drawing/2014/main" id="{83AD93F3-2995-A113-CC92-E25D2599396E}"/>
              </a:ext>
            </a:extLst>
          </p:cNvPr>
          <p:cNvSpPr txBox="1"/>
          <p:nvPr/>
        </p:nvSpPr>
        <p:spPr>
          <a:xfrm>
            <a:off x="972670" y="1679849"/>
            <a:ext cx="7024744" cy="584775"/>
          </a:xfrm>
          <a:prstGeom prst="rect">
            <a:avLst/>
          </a:prstGeom>
          <a:noFill/>
        </p:spPr>
        <p:txBody>
          <a:bodyPr wrap="none" rtlCol="0">
            <a:spAutoFit/>
          </a:bodyPr>
          <a:lstStyle/>
          <a:p>
            <a:r>
              <a:rPr lang="en-US" sz="3200" dirty="0">
                <a:solidFill>
                  <a:schemeClr val="bg1"/>
                </a:solidFill>
              </a:rPr>
              <a:t>High Profitability and Freedom Strategies</a:t>
            </a:r>
            <a:endParaRPr lang="pt-BR" sz="3200" dirty="0">
              <a:solidFill>
                <a:schemeClr val="bg1"/>
              </a:solidFill>
            </a:endParaRPr>
          </a:p>
        </p:txBody>
      </p:sp>
      <p:pic>
        <p:nvPicPr>
          <p:cNvPr id="6" name="Imagem 5">
            <a:extLst>
              <a:ext uri="{FF2B5EF4-FFF2-40B4-BE49-F238E27FC236}">
                <a16:creationId xmlns:a16="http://schemas.microsoft.com/office/drawing/2014/main" id="{34689698-AC14-4E22-1CFC-5FC97250A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035" y="10468391"/>
            <a:ext cx="2761129" cy="1933482"/>
          </a:xfrm>
          <a:prstGeom prst="rect">
            <a:avLst/>
          </a:prstGeom>
        </p:spPr>
      </p:pic>
    </p:spTree>
    <p:extLst>
      <p:ext uri="{BB962C8B-B14F-4D97-AF65-F5344CB8AC3E}">
        <p14:creationId xmlns:p14="http://schemas.microsoft.com/office/powerpoint/2010/main" val="1540748682"/>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180</TotalTime>
  <Words>1523</Words>
  <Application>Microsoft Office PowerPoint</Application>
  <PresentationFormat>Papel A3 (297 x 420 mm)</PresentationFormat>
  <Paragraphs>39</Paragraphs>
  <Slides>11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11</vt:i4>
      </vt:variant>
    </vt:vector>
  </HeadingPairs>
  <TitlesOfParts>
    <vt:vector size="15"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João Davi</dc:creator>
  <cp:lastModifiedBy>João Davi</cp:lastModifiedBy>
  <cp:revision>1</cp:revision>
  <dcterms:created xsi:type="dcterms:W3CDTF">2025-06-10T22:48:05Z</dcterms:created>
  <dcterms:modified xsi:type="dcterms:W3CDTF">2025-06-11T21:24:29Z</dcterms:modified>
</cp:coreProperties>
</file>