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activeX/activeX4.xml" ContentType="application/vnd.ms-office.activeX+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activeX/activeX8.xml" ContentType="application/vnd.ms-office.activeX+xml"/>
  <Override PartName="/ppt/notesSlides/notesSlide7.xml" ContentType="application/vnd.openxmlformats-officedocument.presentationml.notesSlide+xml"/>
  <Override PartName="/ppt/activeX/activeX9.xml" ContentType="application/vnd.ms-office.activeX+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activeX/activeX6.xml" ContentType="application/vnd.ms-office.activeX+xml"/>
  <Override PartName="/ppt/notesSlides/notesSlide5.xml" ContentType="application/vnd.openxmlformats-officedocument.presentationml.notesSlide+xml"/>
  <Override PartName="/ppt/activeX/activeX7.xml" ContentType="application/vnd.ms-office.activeX+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activeX"/>
  <Override PartName="/ppt/notesSlides/notesSlide1.xml" ContentType="application/vnd.openxmlformats-officedocument.presentationml.notesSlide+xml"/>
  <Override PartName="/ppt/notesSlides/notesSlide3.xml" ContentType="application/vnd.openxmlformats-officedocument.presentationml.notesSlid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activeX/activeX1.xml" ContentType="application/vnd.ms-office.activeX+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7" r:id="rId3"/>
    <p:sldId id="268" r:id="rId4"/>
    <p:sldId id="258" r:id="rId5"/>
    <p:sldId id="259" r:id="rId6"/>
    <p:sldId id="260" r:id="rId7"/>
    <p:sldId id="261" r:id="rId8"/>
    <p:sldId id="263" r:id="rId9"/>
    <p:sldId id="272" r:id="rId10"/>
    <p:sldId id="264" r:id="rId11"/>
    <p:sldId id="265" r:id="rId12"/>
    <p:sldId id="266" r:id="rId13"/>
    <p:sldId id="269" r:id="rId14"/>
    <p:sldId id="270" r:id="rId15"/>
    <p:sldId id="271"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A34B2B-0031-4F07-9871-F520717AF215}" type="datetimeFigureOut">
              <a:rPr lang="en-US" smtClean="0"/>
              <a:pPr/>
              <a:t>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4DD08-DDB0-4CB4-9C17-61DDF0D163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Poll: Have you ever sucked in your stomach/fle...
Press F5 or enter presentation mode to view the poll
In an emergency during your presentation, if the poll isn't showing, navigate to this link in your web browser:
http://www.polleverywhere.com/multiple_choice_polls/LTIwNjE3MTg5OTM</a:t>
            </a:r>
          </a:p>
          <a:p>
            <a:pPr>
              <a:spcBef>
                <a:spcPct val="0"/>
              </a:spcBef>
            </a:pPr>
            <a:endParaRPr lang="en-US" dirty="0" smtClean="0"/>
          </a:p>
          <a:p>
            <a:pPr>
              <a:spcBef>
                <a:spcPct val="0"/>
              </a:spcBef>
            </a:pPr>
            <a:r>
              <a:rPr lang="en-US" dirty="0" smtClean="0"/>
              <a:t>If you like, you can use this slide as a template for your own voting slides. You might use a slide like this if you feel your audience would</a:t>
            </a:r>
            <a:r>
              <a:rPr lang="en-US" baseline="0" dirty="0" smtClean="0"/>
              <a:t> benefit from </a:t>
            </a:r>
            <a:r>
              <a:rPr lang="en-US" dirty="0" smtClean="0"/>
              <a:t>the</a:t>
            </a:r>
            <a:r>
              <a:rPr lang="en-US" baseline="0" dirty="0" smtClean="0"/>
              <a:t> picture showing a text message on a phone.</a:t>
            </a:r>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FF443-286A-4B56-B134-A4259059825C}" type="slidenum">
              <a:rPr lang="en-US"/>
              <a:pPr fontAlgn="base">
                <a:spcBef>
                  <a:spcPct val="0"/>
                </a:spcBef>
                <a:spcAft>
                  <a:spcPct val="0"/>
                </a:spcAft>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Poll: Have you ever checked yourself out in a ...
Press F5 or enter presentation mode to view the poll
In an emergency during your presentation, if the poll isn't showing, navigate to this link in your web browser:
http://www.polleverywhere.com/multiple_choice_polls/MTQ3NjQxNDk0MQ</a:t>
            </a:r>
          </a:p>
          <a:p>
            <a:pPr>
              <a:spcBef>
                <a:spcPct val="0"/>
              </a:spcBef>
            </a:pPr>
            <a:endParaRPr lang="en-US" dirty="0" smtClean="0"/>
          </a:p>
          <a:p>
            <a:pPr>
              <a:spcBef>
                <a:spcPct val="0"/>
              </a:spcBef>
            </a:pPr>
            <a:r>
              <a:rPr lang="en-US" dirty="0" smtClean="0"/>
              <a:t>If you like, you can use this slide as a template for your own voting slides. You might use a slide like this if you feel your audience would</a:t>
            </a:r>
            <a:r>
              <a:rPr lang="en-US" baseline="0" dirty="0" smtClean="0"/>
              <a:t> benefit from </a:t>
            </a:r>
            <a:r>
              <a:rPr lang="en-US" dirty="0" smtClean="0"/>
              <a:t>the</a:t>
            </a:r>
            <a:r>
              <a:rPr lang="en-US" baseline="0" dirty="0" smtClean="0"/>
              <a:t> picture showing a text message on a phone.</a:t>
            </a:r>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FF443-286A-4B56-B134-A4259059825C}" type="slidenum">
              <a:rPr lang="en-US"/>
              <a:pPr fontAlgn="base">
                <a:spcBef>
                  <a:spcPct val="0"/>
                </a:spcBef>
                <a:spcAft>
                  <a:spcPct val="0"/>
                </a:spcAft>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Poll: Have you ever lied about your height/wei...
Press F5 or enter presentation mode to view the poll
In an emergency during your presentation, if the poll isn't showing, navigate to this link in your web browser:
http://www.polleverywhere.com/multiple_choice_polls/LTQwNTU0ODExMw</a:t>
            </a:r>
          </a:p>
          <a:p>
            <a:pPr>
              <a:spcBef>
                <a:spcPct val="0"/>
              </a:spcBef>
            </a:pPr>
            <a:endParaRPr lang="en-US" dirty="0" smtClean="0"/>
          </a:p>
          <a:p>
            <a:pPr>
              <a:spcBef>
                <a:spcPct val="0"/>
              </a:spcBef>
            </a:pPr>
            <a:r>
              <a:rPr lang="en-US" dirty="0" smtClean="0"/>
              <a:t>If you like, you can use this slide as a template for your own voting slides. You might use a slide like this if you feel your audience would</a:t>
            </a:r>
            <a:r>
              <a:rPr lang="en-US" baseline="0" dirty="0" smtClean="0"/>
              <a:t> benefit from </a:t>
            </a:r>
            <a:r>
              <a:rPr lang="en-US" dirty="0" smtClean="0"/>
              <a:t>the</a:t>
            </a:r>
            <a:r>
              <a:rPr lang="en-US" baseline="0" dirty="0" smtClean="0"/>
              <a:t> picture showing a text message on a phone.</a:t>
            </a:r>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FF443-286A-4B56-B134-A4259059825C}" type="slidenum">
              <a:rPr lang="en-US"/>
              <a:pPr fontAlgn="base">
                <a:spcBef>
                  <a:spcPct val="0"/>
                </a:spcBef>
                <a:spcAft>
                  <a:spcPct val="0"/>
                </a:spcAft>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Poll: Have you ever worn an uncomfortable outf...
Press F5 or enter presentation mode to view the poll
In an emergency during your presentation, if the poll isn't showing, navigate to this link in your web browser:
http://www.polleverywhere.com/multiple_choice_polls/LTEwMzU5OTIyMzg</a:t>
            </a:r>
          </a:p>
          <a:p>
            <a:pPr>
              <a:spcBef>
                <a:spcPct val="0"/>
              </a:spcBef>
            </a:pPr>
            <a:endParaRPr lang="en-US" dirty="0" smtClean="0"/>
          </a:p>
          <a:p>
            <a:pPr>
              <a:spcBef>
                <a:spcPct val="0"/>
              </a:spcBef>
            </a:pPr>
            <a:r>
              <a:rPr lang="en-US" dirty="0" smtClean="0"/>
              <a:t>If you like, you can use this slide as a template for your own voting slides. You might use a slide like this if you feel your audience would</a:t>
            </a:r>
            <a:r>
              <a:rPr lang="en-US" baseline="0" dirty="0" smtClean="0"/>
              <a:t> benefit from </a:t>
            </a:r>
            <a:r>
              <a:rPr lang="en-US" dirty="0" smtClean="0"/>
              <a:t>the</a:t>
            </a:r>
            <a:r>
              <a:rPr lang="en-US" baseline="0" dirty="0" smtClean="0"/>
              <a:t> picture showing a text message on a phone.</a:t>
            </a:r>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FF443-286A-4B56-B134-A4259059825C}" type="slidenum">
              <a:rPr lang="en-US"/>
              <a:pPr fontAlgn="base">
                <a:spcBef>
                  <a:spcPct val="0"/>
                </a:spcBef>
                <a:spcAft>
                  <a:spcPct val="0"/>
                </a:spcAft>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Poll: Do you have over 354 facebook friends?
Press F5 or enter presentation mode to view the poll
In an emergency during your presentation, if the poll isn't showing, navigate to this link in your web browser:
http://www.polleverywhere.com/multiple_choice_polls/LTE5MjkyNzkzMzU</a:t>
            </a:r>
          </a:p>
          <a:p>
            <a:pPr>
              <a:spcBef>
                <a:spcPct val="0"/>
              </a:spcBef>
            </a:pPr>
            <a:endParaRPr lang="en-US" dirty="0" smtClean="0"/>
          </a:p>
          <a:p>
            <a:pPr>
              <a:spcBef>
                <a:spcPct val="0"/>
              </a:spcBef>
            </a:pPr>
            <a:r>
              <a:rPr lang="en-US" dirty="0" smtClean="0"/>
              <a:t>If you like, you can use this slide as a template for your own voting slides. You might use a slide like this if you feel your audience would</a:t>
            </a:r>
            <a:r>
              <a:rPr lang="en-US" baseline="0" dirty="0" smtClean="0"/>
              <a:t> benefit from </a:t>
            </a:r>
            <a:r>
              <a:rPr lang="en-US" dirty="0" smtClean="0"/>
              <a:t>the</a:t>
            </a:r>
            <a:r>
              <a:rPr lang="en-US" baseline="0" dirty="0" smtClean="0"/>
              <a:t> picture showing a text message on a phone.</a:t>
            </a:r>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FF443-286A-4B56-B134-A4259059825C}" type="slidenum">
              <a:rPr lang="en-US"/>
              <a:pPr fontAlgn="base">
                <a:spcBef>
                  <a:spcPct val="0"/>
                </a:spcBef>
                <a:spcAft>
                  <a:spcPct val="0"/>
                </a:spcAft>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Poll: Do you have any "frenemies" on your FB f...
Press F5 or enter presentation mode to view the poll
In an emergency during your presentation, if the poll isn't showing, navigate to this link in your web browser:
http://www.polleverywhere.com/multiple_choice_polls/NTM4NTA3NjM3</a:t>
            </a:r>
          </a:p>
          <a:p>
            <a:pPr>
              <a:spcBef>
                <a:spcPct val="0"/>
              </a:spcBef>
            </a:pPr>
            <a:endParaRPr lang="en-US" dirty="0" smtClean="0"/>
          </a:p>
          <a:p>
            <a:pPr>
              <a:spcBef>
                <a:spcPct val="0"/>
              </a:spcBef>
            </a:pPr>
            <a:r>
              <a:rPr lang="en-US" dirty="0" smtClean="0"/>
              <a:t>If you like, you can use this slide as a template for your own voting slides. You might use a slide like this if you feel your audience would</a:t>
            </a:r>
            <a:r>
              <a:rPr lang="en-US" baseline="0" dirty="0" smtClean="0"/>
              <a:t> benefit from </a:t>
            </a:r>
            <a:r>
              <a:rPr lang="en-US" dirty="0" smtClean="0"/>
              <a:t>the</a:t>
            </a:r>
            <a:r>
              <a:rPr lang="en-US" baseline="0" dirty="0" smtClean="0"/>
              <a:t> picture showing a text message on a phone.</a:t>
            </a:r>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FF443-286A-4B56-B134-A4259059825C}" type="slidenum">
              <a:rPr lang="en-US"/>
              <a:pPr fontAlgn="base">
                <a:spcBef>
                  <a:spcPct val="0"/>
                </a:spcBef>
                <a:spcAft>
                  <a:spcPct val="0"/>
                </a:spcAft>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Poll: What do you do if someone repeatedly mak...
Press F5 or enter presentation mode to view the poll
In an emergency during your presentation, if the poll isn't showing, navigate to this link in your web browser:
http://www.polleverywhere.com/multiple_choice_polls/LTE1ODM1MDU4NzU</a:t>
            </a:r>
          </a:p>
          <a:p>
            <a:pPr>
              <a:spcBef>
                <a:spcPct val="0"/>
              </a:spcBef>
            </a:pPr>
            <a:endParaRPr lang="en-US" dirty="0" smtClean="0"/>
          </a:p>
          <a:p>
            <a:pPr>
              <a:spcBef>
                <a:spcPct val="0"/>
              </a:spcBef>
            </a:pPr>
            <a:r>
              <a:rPr lang="en-US" dirty="0" smtClean="0"/>
              <a:t>If you like, you can use this slide as a template for your own voting slides. You might use a slide like this if you feel your audience would</a:t>
            </a:r>
            <a:r>
              <a:rPr lang="en-US" baseline="0" dirty="0" smtClean="0"/>
              <a:t> benefit from </a:t>
            </a:r>
            <a:r>
              <a:rPr lang="en-US" dirty="0" smtClean="0"/>
              <a:t>the</a:t>
            </a:r>
            <a:r>
              <a:rPr lang="en-US" baseline="0" dirty="0" smtClean="0"/>
              <a:t> picture showing a text message on a phone.</a:t>
            </a:r>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FF443-286A-4B56-B134-A4259059825C}" type="slidenum">
              <a:rPr lang="en-US"/>
              <a:pPr fontAlgn="base">
                <a:spcBef>
                  <a:spcPct val="0"/>
                </a:spcBef>
                <a:spcAft>
                  <a:spcPct val="0"/>
                </a:spcAft>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cid:968C3244-09A9-43BA-A857-B491370A8466"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8.xml"/><Relationship Id="rId1" Type="http://schemas.openxmlformats.org/officeDocument/2006/relationships/vmlDrawing" Target="../drawings/vmlDrawing8.vml"/><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9.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cid:968C3244-09A9-43BA-A857-B491370A8466" TargetMode="External"/><Relationship Id="rId7" Type="http://schemas.openxmlformats.org/officeDocument/2006/relationships/hyperlink" Target="http://pinterest.com/newdawncenter/"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twitter.com/NewDawnCtr" TargetMode="External"/><Relationship Id="rId5" Type="http://schemas.openxmlformats.org/officeDocument/2006/relationships/hyperlink" Target="http://www.facebook.com/NewDawnTreatmentCenters"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cid:968C3244-09A9-43BA-A857-B491370A8466" TargetMode="External"/><Relationship Id="rId7" Type="http://schemas.openxmlformats.org/officeDocument/2006/relationships/hyperlink" Target="http://pinterest.com/newdawncenter/"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twitter.com/NewDawnCtr" TargetMode="External"/><Relationship Id="rId5" Type="http://schemas.openxmlformats.org/officeDocument/2006/relationships/hyperlink" Target="http://www.facebook.com/NewDawnTreatmentCenters"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cid:968C3244-09A9-43BA-A857-B491370A8466"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DRLogo.jpg"/>
          <p:cNvPicPr>
            <a:picLocks noChangeAspect="1"/>
          </p:cNvPicPr>
          <p:nvPr/>
        </p:nvPicPr>
        <p:blipFill>
          <a:blip r:embed="rId2" cstate="print"/>
          <a:stretch>
            <a:fillRect/>
          </a:stretch>
        </p:blipFill>
        <p:spPr>
          <a:xfrm>
            <a:off x="1600200" y="762000"/>
            <a:ext cx="5829300" cy="2286000"/>
          </a:xfrm>
          <a:prstGeom prst="rect">
            <a:avLst/>
          </a:prstGeom>
        </p:spPr>
      </p:pic>
      <p:pic>
        <p:nvPicPr>
          <p:cNvPr id="3" name="Picture 2" descr="cid:968C3244-09A9-43BA-A857-B491370A8466"/>
          <p:cNvPicPr/>
          <p:nvPr/>
        </p:nvPicPr>
        <p:blipFill>
          <a:blip r:embed="rId3" r:link="rId4" cstate="print"/>
          <a:srcRect t="37778" r="1450" b="41112"/>
          <a:stretch>
            <a:fillRect/>
          </a:stretch>
        </p:blipFill>
        <p:spPr bwMode="auto">
          <a:xfrm>
            <a:off x="1" y="3733800"/>
            <a:ext cx="9144000" cy="3124200"/>
          </a:xfrm>
          <a:prstGeom prst="rect">
            <a:avLst/>
          </a:prstGeom>
          <a:blipFill dpi="0" rotWithShape="1">
            <a:blip r:embed="rId5" cstate="print">
              <a:alphaModFix amt="0"/>
            </a:blip>
            <a:srcRect/>
            <a:tile tx="0" ty="0" sx="100000" sy="100000" flip="none" algn="tl"/>
          </a:blipFill>
        </p:spPr>
      </p:pic>
      <p:sp>
        <p:nvSpPr>
          <p:cNvPr id="4" name="Title 1"/>
          <p:cNvSpPr txBox="1">
            <a:spLocks/>
          </p:cNvSpPr>
          <p:nvPr/>
        </p:nvSpPr>
        <p:spPr>
          <a:xfrm>
            <a:off x="0" y="4800600"/>
            <a:ext cx="5334000" cy="1829761"/>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100" b="1" i="1" dirty="0" err="1" smtClean="0">
                <a:solidFill>
                  <a:schemeClr val="bg1"/>
                </a:solidFill>
                <a:effectLst>
                  <a:outerShdw blurRad="31750" dist="25400" dir="5400000" algn="tl" rotWithShape="0">
                    <a:srgbClr val="000000">
                      <a:alpha val="25000"/>
                    </a:srgbClr>
                  </a:outerShdw>
                </a:effectLst>
                <a:latin typeface="+mj-lt"/>
                <a:ea typeface="+mj-ea"/>
                <a:cs typeface="+mj-cs"/>
              </a:rPr>
              <a:t>iBody</a:t>
            </a:r>
            <a:r>
              <a:rPr lang="en-US" sz="4100" b="1" i="1" dirty="0" smtClean="0">
                <a:solidFill>
                  <a:schemeClr val="bg1"/>
                </a:solidFill>
                <a:effectLst>
                  <a:outerShdw blurRad="31750" dist="25400" dir="5400000" algn="tl" rotWithShape="0">
                    <a:srgbClr val="000000">
                      <a:alpha val="25000"/>
                    </a:srgbClr>
                  </a:outerShdw>
                </a:effectLst>
                <a:latin typeface="+mj-lt"/>
                <a:ea typeface="+mj-ea"/>
                <a:cs typeface="+mj-cs"/>
              </a:rPr>
              <a:t>: Reclaiming our Body Image in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4100" b="1" i="1" dirty="0" smtClean="0">
                <a:solidFill>
                  <a:schemeClr val="bg1"/>
                </a:solidFill>
                <a:effectLst>
                  <a:outerShdw blurRad="31750" dist="25400" dir="5400000" algn="tl" rotWithShape="0">
                    <a:srgbClr val="000000">
                      <a:alpha val="25000"/>
                    </a:srgbClr>
                  </a:outerShdw>
                </a:effectLst>
                <a:latin typeface="+mj-lt"/>
                <a:ea typeface="+mj-ea"/>
                <a:cs typeface="+mj-cs"/>
              </a:rPr>
              <a:t>Social Media</a:t>
            </a:r>
            <a:endParaRPr kumimoji="0" lang="en-US" sz="4100" b="1" i="1"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advClick="0" advTm="854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8" name="Rounded Rectangle 7"/>
          <p:cNvSpPr/>
          <p:nvPr/>
        </p:nvSpPr>
        <p:spPr>
          <a:xfrm>
            <a:off x="-1722120" y="3722688"/>
            <a:ext cx="1630680" cy="2057400"/>
          </a:xfrm>
          <a:prstGeom prst="roundRect">
            <a:avLst>
              <a:gd name="adj" fmla="val 1134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Don’t forget: You can copy-paste this slide into other presentations, and move or resize the poll.</a:t>
            </a:r>
            <a:endParaRPr lang="en-US" sz="1600" dirty="0"/>
          </a:p>
        </p:txBody>
      </p:sp>
      <p:sp>
        <p:nvSpPr>
          <p:cNvPr id="10" name="Right Arrow 9"/>
          <p:cNvSpPr/>
          <p:nvPr/>
        </p:nvSpPr>
        <p:spPr>
          <a:xfrm>
            <a:off x="-1722120" y="2971800"/>
            <a:ext cx="1630680" cy="548640"/>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p>
        </p:txBody>
      </p:sp>
      <p:sp>
        <p:nvSpPr>
          <p:cNvPr id="4" name="TextBox 3"/>
          <p:cNvSpPr txBox="1"/>
          <p:nvPr/>
        </p:nvSpPr>
        <p:spPr>
          <a:xfrm>
            <a:off x="0" y="6611779"/>
            <a:ext cx="3352800" cy="246221"/>
          </a:xfrm>
          <a:prstGeom prst="rect">
            <a:avLst/>
          </a:prstGeom>
          <a:noFill/>
        </p:spPr>
        <p:txBody>
          <a:bodyPr wrap="square" rtlCol="0">
            <a:spAutoFit/>
          </a:bodyPr>
          <a:lstStyle/>
          <a:p>
            <a:r>
              <a:rPr lang="en-US" sz="1000" dirty="0" smtClean="0"/>
              <a:t>Poll: Do you have over 354 facebook friends?</a:t>
            </a:r>
            <a:endParaRPr lang="en-US" sz="1000" dirty="0"/>
          </a:p>
        </p:txBody>
      </p:sp>
    </p:spTree>
    <p:controls>
      <p:control spid="6146" name="ShockwaveFlash1" r:id="rId2" imgW="5897520" imgH="3691080"/>
    </p:controls>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8" name="Rounded Rectangle 7"/>
          <p:cNvSpPr/>
          <p:nvPr/>
        </p:nvSpPr>
        <p:spPr>
          <a:xfrm>
            <a:off x="-1722120" y="3722688"/>
            <a:ext cx="1630680" cy="2057400"/>
          </a:xfrm>
          <a:prstGeom prst="roundRect">
            <a:avLst>
              <a:gd name="adj" fmla="val 1134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Don’t forget: You can copy-paste this slide into other presentations, and move or resize the poll.</a:t>
            </a:r>
            <a:endParaRPr lang="en-US" sz="1600" dirty="0"/>
          </a:p>
        </p:txBody>
      </p:sp>
      <p:sp>
        <p:nvSpPr>
          <p:cNvPr id="10" name="Right Arrow 9"/>
          <p:cNvSpPr/>
          <p:nvPr/>
        </p:nvSpPr>
        <p:spPr>
          <a:xfrm>
            <a:off x="-1722120" y="2971800"/>
            <a:ext cx="1630680" cy="548640"/>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p>
        </p:txBody>
      </p:sp>
      <p:sp>
        <p:nvSpPr>
          <p:cNvPr id="4" name="TextBox 3"/>
          <p:cNvSpPr txBox="1"/>
          <p:nvPr/>
        </p:nvSpPr>
        <p:spPr>
          <a:xfrm>
            <a:off x="0" y="6611779"/>
            <a:ext cx="3352800" cy="246221"/>
          </a:xfrm>
          <a:prstGeom prst="rect">
            <a:avLst/>
          </a:prstGeom>
          <a:noFill/>
        </p:spPr>
        <p:txBody>
          <a:bodyPr wrap="square" rtlCol="0">
            <a:spAutoFit/>
          </a:bodyPr>
          <a:lstStyle/>
          <a:p>
            <a:r>
              <a:rPr lang="en-US" sz="1000" dirty="0" smtClean="0"/>
              <a:t>Poll: Do you have any "frenemies" on your FB f...</a:t>
            </a:r>
            <a:endParaRPr lang="en-US" sz="1000" dirty="0"/>
          </a:p>
        </p:txBody>
      </p:sp>
    </p:spTree>
    <p:controls>
      <p:control spid="7170" name="ShockwaveFlash1" r:id="rId2" imgW="5897520" imgH="3691080"/>
    </p:controls>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8" name="Rounded Rectangle 7"/>
          <p:cNvSpPr/>
          <p:nvPr/>
        </p:nvSpPr>
        <p:spPr>
          <a:xfrm>
            <a:off x="-1722120" y="3722688"/>
            <a:ext cx="1630680" cy="2057400"/>
          </a:xfrm>
          <a:prstGeom prst="roundRect">
            <a:avLst>
              <a:gd name="adj" fmla="val 1134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Don’t forget: You can copy-paste this slide into other presentations, and move or resize the poll.</a:t>
            </a:r>
            <a:endParaRPr lang="en-US" sz="1600" dirty="0"/>
          </a:p>
        </p:txBody>
      </p:sp>
      <p:sp>
        <p:nvSpPr>
          <p:cNvPr id="10" name="Right Arrow 9"/>
          <p:cNvSpPr/>
          <p:nvPr/>
        </p:nvSpPr>
        <p:spPr>
          <a:xfrm>
            <a:off x="-1722120" y="2971800"/>
            <a:ext cx="1630680" cy="548640"/>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p>
        </p:txBody>
      </p:sp>
      <p:sp>
        <p:nvSpPr>
          <p:cNvPr id="4" name="TextBox 3"/>
          <p:cNvSpPr txBox="1"/>
          <p:nvPr/>
        </p:nvSpPr>
        <p:spPr>
          <a:xfrm>
            <a:off x="0" y="6611779"/>
            <a:ext cx="3352800" cy="246221"/>
          </a:xfrm>
          <a:prstGeom prst="rect">
            <a:avLst/>
          </a:prstGeom>
          <a:noFill/>
        </p:spPr>
        <p:txBody>
          <a:bodyPr wrap="square" rtlCol="0">
            <a:spAutoFit/>
          </a:bodyPr>
          <a:lstStyle/>
          <a:p>
            <a:r>
              <a:rPr lang="en-US" sz="1000" dirty="0" smtClean="0"/>
              <a:t>Poll: What do you do if someone repeatedly mak...</a:t>
            </a:r>
            <a:endParaRPr lang="en-US" sz="1000" dirty="0"/>
          </a:p>
        </p:txBody>
      </p:sp>
    </p:spTree>
    <p:controls>
      <p:control spid="8194" name="ShockwaveFlash1" r:id="rId2" imgW="5897520" imgH="3691080"/>
    </p:controls>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ontrols>
      <p:control spid="31746" name="ShockwaveFlash1" r:id="rId2" imgW="8380440" imgH="5943600"/>
    </p:controls>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Social Media for Good</a:t>
            </a:r>
            <a:endParaRPr lang="en-US" dirty="0"/>
          </a:p>
        </p:txBody>
      </p:sp>
      <p:sp>
        <p:nvSpPr>
          <p:cNvPr id="3" name="Content Placeholder 2"/>
          <p:cNvSpPr>
            <a:spLocks noGrp="1"/>
          </p:cNvSpPr>
          <p:nvPr>
            <p:ph idx="1"/>
          </p:nvPr>
        </p:nvSpPr>
        <p:spPr>
          <a:xfrm>
            <a:off x="457200" y="1600201"/>
            <a:ext cx="8229600" cy="1295400"/>
          </a:xfrm>
        </p:spPr>
        <p:txBody>
          <a:bodyPr/>
          <a:lstStyle/>
          <a:p>
            <a:r>
              <a:rPr lang="en-US" dirty="0" smtClean="0"/>
              <a:t>Be the positive voice in your friend’s head</a:t>
            </a:r>
          </a:p>
          <a:p>
            <a:r>
              <a:rPr lang="en-US" dirty="0" smtClean="0"/>
              <a:t>Question the information being thrown at you</a:t>
            </a:r>
            <a:endParaRPr lang="en-US" dirty="0"/>
          </a:p>
        </p:txBody>
      </p:sp>
      <p:pic>
        <p:nvPicPr>
          <p:cNvPr id="4" name="Picture 3" descr="hotter.jpg"/>
          <p:cNvPicPr>
            <a:picLocks noChangeAspect="1"/>
          </p:cNvPicPr>
          <p:nvPr/>
        </p:nvPicPr>
        <p:blipFill>
          <a:blip r:embed="rId2" cstate="print"/>
          <a:stretch>
            <a:fillRect/>
          </a:stretch>
        </p:blipFill>
        <p:spPr>
          <a:xfrm>
            <a:off x="4419600" y="3200400"/>
            <a:ext cx="4038600" cy="3321304"/>
          </a:xfrm>
          <a:prstGeom prst="rect">
            <a:avLst/>
          </a:prstGeom>
        </p:spPr>
      </p:pic>
      <p:pic>
        <p:nvPicPr>
          <p:cNvPr id="5" name="Picture 4" descr="public service.jpg"/>
          <p:cNvPicPr>
            <a:picLocks noChangeAspect="1"/>
          </p:cNvPicPr>
          <p:nvPr/>
        </p:nvPicPr>
        <p:blipFill>
          <a:blip r:embed="rId3" cstate="print"/>
          <a:stretch>
            <a:fillRect/>
          </a:stretch>
        </p:blipFill>
        <p:spPr>
          <a:xfrm>
            <a:off x="457200" y="3657600"/>
            <a:ext cx="3614177" cy="2463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Does </a:t>
            </a:r>
            <a:r>
              <a:rPr lang="en-US" dirty="0" err="1" smtClean="0"/>
              <a:t>Instagram</a:t>
            </a:r>
            <a:r>
              <a:rPr lang="en-US" dirty="0" smtClean="0"/>
              <a:t> Promote Positive Body Image?</a:t>
            </a:r>
            <a:r>
              <a:rPr lang="en-US" b="1" dirty="0" smtClean="0"/>
              <a:t/>
            </a:r>
            <a:br>
              <a:rPr lang="en-US" b="1" dirty="0" smtClean="0"/>
            </a:b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smtClean="0"/>
              <a:t>Each individual becomes the photographer, eliminating “created” images that would saturate a newsfeed.</a:t>
            </a:r>
          </a:p>
          <a:p>
            <a:r>
              <a:rPr lang="en-US" dirty="0" smtClean="0"/>
              <a:t>We get a sense of those things that make the everyday extraordinary – the things that inspire us, pique our curiosity, deeply touch us, and make us smile.</a:t>
            </a:r>
          </a:p>
          <a:p>
            <a:endParaRPr lang="en-US" dirty="0"/>
          </a:p>
        </p:txBody>
      </p:sp>
      <p:pic>
        <p:nvPicPr>
          <p:cNvPr id="4" name="Picture 3" descr="instagram.jpg"/>
          <p:cNvPicPr>
            <a:picLocks noChangeAspect="1"/>
          </p:cNvPicPr>
          <p:nvPr/>
        </p:nvPicPr>
        <p:blipFill>
          <a:blip r:embed="rId2" cstate="print"/>
          <a:stretch>
            <a:fillRect/>
          </a:stretch>
        </p:blipFill>
        <p:spPr>
          <a:xfrm>
            <a:off x="6934200" y="5181600"/>
            <a:ext cx="1640411" cy="12287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Does </a:t>
            </a:r>
            <a:r>
              <a:rPr lang="en-US" dirty="0" err="1" smtClean="0"/>
              <a:t>Instagram</a:t>
            </a:r>
            <a:r>
              <a:rPr lang="en-US" dirty="0" smtClean="0"/>
              <a:t> Promote Positive Body Image?</a:t>
            </a:r>
            <a:r>
              <a:rPr lang="en-US" b="1" dirty="0" smtClean="0"/>
              <a:t/>
            </a:r>
            <a:br>
              <a:rPr lang="en-US" b="1" dirty="0" smtClean="0"/>
            </a:b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err="1" smtClean="0"/>
              <a:t>Instagram</a:t>
            </a:r>
            <a:r>
              <a:rPr lang="en-US" dirty="0" smtClean="0"/>
              <a:t> has also taken a progressive stance on discouraging negative body image by urging users to</a:t>
            </a:r>
            <a:r>
              <a:rPr lang="en-US" i="1" dirty="0" smtClean="0"/>
              <a:t> not</a:t>
            </a:r>
            <a:r>
              <a:rPr lang="en-US" dirty="0" smtClean="0"/>
              <a:t> promote or glorify self-harm(including anorexia, bulimia, or other eating disorders). </a:t>
            </a:r>
            <a:r>
              <a:rPr lang="en-US" dirty="0" err="1" smtClean="0"/>
              <a:t>Hashtags</a:t>
            </a:r>
            <a:r>
              <a:rPr lang="en-US" dirty="0" smtClean="0"/>
              <a:t> that promote eating disorders, such as #</a:t>
            </a:r>
            <a:r>
              <a:rPr lang="en-US" dirty="0" err="1" smtClean="0"/>
              <a:t>thinspiration</a:t>
            </a:r>
            <a:r>
              <a:rPr lang="en-US" dirty="0" smtClean="0"/>
              <a:t> #</a:t>
            </a:r>
            <a:r>
              <a:rPr lang="en-US" dirty="0" err="1" smtClean="0"/>
              <a:t>proanorexia</a:t>
            </a:r>
            <a:r>
              <a:rPr lang="en-US" dirty="0" smtClean="0"/>
              <a:t> and #</a:t>
            </a:r>
            <a:r>
              <a:rPr lang="en-US" dirty="0" err="1" smtClean="0"/>
              <a:t>probulimia</a:t>
            </a:r>
            <a:r>
              <a:rPr lang="en-US" dirty="0" smtClean="0"/>
              <a:t>, for example, are unsearchable.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438399"/>
          </a:xfrm>
        </p:spPr>
        <p:txBody>
          <a:bodyPr/>
          <a:lstStyle/>
          <a:p>
            <a:r>
              <a:rPr lang="en-US" dirty="0" smtClean="0"/>
              <a:t>Make a board that is encouraging and promotes positive body image.</a:t>
            </a:r>
          </a:p>
          <a:p>
            <a:r>
              <a:rPr lang="en-US" dirty="0" smtClean="0"/>
              <a:t>If you need inspiration on where to start, </a:t>
            </a:r>
          </a:p>
          <a:p>
            <a:pPr>
              <a:buNone/>
            </a:pPr>
            <a:r>
              <a:rPr lang="en-US" dirty="0" smtClean="0"/>
              <a:t>	try our boards at </a:t>
            </a:r>
            <a:r>
              <a:rPr lang="en-US" sz="2400" dirty="0" smtClean="0"/>
              <a:t>http://pinterest.com/newdawncenter/</a:t>
            </a:r>
            <a:endParaRPr lang="en-US" sz="2400" dirty="0"/>
          </a:p>
        </p:txBody>
      </p:sp>
      <p:pic>
        <p:nvPicPr>
          <p:cNvPr id="4" name="Picture 3" descr="pinterest contest.jpg"/>
          <p:cNvPicPr>
            <a:picLocks noChangeAspect="1"/>
          </p:cNvPicPr>
          <p:nvPr/>
        </p:nvPicPr>
        <p:blipFill>
          <a:blip r:embed="rId2" cstate="print"/>
          <a:stretch>
            <a:fillRect/>
          </a:stretch>
        </p:blipFill>
        <p:spPr>
          <a:xfrm>
            <a:off x="6019800" y="4495800"/>
            <a:ext cx="2133600" cy="1981200"/>
          </a:xfrm>
          <a:prstGeom prst="rect">
            <a:avLst/>
          </a:prstGeom>
        </p:spPr>
      </p:pic>
      <p:pic>
        <p:nvPicPr>
          <p:cNvPr id="5" name="Picture 4" descr="pinterest images.jpg"/>
          <p:cNvPicPr>
            <a:picLocks noChangeAspect="1"/>
          </p:cNvPicPr>
          <p:nvPr/>
        </p:nvPicPr>
        <p:blipFill>
          <a:blip r:embed="rId3" cstate="print"/>
          <a:stretch>
            <a:fillRect/>
          </a:stretch>
        </p:blipFill>
        <p:spPr>
          <a:xfrm>
            <a:off x="2514600" y="381000"/>
            <a:ext cx="4257675" cy="10763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If a picture speaks a thousand words, how much is a video worth?</a:t>
            </a:r>
          </a:p>
          <a:p>
            <a:r>
              <a:rPr lang="en-US" dirty="0" smtClean="0"/>
              <a:t>YouTube videos have the ability to go viral so quickly, we need to make sure it is the message we want people to hear!</a:t>
            </a:r>
          </a:p>
          <a:p>
            <a:endParaRPr lang="en-US" dirty="0" smtClean="0"/>
          </a:p>
          <a:p>
            <a:pPr algn="ctr">
              <a:buNone/>
            </a:pPr>
            <a:r>
              <a:rPr lang="en-US" dirty="0" smtClean="0"/>
              <a:t>Prize to the first 3 body positive YouTube videos</a:t>
            </a:r>
          </a:p>
          <a:p>
            <a:pPr algn="ctr">
              <a:buNone/>
            </a:pPr>
            <a:r>
              <a:rPr lang="en-US" dirty="0" smtClean="0"/>
              <a:t>posted to our </a:t>
            </a:r>
            <a:r>
              <a:rPr lang="en-US" dirty="0" err="1" smtClean="0"/>
              <a:t>facebook</a:t>
            </a:r>
            <a:r>
              <a:rPr lang="en-US" dirty="0" smtClean="0"/>
              <a:t> page!</a:t>
            </a:r>
          </a:p>
          <a:p>
            <a:pPr algn="ctr">
              <a:buNone/>
            </a:pPr>
            <a:r>
              <a:rPr lang="en-US" sz="2900" dirty="0" smtClean="0"/>
              <a:t>http://www.facebook.com/NewDawnTreatmentCenters</a:t>
            </a:r>
            <a:endParaRPr lang="en-US" sz="2900" dirty="0"/>
          </a:p>
        </p:txBody>
      </p:sp>
      <p:pic>
        <p:nvPicPr>
          <p:cNvPr id="5" name="Picture 4" descr="youtube image.jpg"/>
          <p:cNvPicPr>
            <a:picLocks noChangeAspect="1"/>
          </p:cNvPicPr>
          <p:nvPr/>
        </p:nvPicPr>
        <p:blipFill>
          <a:blip r:embed="rId2" cstate="print"/>
          <a:stretch>
            <a:fillRect/>
          </a:stretch>
        </p:blipFill>
        <p:spPr>
          <a:xfrm>
            <a:off x="2819400" y="228600"/>
            <a:ext cx="3409950" cy="135706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Social Media</a:t>
            </a:r>
            <a:endParaRPr lang="en-US" dirty="0"/>
          </a:p>
        </p:txBody>
      </p:sp>
      <p:sp>
        <p:nvSpPr>
          <p:cNvPr id="3" name="Content Placeholder 2"/>
          <p:cNvSpPr>
            <a:spLocks noGrp="1"/>
          </p:cNvSpPr>
          <p:nvPr>
            <p:ph idx="1"/>
          </p:nvPr>
        </p:nvSpPr>
        <p:spPr/>
        <p:txBody>
          <a:bodyPr/>
          <a:lstStyle/>
          <a:p>
            <a:pPr algn="ctr">
              <a:buNone/>
            </a:pPr>
            <a:r>
              <a:rPr lang="en-US" dirty="0" smtClean="0"/>
              <a:t>If you haven’t already considered linking your</a:t>
            </a:r>
          </a:p>
          <a:p>
            <a:pPr algn="ctr">
              <a:buNone/>
            </a:pPr>
            <a:r>
              <a:rPr lang="en-US" dirty="0" smtClean="0"/>
              <a:t>Twitter, </a:t>
            </a:r>
            <a:r>
              <a:rPr lang="en-US" dirty="0" err="1" smtClean="0"/>
              <a:t>Pinterest</a:t>
            </a:r>
            <a:r>
              <a:rPr lang="en-US" dirty="0" smtClean="0"/>
              <a:t>, </a:t>
            </a:r>
            <a:r>
              <a:rPr lang="en-US" dirty="0" err="1" smtClean="0"/>
              <a:t>Instagram</a:t>
            </a:r>
            <a:r>
              <a:rPr lang="en-US" dirty="0" smtClean="0"/>
              <a:t> or </a:t>
            </a:r>
          </a:p>
          <a:p>
            <a:pPr algn="ctr">
              <a:buNone/>
            </a:pPr>
            <a:r>
              <a:rPr lang="en-US" dirty="0" smtClean="0"/>
              <a:t>YouTube Account and you would like to be that</a:t>
            </a:r>
          </a:p>
          <a:p>
            <a:pPr algn="ctr">
              <a:buNone/>
            </a:pPr>
            <a:r>
              <a:rPr lang="en-US" dirty="0" smtClean="0"/>
              <a:t>positive voice: Do 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d:968C3244-09A9-43BA-A857-B491370A8466"/>
          <p:cNvPicPr/>
          <p:nvPr/>
        </p:nvPicPr>
        <p:blipFill>
          <a:blip r:embed="rId2" r:link="rId3" cstate="print"/>
          <a:srcRect t="37778" r="1450" b="41112"/>
          <a:stretch>
            <a:fillRect/>
          </a:stretch>
        </p:blipFill>
        <p:spPr bwMode="auto">
          <a:xfrm>
            <a:off x="1" y="3733800"/>
            <a:ext cx="9144000" cy="3124200"/>
          </a:xfrm>
          <a:prstGeom prst="rect">
            <a:avLst/>
          </a:prstGeom>
          <a:blipFill dpi="0" rotWithShape="1">
            <a:blip r:embed="rId4" cstate="print">
              <a:alphaModFix amt="0"/>
            </a:blip>
            <a:srcRect/>
            <a:tile tx="0" ty="0" sx="100000" sy="100000" flip="none" algn="tl"/>
          </a:blipFill>
        </p:spPr>
      </p:pic>
      <p:sp>
        <p:nvSpPr>
          <p:cNvPr id="5" name="TextBox 4"/>
          <p:cNvSpPr txBox="1"/>
          <p:nvPr/>
        </p:nvSpPr>
        <p:spPr>
          <a:xfrm>
            <a:off x="304800" y="609600"/>
            <a:ext cx="8534400" cy="1969770"/>
          </a:xfrm>
          <a:prstGeom prst="rect">
            <a:avLst/>
          </a:prstGeom>
          <a:noFill/>
        </p:spPr>
        <p:txBody>
          <a:bodyPr wrap="square" rtlCol="0">
            <a:spAutoFit/>
          </a:bodyPr>
          <a:lstStyle/>
          <a:p>
            <a:r>
              <a:rPr lang="en-US" sz="2400" b="1" dirty="0" smtClean="0"/>
              <a:t>Links you will need for this presentation:</a:t>
            </a:r>
          </a:p>
          <a:p>
            <a:endParaRPr lang="en-US" dirty="0" smtClean="0"/>
          </a:p>
          <a:p>
            <a:r>
              <a:rPr lang="en-US" sz="2000" dirty="0" err="1" smtClean="0"/>
              <a:t>Facebook</a:t>
            </a:r>
            <a:r>
              <a:rPr lang="en-US" sz="2000" dirty="0" smtClean="0"/>
              <a:t> 	</a:t>
            </a:r>
            <a:r>
              <a:rPr lang="en-US" sz="2000" dirty="0" smtClean="0">
                <a:hlinkClick r:id="rId5"/>
              </a:rPr>
              <a:t>http://www.facebook.com/NewDawnTreatmentCenters</a:t>
            </a:r>
            <a:endParaRPr lang="en-US" sz="2000" dirty="0" smtClean="0"/>
          </a:p>
          <a:p>
            <a:r>
              <a:rPr lang="en-US" sz="2000" dirty="0" smtClean="0"/>
              <a:t>Twitter	 	</a:t>
            </a:r>
            <a:r>
              <a:rPr lang="en-US" sz="2000" dirty="0" smtClean="0">
                <a:hlinkClick r:id="rId6"/>
              </a:rPr>
              <a:t>https://twitter.com/NewDawnCtr</a:t>
            </a:r>
            <a:r>
              <a:rPr lang="en-US" sz="2000" dirty="0" smtClean="0"/>
              <a:t>     @</a:t>
            </a:r>
            <a:r>
              <a:rPr lang="en-US" sz="2000" dirty="0" err="1" smtClean="0"/>
              <a:t>newdawnctr</a:t>
            </a:r>
            <a:endParaRPr lang="en-US" sz="2000" dirty="0" smtClean="0"/>
          </a:p>
          <a:p>
            <a:r>
              <a:rPr lang="en-US" sz="2000" dirty="0" err="1" smtClean="0"/>
              <a:t>Pinterest</a:t>
            </a:r>
            <a:r>
              <a:rPr lang="en-US" sz="2000" dirty="0" smtClean="0"/>
              <a:t>	</a:t>
            </a:r>
            <a:r>
              <a:rPr lang="en-US" sz="2000" dirty="0" smtClean="0">
                <a:hlinkClick r:id="rId7"/>
              </a:rPr>
              <a:t>http://pinterest.com/newdawncenter/</a:t>
            </a:r>
            <a:endParaRPr lang="en-US" sz="2000" dirty="0" smtClean="0"/>
          </a:p>
          <a:p>
            <a:r>
              <a:rPr lang="en-US" sz="2000" dirty="0" err="1" smtClean="0"/>
              <a:t>Youtube</a:t>
            </a:r>
            <a:r>
              <a:rPr lang="en-US" sz="2000" dirty="0" smtClean="0"/>
              <a:t> access</a:t>
            </a:r>
          </a:p>
        </p:txBody>
      </p:sp>
    </p:spTree>
  </p:cSld>
  <p:clrMapOvr>
    <a:masterClrMapping/>
  </p:clrMapOvr>
  <p:transition advClick="0" advTm="8547"/>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d:968C3244-09A9-43BA-A857-B491370A8466"/>
          <p:cNvPicPr/>
          <p:nvPr/>
        </p:nvPicPr>
        <p:blipFill>
          <a:blip r:embed="rId2" r:link="rId3" cstate="print"/>
          <a:srcRect t="37778" r="1450" b="41112"/>
          <a:stretch>
            <a:fillRect/>
          </a:stretch>
        </p:blipFill>
        <p:spPr bwMode="auto">
          <a:xfrm>
            <a:off x="1" y="3733800"/>
            <a:ext cx="9144000" cy="3124200"/>
          </a:xfrm>
          <a:prstGeom prst="rect">
            <a:avLst/>
          </a:prstGeom>
          <a:blipFill dpi="0" rotWithShape="1">
            <a:blip r:embed="rId4" cstate="print">
              <a:alphaModFix amt="0"/>
            </a:blip>
            <a:srcRect/>
            <a:tile tx="0" ty="0" sx="100000" sy="100000" flip="none" algn="tl"/>
          </a:blipFill>
        </p:spPr>
      </p:pic>
      <p:sp>
        <p:nvSpPr>
          <p:cNvPr id="5" name="TextBox 4"/>
          <p:cNvSpPr txBox="1"/>
          <p:nvPr/>
        </p:nvSpPr>
        <p:spPr>
          <a:xfrm>
            <a:off x="304800" y="609600"/>
            <a:ext cx="8534400" cy="1969770"/>
          </a:xfrm>
          <a:prstGeom prst="rect">
            <a:avLst/>
          </a:prstGeom>
          <a:noFill/>
        </p:spPr>
        <p:txBody>
          <a:bodyPr wrap="square" rtlCol="0">
            <a:spAutoFit/>
          </a:bodyPr>
          <a:lstStyle/>
          <a:p>
            <a:r>
              <a:rPr lang="en-US" sz="2400" b="1" dirty="0" smtClean="0"/>
              <a:t>Links from this presentation:</a:t>
            </a:r>
          </a:p>
          <a:p>
            <a:endParaRPr lang="en-US" dirty="0" smtClean="0"/>
          </a:p>
          <a:p>
            <a:r>
              <a:rPr lang="en-US" sz="2000" dirty="0" err="1" smtClean="0"/>
              <a:t>Facebook</a:t>
            </a:r>
            <a:r>
              <a:rPr lang="en-US" sz="2000" dirty="0" smtClean="0"/>
              <a:t> 	</a:t>
            </a:r>
            <a:r>
              <a:rPr lang="en-US" sz="2000" dirty="0" smtClean="0">
                <a:hlinkClick r:id="rId5"/>
              </a:rPr>
              <a:t>http://www.facebook.com/NewDawnTreatmentCenters</a:t>
            </a:r>
            <a:endParaRPr lang="en-US" sz="2000" dirty="0" smtClean="0"/>
          </a:p>
          <a:p>
            <a:r>
              <a:rPr lang="en-US" sz="2000" dirty="0" smtClean="0"/>
              <a:t>Twitter	 	</a:t>
            </a:r>
            <a:r>
              <a:rPr lang="en-US" sz="2000" dirty="0" smtClean="0">
                <a:hlinkClick r:id="rId6"/>
              </a:rPr>
              <a:t>https://twitter.com/NewDawnCtr</a:t>
            </a:r>
            <a:r>
              <a:rPr lang="en-US" sz="2000" dirty="0" smtClean="0"/>
              <a:t>     @</a:t>
            </a:r>
            <a:r>
              <a:rPr lang="en-US" sz="2000" dirty="0" err="1" smtClean="0"/>
              <a:t>newdawnctr</a:t>
            </a:r>
            <a:endParaRPr lang="en-US" sz="2000" dirty="0" smtClean="0"/>
          </a:p>
          <a:p>
            <a:r>
              <a:rPr lang="en-US" sz="2000" dirty="0" err="1" smtClean="0"/>
              <a:t>Pinterest</a:t>
            </a:r>
            <a:r>
              <a:rPr lang="en-US" sz="2000" dirty="0" smtClean="0"/>
              <a:t>	</a:t>
            </a:r>
            <a:r>
              <a:rPr lang="en-US" sz="2000" dirty="0" smtClean="0">
                <a:hlinkClick r:id="rId7"/>
              </a:rPr>
              <a:t>http://pinterest.com/newdawncenter/</a:t>
            </a:r>
            <a:endParaRPr lang="en-US" sz="2000" dirty="0" smtClean="0"/>
          </a:p>
          <a:p>
            <a:r>
              <a:rPr lang="en-US" sz="2000" dirty="0" err="1" smtClean="0"/>
              <a:t>Youtube</a:t>
            </a:r>
            <a:r>
              <a:rPr lang="en-US" sz="2000" dirty="0" smtClean="0"/>
              <a:t> access</a:t>
            </a:r>
          </a:p>
        </p:txBody>
      </p:sp>
    </p:spTree>
  </p:cSld>
  <p:clrMapOvr>
    <a:masterClrMapping/>
  </p:clrMapOvr>
  <p:transition advClick="0" advTm="8547"/>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d:968C3244-09A9-43BA-A857-B491370A8466"/>
          <p:cNvPicPr/>
          <p:nvPr/>
        </p:nvPicPr>
        <p:blipFill>
          <a:blip r:embed="rId2" r:link="rId3" cstate="print"/>
          <a:srcRect t="37778" r="1450" b="41112"/>
          <a:stretch>
            <a:fillRect/>
          </a:stretch>
        </p:blipFill>
        <p:spPr bwMode="auto">
          <a:xfrm>
            <a:off x="1" y="3733800"/>
            <a:ext cx="9144000" cy="3124200"/>
          </a:xfrm>
          <a:prstGeom prst="rect">
            <a:avLst/>
          </a:prstGeom>
          <a:blipFill dpi="0" rotWithShape="1">
            <a:blip r:embed="rId4" cstate="print">
              <a:alphaModFix amt="0"/>
            </a:blip>
            <a:srcRect/>
            <a:tile tx="0" ty="0" sx="100000" sy="100000" flip="none" algn="tl"/>
          </a:blipFill>
        </p:spPr>
      </p:pic>
      <p:sp>
        <p:nvSpPr>
          <p:cNvPr id="5" name="TextBox 4"/>
          <p:cNvSpPr txBox="1"/>
          <p:nvPr/>
        </p:nvSpPr>
        <p:spPr>
          <a:xfrm>
            <a:off x="304800" y="609600"/>
            <a:ext cx="8534400" cy="1938992"/>
          </a:xfrm>
          <a:prstGeom prst="rect">
            <a:avLst/>
          </a:prstGeom>
          <a:noFill/>
        </p:spPr>
        <p:txBody>
          <a:bodyPr wrap="square" rtlCol="0">
            <a:spAutoFit/>
          </a:bodyPr>
          <a:lstStyle/>
          <a:p>
            <a:pPr algn="ctr"/>
            <a:r>
              <a:rPr lang="en-US" sz="2400" b="1" dirty="0" smtClean="0"/>
              <a:t>Tweet us your definition of Body Image</a:t>
            </a:r>
          </a:p>
          <a:p>
            <a:pPr algn="ctr"/>
            <a:endParaRPr lang="en-US" sz="2400" b="1" dirty="0" smtClean="0"/>
          </a:p>
          <a:p>
            <a:pPr algn="ctr"/>
            <a:r>
              <a:rPr lang="en-US" sz="2400" b="1" dirty="0" smtClean="0"/>
              <a:t>@</a:t>
            </a:r>
            <a:r>
              <a:rPr lang="en-US" sz="2400" b="1" dirty="0" err="1" smtClean="0"/>
              <a:t>newdawnctr</a:t>
            </a:r>
            <a:endParaRPr lang="en-US" sz="2400" b="1" dirty="0" smtClean="0"/>
          </a:p>
          <a:p>
            <a:pPr algn="ctr"/>
            <a:endParaRPr lang="en-US" sz="2400" b="1" dirty="0" smtClean="0"/>
          </a:p>
          <a:p>
            <a:pPr algn="ctr"/>
            <a:r>
              <a:rPr lang="en-US" sz="2400" b="1" dirty="0" smtClean="0"/>
              <a:t>Quickest post gets a prize!</a:t>
            </a:r>
            <a:endParaRPr lang="en-US" sz="2000" dirty="0" smtClean="0"/>
          </a:p>
        </p:txBody>
      </p:sp>
    </p:spTree>
  </p:cSld>
  <p:clrMapOvr>
    <a:masterClrMapping/>
  </p:clrMapOvr>
  <p:transition advClick="0" advTm="8547"/>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8" name="Rounded Rectangle 7"/>
          <p:cNvSpPr/>
          <p:nvPr/>
        </p:nvSpPr>
        <p:spPr>
          <a:xfrm>
            <a:off x="-1722120" y="3722688"/>
            <a:ext cx="1630680" cy="2057400"/>
          </a:xfrm>
          <a:prstGeom prst="roundRect">
            <a:avLst>
              <a:gd name="adj" fmla="val 1134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Don’t forget: You can copy-paste this slide into other presentations, and move or resize the poll.</a:t>
            </a:r>
            <a:endParaRPr lang="en-US" sz="1600" dirty="0"/>
          </a:p>
        </p:txBody>
      </p:sp>
      <p:sp>
        <p:nvSpPr>
          <p:cNvPr id="10" name="Right Arrow 9"/>
          <p:cNvSpPr/>
          <p:nvPr/>
        </p:nvSpPr>
        <p:spPr>
          <a:xfrm>
            <a:off x="-1722120" y="2971800"/>
            <a:ext cx="1630680" cy="548640"/>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p>
        </p:txBody>
      </p:sp>
      <p:sp>
        <p:nvSpPr>
          <p:cNvPr id="4" name="TextBox 3"/>
          <p:cNvSpPr txBox="1"/>
          <p:nvPr/>
        </p:nvSpPr>
        <p:spPr>
          <a:xfrm>
            <a:off x="0" y="6611779"/>
            <a:ext cx="3352800" cy="246221"/>
          </a:xfrm>
          <a:prstGeom prst="rect">
            <a:avLst/>
          </a:prstGeom>
          <a:noFill/>
        </p:spPr>
        <p:txBody>
          <a:bodyPr wrap="square" rtlCol="0">
            <a:spAutoFit/>
          </a:bodyPr>
          <a:lstStyle/>
          <a:p>
            <a:r>
              <a:rPr lang="en-US" sz="1000" dirty="0" smtClean="0"/>
              <a:t>Poll: Have you ever sucked in your stomach/fle...</a:t>
            </a:r>
            <a:endParaRPr lang="en-US" sz="1000" dirty="0"/>
          </a:p>
        </p:txBody>
      </p:sp>
    </p:spTree>
    <p:controls>
      <p:control spid="2050" name="ShockwaveFlash1" r:id="rId2" imgW="5897520" imgH="3691080"/>
    </p:controls>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8" name="Rounded Rectangle 7"/>
          <p:cNvSpPr/>
          <p:nvPr/>
        </p:nvSpPr>
        <p:spPr>
          <a:xfrm>
            <a:off x="-1722120" y="3722688"/>
            <a:ext cx="1630680" cy="2057400"/>
          </a:xfrm>
          <a:prstGeom prst="roundRect">
            <a:avLst>
              <a:gd name="adj" fmla="val 1134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Don’t forget: You can copy-paste this slide into other presentations, and move or resize the poll.</a:t>
            </a:r>
            <a:endParaRPr lang="en-US" sz="1600" dirty="0"/>
          </a:p>
        </p:txBody>
      </p:sp>
      <p:sp>
        <p:nvSpPr>
          <p:cNvPr id="10" name="Right Arrow 9"/>
          <p:cNvSpPr/>
          <p:nvPr/>
        </p:nvSpPr>
        <p:spPr>
          <a:xfrm>
            <a:off x="-1722120" y="2971800"/>
            <a:ext cx="1630680" cy="548640"/>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p>
        </p:txBody>
      </p:sp>
      <p:sp>
        <p:nvSpPr>
          <p:cNvPr id="4" name="TextBox 3"/>
          <p:cNvSpPr txBox="1"/>
          <p:nvPr/>
        </p:nvSpPr>
        <p:spPr>
          <a:xfrm>
            <a:off x="0" y="6611779"/>
            <a:ext cx="3352800" cy="246221"/>
          </a:xfrm>
          <a:prstGeom prst="rect">
            <a:avLst/>
          </a:prstGeom>
          <a:noFill/>
        </p:spPr>
        <p:txBody>
          <a:bodyPr wrap="square" rtlCol="0">
            <a:spAutoFit/>
          </a:bodyPr>
          <a:lstStyle/>
          <a:p>
            <a:r>
              <a:rPr lang="en-US" sz="1000" dirty="0" smtClean="0"/>
              <a:t>Poll: Have you ever checked yourself out in a ...</a:t>
            </a:r>
            <a:endParaRPr lang="en-US" sz="1000" dirty="0"/>
          </a:p>
        </p:txBody>
      </p:sp>
    </p:spTree>
    <p:controls>
      <p:control spid="3074" name="ShockwaveFlash1" r:id="rId2" imgW="5897520" imgH="3691080"/>
    </p:controls>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8" name="Rounded Rectangle 7"/>
          <p:cNvSpPr/>
          <p:nvPr/>
        </p:nvSpPr>
        <p:spPr>
          <a:xfrm>
            <a:off x="-1722120" y="3722688"/>
            <a:ext cx="1630680" cy="2057400"/>
          </a:xfrm>
          <a:prstGeom prst="roundRect">
            <a:avLst>
              <a:gd name="adj" fmla="val 1134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Don’t forget: You can copy-paste this slide into other presentations, and move or resize the poll.</a:t>
            </a:r>
            <a:endParaRPr lang="en-US" sz="1600" dirty="0"/>
          </a:p>
        </p:txBody>
      </p:sp>
      <p:sp>
        <p:nvSpPr>
          <p:cNvPr id="10" name="Right Arrow 9"/>
          <p:cNvSpPr/>
          <p:nvPr/>
        </p:nvSpPr>
        <p:spPr>
          <a:xfrm>
            <a:off x="-1722120" y="2971800"/>
            <a:ext cx="1630680" cy="548640"/>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p>
        </p:txBody>
      </p:sp>
      <p:sp>
        <p:nvSpPr>
          <p:cNvPr id="4" name="TextBox 3"/>
          <p:cNvSpPr txBox="1"/>
          <p:nvPr/>
        </p:nvSpPr>
        <p:spPr>
          <a:xfrm>
            <a:off x="0" y="6611779"/>
            <a:ext cx="3352800" cy="246221"/>
          </a:xfrm>
          <a:prstGeom prst="rect">
            <a:avLst/>
          </a:prstGeom>
          <a:noFill/>
        </p:spPr>
        <p:txBody>
          <a:bodyPr wrap="square" rtlCol="0">
            <a:spAutoFit/>
          </a:bodyPr>
          <a:lstStyle/>
          <a:p>
            <a:r>
              <a:rPr lang="en-US" sz="1000" dirty="0" smtClean="0"/>
              <a:t>Poll: Have you ever lied about your height/wei...</a:t>
            </a:r>
            <a:endParaRPr lang="en-US" sz="1000" dirty="0"/>
          </a:p>
        </p:txBody>
      </p:sp>
    </p:spTree>
    <p:controls>
      <p:control spid="4098" name="ShockwaveFlash1" r:id="rId2" imgW="5897520" imgH="3691080"/>
    </p:controls>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8" name="Rounded Rectangle 7"/>
          <p:cNvSpPr/>
          <p:nvPr/>
        </p:nvSpPr>
        <p:spPr>
          <a:xfrm>
            <a:off x="-1722120" y="3722688"/>
            <a:ext cx="1630680" cy="2057400"/>
          </a:xfrm>
          <a:prstGeom prst="roundRect">
            <a:avLst>
              <a:gd name="adj" fmla="val 1134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Don’t forget: You can copy-paste this slide into other presentations, and move or resize the poll.</a:t>
            </a:r>
            <a:endParaRPr lang="en-US" sz="1600" dirty="0"/>
          </a:p>
        </p:txBody>
      </p:sp>
      <p:sp>
        <p:nvSpPr>
          <p:cNvPr id="10" name="Right Arrow 9"/>
          <p:cNvSpPr/>
          <p:nvPr/>
        </p:nvSpPr>
        <p:spPr>
          <a:xfrm>
            <a:off x="-1722120" y="2971800"/>
            <a:ext cx="1630680" cy="548640"/>
          </a:xfrm>
          <a:prstGeom prst="righ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smtClean="0"/>
          </a:p>
        </p:txBody>
      </p:sp>
      <p:sp>
        <p:nvSpPr>
          <p:cNvPr id="4" name="TextBox 3"/>
          <p:cNvSpPr txBox="1"/>
          <p:nvPr/>
        </p:nvSpPr>
        <p:spPr>
          <a:xfrm>
            <a:off x="0" y="6611779"/>
            <a:ext cx="3352800" cy="246221"/>
          </a:xfrm>
          <a:prstGeom prst="rect">
            <a:avLst/>
          </a:prstGeom>
          <a:noFill/>
        </p:spPr>
        <p:txBody>
          <a:bodyPr wrap="square" rtlCol="0">
            <a:spAutoFit/>
          </a:bodyPr>
          <a:lstStyle/>
          <a:p>
            <a:r>
              <a:rPr lang="en-US" sz="1000" dirty="0" smtClean="0"/>
              <a:t>Poll: Have you ever worn an uncomfortable outf...</a:t>
            </a:r>
            <a:endParaRPr lang="en-US" sz="1000" dirty="0"/>
          </a:p>
        </p:txBody>
      </p:sp>
    </p:spTree>
    <p:controls>
      <p:control spid="5122" name="ShockwaveFlash1" r:id="rId2" imgW="5897520" imgH="3691080"/>
    </p:controls>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9218" name="ShockwaveFlash1" r:id="rId2" imgW="8609040" imgH="6399360"/>
    </p:controls>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09800"/>
            <a:ext cx="8229600" cy="3992563"/>
          </a:xfrm>
        </p:spPr>
        <p:txBody>
          <a:bodyPr>
            <a:normAutofit lnSpcReduction="10000"/>
          </a:bodyPr>
          <a:lstStyle/>
          <a:p>
            <a:pPr>
              <a:buNone/>
            </a:pPr>
            <a:r>
              <a:rPr lang="en-US" dirty="0" smtClean="0"/>
              <a:t>When I look at other people's photo albums, the</a:t>
            </a:r>
          </a:p>
          <a:p>
            <a:pPr>
              <a:buNone/>
            </a:pPr>
            <a:r>
              <a:rPr lang="en-US" dirty="0" smtClean="0"/>
              <a:t>comparing is automatic. I end up feeling like</a:t>
            </a:r>
          </a:p>
          <a:p>
            <a:pPr>
              <a:buNone/>
            </a:pPr>
            <a:r>
              <a:rPr lang="en-US" dirty="0" smtClean="0"/>
              <a:t>crap. I went to Photoshop a picture of myself on</a:t>
            </a:r>
          </a:p>
          <a:p>
            <a:pPr>
              <a:buNone/>
            </a:pPr>
            <a:r>
              <a:rPr lang="en-US" dirty="0" err="1" smtClean="0"/>
              <a:t>Facebook</a:t>
            </a:r>
            <a:r>
              <a:rPr lang="en-US" dirty="0" smtClean="0"/>
              <a:t>. I was changing a lot of things, then I</a:t>
            </a:r>
          </a:p>
          <a:p>
            <a:pPr>
              <a:buNone/>
            </a:pPr>
            <a:r>
              <a:rPr lang="en-US" dirty="0" smtClean="0"/>
              <a:t>saw the picture and I stopped myself, thinking, </a:t>
            </a:r>
          </a:p>
          <a:p>
            <a:pPr>
              <a:buNone/>
            </a:pPr>
            <a:r>
              <a:rPr lang="en-US" dirty="0" smtClean="0"/>
              <a:t>'this is not who I am.  I want to be who I am.' " </a:t>
            </a:r>
          </a:p>
          <a:p>
            <a:pPr>
              <a:buNone/>
            </a:pPr>
            <a:r>
              <a:rPr lang="en-US" dirty="0" smtClean="0"/>
              <a:t> -Kirby</a:t>
            </a:r>
            <a:endParaRPr lang="en-US" dirty="0"/>
          </a:p>
        </p:txBody>
      </p:sp>
      <p:pic>
        <p:nvPicPr>
          <p:cNvPr id="5" name="Picture 4" descr="facebook image.jpg"/>
          <p:cNvPicPr>
            <a:picLocks noChangeAspect="1"/>
          </p:cNvPicPr>
          <p:nvPr/>
        </p:nvPicPr>
        <p:blipFill>
          <a:blip r:embed="rId2" cstate="print"/>
          <a:stretch>
            <a:fillRect/>
          </a:stretch>
        </p:blipFill>
        <p:spPr>
          <a:xfrm>
            <a:off x="2971800" y="304800"/>
            <a:ext cx="3048000" cy="148725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601</Words>
  <Application>Microsoft Office PowerPoint</Application>
  <PresentationFormat>On-screen Show (4:3)</PresentationFormat>
  <Paragraphs>90</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Using Social Media for Good</vt:lpstr>
      <vt:lpstr>Does Instagram Promote Positive Body Image? </vt:lpstr>
      <vt:lpstr>Does Instagram Promote Positive Body Image? </vt:lpstr>
      <vt:lpstr>Slide 17</vt:lpstr>
      <vt:lpstr>Slide 18</vt:lpstr>
      <vt:lpstr>Linking Your Social Media</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courtney</dc:creator>
  <cp:lastModifiedBy>courtney</cp:lastModifiedBy>
  <cp:revision>40</cp:revision>
  <dcterms:created xsi:type="dcterms:W3CDTF">2006-08-16T00:00:00Z</dcterms:created>
  <dcterms:modified xsi:type="dcterms:W3CDTF">2013-03-01T18:40:54Z</dcterms:modified>
</cp:coreProperties>
</file>