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67" r:id="rId2"/>
    <p:sldId id="268" r:id="rId3"/>
    <p:sldId id="269" r:id="rId4"/>
    <p:sldId id="270" r:id="rId5"/>
    <p:sldId id="271" r:id="rId6"/>
    <p:sldId id="273" r:id="rId7"/>
    <p:sldId id="27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FFCC66"/>
    <a:srgbClr val="13A883"/>
    <a:srgbClr val="1313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91099-7EBE-4D12-B880-CCA6B38B92A6}" type="datetimeFigureOut">
              <a:rPr lang="en-US" smtClean="0"/>
              <a:t>4/16/2018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36C10-A9D4-4995-9BAF-95FBD77A72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21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F4299-1721-48C6-878D-74296BE00D21}" type="datetimeFigureOut">
              <a:rPr lang="en-US" smtClean="0"/>
              <a:t>4/16/2018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EF9EC-8318-4FF6-847E-A85BBD2B7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19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019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B874-E53C-42B9-98BA-0781B387246C}" type="datetime1">
              <a:rPr lang="en-US" smtClean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10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02F4-45D7-406A-9C33-75238E131A1E}" type="datetime1">
              <a:rPr lang="en-US" smtClean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85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E011-4F7D-42D0-82E1-078A40B76F01}" type="datetime1">
              <a:rPr lang="en-US" smtClean="0"/>
              <a:t>4/16/2018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44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71FE-0FCC-47A4-B218-06AF00AFA70F}" type="datetime1">
              <a:rPr lang="en-US" smtClean="0"/>
              <a:t>4/16/2018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370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C22A-A385-4013-8BC3-1C712ED98224}" type="datetime1">
              <a:rPr lang="en-US" smtClean="0"/>
              <a:t>4/16/2018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58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3CD7-DDC2-4E28-B80E-11B3368F8846}" type="datetime1">
              <a:rPr lang="en-US" smtClean="0"/>
              <a:t>4/16/2018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73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2D6B-0F0F-41E5-8A0F-FC2D7E2110E0}" type="datetime1">
              <a:rPr lang="en-US" smtClean="0"/>
              <a:t>4/16/2018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6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1A38-D70F-41CF-857C-945C6FF6B07D}" type="datetime1">
              <a:rPr lang="en-US" smtClean="0"/>
              <a:t>4/16/2018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35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96DC-D1E7-4668-A471-A46ECA2AE34F}" type="datetime1">
              <a:rPr lang="en-US" smtClean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0C4B7C-AB3E-4E6F-BB8C-97902139A32B}"/>
              </a:ext>
            </a:extLst>
          </p:cNvPr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90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94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C444FFE-4BDB-4301-83D8-FE8B25E7CF5A}" type="datetime1">
              <a:rPr lang="en-US" smtClean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75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3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Grant Writing Exercise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Josh D’Aeth</a:t>
            </a:r>
          </a:p>
          <a:p>
            <a:r>
              <a:rPr lang="en-US" dirty="0"/>
              <a:t>EECID</a:t>
            </a:r>
          </a:p>
          <a:p>
            <a:r>
              <a:rPr lang="en-US" dirty="0"/>
              <a:t>jd2117@ic.ac.uk</a:t>
            </a:r>
          </a:p>
        </p:txBody>
      </p:sp>
    </p:spTree>
    <p:extLst>
      <p:ext uri="{BB962C8B-B14F-4D97-AF65-F5344CB8AC3E}">
        <p14:creationId xmlns:p14="http://schemas.microsoft.com/office/powerpoint/2010/main" val="10518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175" y="274926"/>
            <a:ext cx="7729728" cy="966143"/>
          </a:xfrm>
        </p:spPr>
        <p:txBody>
          <a:bodyPr>
            <a:noAutofit/>
          </a:bodyPr>
          <a:lstStyle/>
          <a:p>
            <a:pPr algn="l"/>
            <a:br>
              <a:rPr lang="en-US" sz="2000" b="1" i="1" dirty="0">
                <a:solidFill>
                  <a:schemeClr val="tx1"/>
                </a:solidFill>
              </a:rPr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000" y="1707794"/>
            <a:ext cx="7729728" cy="49978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</a:rPr>
              <a:t>Background: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Antibiotic resistance is an increasing problem in the important human pathogen </a:t>
            </a:r>
            <a:r>
              <a:rPr lang="en-US" sz="1400" i="1" dirty="0">
                <a:solidFill>
                  <a:schemeClr val="tx1"/>
                </a:solidFill>
              </a:rPr>
              <a:t>Streptococcus pneumoniae.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Sought to better understand how multidrug resistance evolves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</a:rPr>
              <a:t>Methods: 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I analyzed WGS of isolates in two large international collections of Multidrug resistant </a:t>
            </a:r>
            <a:r>
              <a:rPr lang="en-US" sz="1400" i="1" dirty="0">
                <a:solidFill>
                  <a:schemeClr val="tx1"/>
                </a:solidFill>
              </a:rPr>
              <a:t>S. pneumoniae.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I also mined large public sequence databases to assess the spread of two common antibiotic resistance elements among bacterial taxa. 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</a:rPr>
              <a:t>Results: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Penicillin resistance was gained multiple times independently by </a:t>
            </a:r>
            <a:r>
              <a:rPr lang="en-US" sz="1400" i="1" dirty="0">
                <a:solidFill>
                  <a:schemeClr val="tx1"/>
                </a:solidFill>
              </a:rPr>
              <a:t>S. pneumoniae, </a:t>
            </a:r>
            <a:r>
              <a:rPr lang="en-US" sz="1400" dirty="0">
                <a:solidFill>
                  <a:schemeClr val="tx1"/>
                </a:solidFill>
              </a:rPr>
              <a:t>while resistance to other classes of antibiotics was more labile.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Perhaps there is a more nuanced relationship between antibiotic consumption and resistance levels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A greater diversity of insertion loci allows antibiotic resistance elements to more easily spread across bacterial species.</a:t>
            </a:r>
          </a:p>
          <a:p>
            <a:pPr lvl="1"/>
            <a:endParaRPr lang="en-US" sz="1400" dirty="0">
              <a:solidFill>
                <a:schemeClr val="tx1"/>
              </a:solidFill>
            </a:endParaRPr>
          </a:p>
          <a:p>
            <a:pPr lvl="1"/>
            <a:endParaRPr lang="en-US" sz="1400" dirty="0">
              <a:solidFill>
                <a:schemeClr val="tx1"/>
              </a:solidFill>
            </a:endParaRPr>
          </a:p>
          <a:p>
            <a:pPr lvl="1"/>
            <a:endParaRPr lang="en-US" sz="1400" b="1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DF6D25-DB65-4B90-BBE5-B7AA243434C9}"/>
              </a:ext>
            </a:extLst>
          </p:cNvPr>
          <p:cNvSpPr txBox="1"/>
          <p:nvPr/>
        </p:nvSpPr>
        <p:spPr>
          <a:xfrm>
            <a:off x="347738" y="316058"/>
            <a:ext cx="74346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Project 1: Population Genomics of Multidrug resistance in </a:t>
            </a:r>
            <a:r>
              <a:rPr lang="en-US" sz="2400" i="1" dirty="0">
                <a:latin typeface="+mj-lt"/>
              </a:rPr>
              <a:t>Streptococcus pneumoniae</a:t>
            </a:r>
            <a:endParaRPr lang="en-GB" sz="2400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4B45D4-E4C6-4F6E-83A8-A54D6E7B5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593" y="1476375"/>
            <a:ext cx="4539407" cy="367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59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coral&#10;&#10;Description generated with high confidence">
            <a:extLst>
              <a:ext uri="{FF2B5EF4-FFF2-40B4-BE49-F238E27FC236}">
                <a16:creationId xmlns:a16="http://schemas.microsoft.com/office/drawing/2014/main" id="{1D704105-BCFE-437E-A1A4-9C110B4B1B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66" r="24340" b="-2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5496" y="978776"/>
            <a:ext cx="5925310" cy="1174991"/>
          </a:xfrm>
        </p:spPr>
        <p:txBody>
          <a:bodyPr>
            <a:normAutofit/>
          </a:bodyPr>
          <a:lstStyle/>
          <a:p>
            <a:r>
              <a:rPr lang="en-US" sz="1900"/>
              <a:t>Grant proposal 1: An investigation of Commensal Nasopharyngeal bacteria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EC521-3943-4361-9903-065166FFE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5496" y="2640692"/>
            <a:ext cx="5925310" cy="325525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b="1" dirty="0"/>
              <a:t>Background: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Commensal species such as </a:t>
            </a:r>
            <a:r>
              <a:rPr lang="en-GB" i="1" dirty="0"/>
              <a:t>Streptococcus </a:t>
            </a:r>
            <a:r>
              <a:rPr lang="en-GB" i="1" dirty="0" err="1"/>
              <a:t>oralis</a:t>
            </a:r>
            <a:r>
              <a:rPr lang="en-GB" dirty="0"/>
              <a:t> and </a:t>
            </a:r>
            <a:r>
              <a:rPr lang="en-GB" i="1" dirty="0"/>
              <a:t>Streptococcus mitis</a:t>
            </a:r>
            <a:r>
              <a:rPr lang="en-GB" dirty="0"/>
              <a:t> have in the past been identified as the source of penicillin resistance genes acquired by the pathogenic </a:t>
            </a:r>
            <a:r>
              <a:rPr lang="en-GB" i="1" dirty="0" err="1"/>
              <a:t>S.pneumoniae</a:t>
            </a:r>
            <a:endParaRPr lang="en-GB" dirty="0"/>
          </a:p>
          <a:p>
            <a:pPr lvl="1">
              <a:lnSpc>
                <a:spcPct val="90000"/>
              </a:lnSpc>
            </a:pPr>
            <a:r>
              <a:rPr lang="en-GB" dirty="0"/>
              <a:t>These species are underrepresented in terms of WGS data.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b="1" dirty="0"/>
              <a:t>Proposal: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Conduct a cohort study to sequence commensal </a:t>
            </a:r>
            <a:r>
              <a:rPr lang="en-GB" dirty="0" err="1"/>
              <a:t>Nasopharynegeal</a:t>
            </a:r>
            <a:r>
              <a:rPr lang="en-GB" dirty="0"/>
              <a:t> bacteria from the UK population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Analyse their genome content for precursors to resistance genes among these bacteria. </a:t>
            </a:r>
          </a:p>
          <a:p>
            <a:pPr>
              <a:lnSpc>
                <a:spcPct val="9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95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8F3AED7-2637-4688-94A5-554EA89E22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97" r="20283"/>
          <a:stretch/>
        </p:blipFill>
        <p:spPr>
          <a:xfrm>
            <a:off x="21" y="10"/>
            <a:ext cx="56006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4773" y="221942"/>
            <a:ext cx="5850384" cy="1416358"/>
          </a:xfrm>
        </p:spPr>
        <p:txBody>
          <a:bodyPr vert="horz" lIns="182880" tIns="182880" rIns="182880" bIns="182880" rtlCol="0" anchor="ctr">
            <a:noAutofit/>
          </a:bodyPr>
          <a:lstStyle/>
          <a:p>
            <a:r>
              <a:rPr lang="en-US" sz="1800" dirty="0"/>
              <a:t>Grant proposal II: Characterization of the relationship between antibiotic consumption and resistance among Recombinogenic bacteria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94773" y="1957111"/>
            <a:ext cx="5850384" cy="43993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b="1" dirty="0"/>
              <a:t>Background:</a:t>
            </a:r>
          </a:p>
          <a:p>
            <a:pPr lvl="1"/>
            <a:r>
              <a:rPr lang="en-US" dirty="0"/>
              <a:t>Despite increasing antibiotic consumption within Europe, rates of resistance among </a:t>
            </a:r>
            <a:r>
              <a:rPr lang="en-US" i="1" dirty="0"/>
              <a:t>S. pneumoniae</a:t>
            </a:r>
            <a:r>
              <a:rPr lang="en-US" dirty="0"/>
              <a:t> have remained relatively stable</a:t>
            </a:r>
          </a:p>
          <a:p>
            <a:pPr lvl="1"/>
            <a:r>
              <a:rPr lang="en-US" dirty="0"/>
              <a:t>In my previous study we saw no relationship between the expansion of a macrolide resistant </a:t>
            </a:r>
            <a:r>
              <a:rPr lang="en-US" i="1" dirty="0"/>
              <a:t>S. pneumoniae</a:t>
            </a:r>
            <a:r>
              <a:rPr lang="en-US" dirty="0"/>
              <a:t> lineage and macrolide consumption in Germany.</a:t>
            </a:r>
          </a:p>
          <a:p>
            <a:pPr marL="0" indent="0">
              <a:buNone/>
            </a:pPr>
            <a:r>
              <a:rPr lang="en-US" b="1" dirty="0"/>
              <a:t>Proposal:</a:t>
            </a:r>
          </a:p>
          <a:p>
            <a:pPr lvl="1"/>
            <a:r>
              <a:rPr lang="en-US" dirty="0"/>
              <a:t>Design a new statistical technique to infer the population dynamics of highly recombinogenic lineages of </a:t>
            </a:r>
            <a:r>
              <a:rPr lang="en-US" i="1" dirty="0"/>
              <a:t>S. pneumoniae</a:t>
            </a:r>
            <a:endParaRPr lang="en-US" dirty="0"/>
          </a:p>
          <a:p>
            <a:pPr lvl="1"/>
            <a:r>
              <a:rPr lang="en-US" dirty="0"/>
              <a:t>Collect higher resolution data on antibiotic consumption in Germany and expand collection of resistant isolates</a:t>
            </a:r>
          </a:p>
          <a:p>
            <a:pPr lvl="1"/>
            <a:r>
              <a:rPr lang="en-US" dirty="0"/>
              <a:t>Test for any association between increasing N</a:t>
            </a:r>
            <a:r>
              <a:rPr lang="en-US" baseline="-25000" dirty="0"/>
              <a:t>e</a:t>
            </a:r>
            <a:r>
              <a:rPr lang="en-US" dirty="0"/>
              <a:t> of a lineage and antibiotic consumption within Germany. 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6208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4CDB895-3C92-41CA-BC2E-29477A0D30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16" b="-4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5496" y="978776"/>
            <a:ext cx="5925310" cy="1174991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900"/>
              <a:t>Grant Proposal III: investigation INTO THE Streptococcus Bacteriocin system.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496" y="2640692"/>
            <a:ext cx="5925310" cy="3255252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>
              <a:lnSpc>
                <a:spcPct val="90000"/>
              </a:lnSpc>
            </a:pPr>
            <a:r>
              <a:rPr lang="en-US" sz="1500" b="1" dirty="0"/>
              <a:t>Background: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Bacteria compete amongst each other within the human nasopharynx for limiting resources. 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Streptococcus species can release antimicrobial peptides, bacteriocins, in order to kill off other competing strains.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The diversity of this system has only recently been looked into.</a:t>
            </a:r>
          </a:p>
          <a:p>
            <a:pPr marL="0">
              <a:lnSpc>
                <a:spcPct val="90000"/>
              </a:lnSpc>
            </a:pPr>
            <a:r>
              <a:rPr lang="en-US" sz="1500" b="1" dirty="0"/>
              <a:t>Proposal: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 Further WGS analysis of the diversity of this bacteriocin system.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Testing of the different interactions between these antimicrobial peptides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Perhaps further work looking into possible clinical applications of these peptides. </a:t>
            </a:r>
          </a:p>
          <a:p>
            <a:pPr lvl="1">
              <a:lnSpc>
                <a:spcPct val="90000"/>
              </a:lnSpc>
            </a:pPr>
            <a:endParaRPr lang="en-US" sz="1500" dirty="0"/>
          </a:p>
          <a:p>
            <a:pPr marL="0">
              <a:lnSpc>
                <a:spcPct val="90000"/>
              </a:lnSpc>
            </a:pPr>
            <a:endParaRPr lang="en-US" sz="1500" b="1" dirty="0"/>
          </a:p>
          <a:p>
            <a:pPr lvl="1">
              <a:lnSpc>
                <a:spcPct val="90000"/>
              </a:lnSpc>
            </a:pPr>
            <a:endParaRPr lang="en-US" sz="1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8CF7B6-3363-4BDE-95A4-5EF7DDCA0034}"/>
              </a:ext>
            </a:extLst>
          </p:cNvPr>
          <p:cNvSpPr txBox="1"/>
          <p:nvPr/>
        </p:nvSpPr>
        <p:spPr>
          <a:xfrm>
            <a:off x="4785062" y="6382869"/>
            <a:ext cx="3320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Figure from </a:t>
            </a:r>
            <a:r>
              <a:rPr lang="en-GB" sz="1200" dirty="0" err="1"/>
              <a:t>Bogaardt</a:t>
            </a:r>
            <a:r>
              <a:rPr lang="en-GB" sz="1200" dirty="0"/>
              <a:t> </a:t>
            </a:r>
            <a:r>
              <a:rPr lang="en-GB" sz="1200" i="1" dirty="0"/>
              <a:t>et al</a:t>
            </a:r>
            <a:r>
              <a:rPr lang="en-GB" sz="1200" dirty="0"/>
              <a:t> 2015</a:t>
            </a:r>
          </a:p>
        </p:txBody>
      </p:sp>
    </p:spTree>
    <p:extLst>
      <p:ext uri="{BB962C8B-B14F-4D97-AF65-F5344CB8AC3E}">
        <p14:creationId xmlns:p14="http://schemas.microsoft.com/office/powerpoint/2010/main" val="24997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CAN Offer as a co-I: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B6362D-AC72-403E-9492-CF7DD0802BE7}"/>
              </a:ext>
            </a:extLst>
          </p:cNvPr>
          <p:cNvSpPr txBox="1"/>
          <p:nvPr/>
        </p:nvSpPr>
        <p:spPr>
          <a:xfrm>
            <a:off x="1509204" y="2610035"/>
            <a:ext cx="90285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Experience in: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/>
              <a:t>Evolutionary and epidemiological modelling.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/>
              <a:t>Programming experience in R, Perl and C++ including package development experience in R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/>
              <a:t>Phylogenetic analysis and population dynamic reconstruction of WGS Data.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/>
              <a:t>Mining large public sequence databases.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/>
              <a:t>Statistical model fitting. </a:t>
            </a:r>
          </a:p>
        </p:txBody>
      </p:sp>
    </p:spTree>
    <p:extLst>
      <p:ext uri="{BB962C8B-B14F-4D97-AF65-F5344CB8AC3E}">
        <p14:creationId xmlns:p14="http://schemas.microsoft.com/office/powerpoint/2010/main" val="142860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would like in a Co-I: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3E7E2A-E2CD-4AD4-8D38-CF612A63D63B}"/>
              </a:ext>
            </a:extLst>
          </p:cNvPr>
          <p:cNvSpPr txBox="1"/>
          <p:nvPr/>
        </p:nvSpPr>
        <p:spPr>
          <a:xfrm>
            <a:off x="1012054" y="2672179"/>
            <a:ext cx="102004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/>
              <a:t>Experience in sequencing bacteria.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/>
              <a:t>Experience in culturing bacteria.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/>
              <a:t>Experience in collecting data from large cohort studies.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735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arcel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1141</TotalTime>
  <Words>510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Georgia</vt:lpstr>
      <vt:lpstr>Gill Sans MT</vt:lpstr>
      <vt:lpstr>Wingdings</vt:lpstr>
      <vt:lpstr>Parcel</vt:lpstr>
      <vt:lpstr>Grant Writing Exercise</vt:lpstr>
      <vt:lpstr> </vt:lpstr>
      <vt:lpstr>Grant proposal 1: An investigation of Commensal Nasopharyngeal bacteria</vt:lpstr>
      <vt:lpstr>Grant proposal II: Characterization of the relationship between antibiotic consumption and resistance among Recombinogenic bacteria</vt:lpstr>
      <vt:lpstr>Grant Proposal III: investigation INTO THE Streptococcus Bacteriocin system. </vt:lpstr>
      <vt:lpstr>What I CAN Offer as a co-I:</vt:lpstr>
      <vt:lpstr>What I would like in a Co-I: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Grant Writing Exercise</dc:title>
  <dc:creator>Josh D'Aeth</dc:creator>
  <cp:lastModifiedBy>Josh D'Aeth</cp:lastModifiedBy>
  <cp:revision>24</cp:revision>
  <dcterms:created xsi:type="dcterms:W3CDTF">2018-04-07T20:36:47Z</dcterms:created>
  <dcterms:modified xsi:type="dcterms:W3CDTF">2018-04-16T16:45:29Z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