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658" r:id="rId5"/>
    <p:sldId id="671" r:id="rId6"/>
    <p:sldId id="679" r:id="rId7"/>
    <p:sldId id="672" r:id="rId8"/>
    <p:sldId id="673" r:id="rId9"/>
    <p:sldId id="674" r:id="rId10"/>
    <p:sldId id="675" r:id="rId11"/>
    <p:sldId id="676" r:id="rId12"/>
    <p:sldId id="677" r:id="rId13"/>
    <p:sldId id="678" r:id="rId14"/>
    <p:sldId id="681" r:id="rId15"/>
    <p:sldId id="680" r:id="rId16"/>
    <p:sldId id="670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6"/>
    <a:srgbClr val="000000"/>
    <a:srgbClr val="1C1C1C"/>
    <a:srgbClr val="0F0F0F"/>
    <a:srgbClr val="333399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057" autoAdjust="0"/>
    <p:restoredTop sz="84368" autoAdjust="0"/>
  </p:normalViewPr>
  <p:slideViewPr>
    <p:cSldViewPr snapToGrid="0">
      <p:cViewPr>
        <p:scale>
          <a:sx n="100" d="100"/>
          <a:sy n="100" d="100"/>
        </p:scale>
        <p:origin x="-1944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5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5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fld id="{FF1ADAD2-CFBB-4BB2-A519-CB0064E813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fld id="{AA14FA9D-A841-4796-B186-7BF89A3EFA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F2BB21-6CAC-427B-A9D5-B708E31B7DCD}" type="slidenum">
              <a:rPr lang="en-US" smtClean="0">
                <a:latin typeface="Times"/>
              </a:rPr>
              <a:pPr/>
              <a:t>1</a:t>
            </a:fld>
            <a:endParaRPr lang="en-US" dirty="0" smtClean="0">
              <a:latin typeface="Times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 smtClean="0">
                <a:latin typeface="Times"/>
              </a:rPr>
              <a:t>Introduction of team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You should NOT use ASP.NET MVC if. . . </a:t>
            </a:r>
            <a:r>
              <a:rPr lang="en-US" sz="1200" b="1" i="0" kern="1200" dirty="0" smtClean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You are not very comfortable with polymorphism</a:t>
            </a:r>
            <a:endParaRPr lang="en-US" sz="1200" b="0" i="0" kern="1200" dirty="0" smtClean="0">
              <a:solidFill>
                <a:schemeClr val="tx1"/>
              </a:solidFill>
              <a:latin typeface="Times" pitchFamily="18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ASP.NET MVC makes use of interfaces, abstract classes, virtual methods and some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psuedo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-AOP.  If you are not well-versed with these object-oriented concepts, then the framework might not be very friendly for you.  While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WebForms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 uses the template method to give the developer some well-defined places to put code, the MVC framework specifies an array of extension points that leverage the power of object-oriented programming to add on and extend the framework.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14FA9D-A841-4796-B186-7BF89A3EFA3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9831332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14FA9D-A841-4796-B186-7BF89A3EFA3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15442382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14FA9D-A841-4796-B186-7BF89A3EFA3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15442382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14FA9D-A841-4796-B186-7BF89A3EFA3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15442382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14FA9D-A841-4796-B186-7BF89A3EFA3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15442382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14FA9D-A841-4796-B186-7BF89A3EFA3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9348C-74FF-4716-B808-783CAEA671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A1918-5F29-405A-961F-FD8800B645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6D9CB-E997-4402-9B0C-28BCAFFEB1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D93C7-3226-474E-9D85-FA9047F8D2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3D9B3-362C-4A36-BFC8-1F5648741D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FAABC-2A6F-4190-9D14-21520E803F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C623C-C6E1-46EF-8EA7-5F6D363B04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46A9A-E3B5-4526-A07F-C685FC087D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5407D-BA44-48A1-8B3D-9128BC02FA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C7B86-DE07-45C7-BE48-1C655E96D8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95A42-85E4-4E97-8FB3-F05269FD32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" descr="Main Background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inv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solidFill>
                  <a:schemeClr val="bg1"/>
                </a:solidFill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chemeClr val="bg1"/>
                </a:solidFill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bg1"/>
                </a:solidFill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fld id="{051D6232-DFE8-4406-82FE-69A5F63BCA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cover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0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1.jpe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2.jpe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8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9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1"/>
          <p:cNvSpPr>
            <a:spLocks noChangeArrowheads="1"/>
          </p:cNvSpPr>
          <p:nvPr/>
        </p:nvSpPr>
        <p:spPr bwMode="auto">
          <a:xfrm>
            <a:off x="0" y="2828925"/>
            <a:ext cx="703897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4000" dirty="0" smtClean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ASP NET MVC 3</a:t>
            </a:r>
            <a:endParaRPr lang="en-US" sz="4000" dirty="0">
              <a:ln>
                <a:solidFill>
                  <a:schemeClr val="accent1"/>
                </a:solidFill>
              </a:ln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pPr eaLnBrk="0" hangingPunct="0"/>
            <a:endParaRPr lang="en-US" sz="4000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pPr algn="ctr" eaLnBrk="0" hangingPunct="0"/>
            <a:r>
              <a:rPr lang="en-US" sz="3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February 21</a:t>
            </a:r>
            <a:r>
              <a:rPr lang="en-US" sz="3200" baseline="300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st</a:t>
            </a:r>
            <a:r>
              <a:rPr lang="en-US" sz="3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, 2011</a:t>
            </a:r>
          </a:p>
          <a:p>
            <a:pPr algn="ctr" eaLnBrk="0" hangingPunct="0"/>
            <a:endParaRPr lang="en-US" sz="3200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2" descr="C:\Users\JHAMIL~1\AppData\Local\Temp\notes6030C8\Q template for PP 3 cop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372600" cy="6858000"/>
          </a:xfrm>
          <a:prstGeom prst="rect">
            <a:avLst/>
          </a:prstGeom>
          <a:noFill/>
        </p:spPr>
      </p:pic>
      <p:sp>
        <p:nvSpPr>
          <p:cNvPr id="15" name="Title 1"/>
          <p:cNvSpPr txBox="1">
            <a:spLocks/>
          </p:cNvSpPr>
          <p:nvPr/>
        </p:nvSpPr>
        <p:spPr bwMode="auto">
          <a:xfrm>
            <a:off x="7239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effectLst>
                  <a:outerShdw blurRad="50800" dist="50800" dir="5400000" algn="ctr" rotWithShape="0">
                    <a:srgbClr val="000000">
                      <a:alpha val="25000"/>
                    </a:srgbClr>
                  </a:outerShdw>
                </a:effectLst>
                <a:latin typeface="Helvetica" pitchFamily="34" charset="0"/>
                <a:ea typeface="+mj-ea"/>
                <a:cs typeface="Helvetica" pitchFamily="34" charset="0"/>
              </a:rPr>
              <a:t>NuGet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Helvetica" pitchFamily="34" charset="0"/>
              <a:ea typeface="+mj-ea"/>
              <a:cs typeface="Helvetic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0049" y="1872645"/>
            <a:ext cx="63722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0049" y="1872645"/>
            <a:ext cx="75819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What is it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Managing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libraries in the legacy style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Target platforms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Relationship with MVC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Integrating packages with NuGet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2050" name="Picture 2" descr="http://download.codeplex.com/Project/Download/FileDownload.aspx?ProjectName=nuget&amp;DownloadId=162974&amp;Build=1760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62775" y="5749925"/>
            <a:ext cx="2181225" cy="6096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2" descr="C:\Users\JHAMIL~1\AppData\Local\Temp\notes6030C8\Q template for PP 3 cop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372600" cy="6858000"/>
          </a:xfrm>
          <a:prstGeom prst="rect">
            <a:avLst/>
          </a:prstGeom>
          <a:noFill/>
        </p:spPr>
      </p:pic>
      <p:sp>
        <p:nvSpPr>
          <p:cNvPr id="15" name="Title 1"/>
          <p:cNvSpPr txBox="1">
            <a:spLocks/>
          </p:cNvSpPr>
          <p:nvPr/>
        </p:nvSpPr>
        <p:spPr bwMode="auto">
          <a:xfrm>
            <a:off x="7239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effectLst>
                  <a:outerShdw blurRad="50800" dist="50800" dir="5400000" algn="ctr" rotWithShape="0">
                    <a:srgbClr val="000000">
                      <a:alpha val="25000"/>
                    </a:srgbClr>
                  </a:outerShdw>
                </a:effectLst>
                <a:latin typeface="Helvetica" pitchFamily="34" charset="0"/>
                <a:ea typeface="+mj-ea"/>
                <a:cs typeface="Helvetica" pitchFamily="34" charset="0"/>
              </a:rPr>
              <a:t>MVC 3 Enhanced Validation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Helvetica" pitchFamily="34" charset="0"/>
              <a:ea typeface="+mj-ea"/>
              <a:cs typeface="Helvetic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0049" y="1872645"/>
            <a:ext cx="63722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0049" y="1872645"/>
            <a:ext cx="75819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Self-validating models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Client validation provider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Improved annotations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Remote validations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31747" name="Picture 3" descr="C:\Users\John C. Dages\Downloads\iStock_000009724668XSmal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24775" y="4912471"/>
            <a:ext cx="1419225" cy="1543193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2" descr="C:\Users\JHAMIL~1\AppData\Local\Temp\notes6030C8\Q template for PP 3 cop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372600" cy="6858000"/>
          </a:xfrm>
          <a:prstGeom prst="rect">
            <a:avLst/>
          </a:prstGeom>
          <a:noFill/>
        </p:spPr>
      </p:pic>
      <p:sp>
        <p:nvSpPr>
          <p:cNvPr id="15" name="Title 1"/>
          <p:cNvSpPr txBox="1">
            <a:spLocks/>
          </p:cNvSpPr>
          <p:nvPr/>
        </p:nvSpPr>
        <p:spPr bwMode="auto">
          <a:xfrm>
            <a:off x="7239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effectLst>
                  <a:outerShdw blurRad="50800" dist="50800" dir="5400000" algn="ctr" rotWithShape="0">
                    <a:srgbClr val="000000">
                      <a:alpha val="25000"/>
                    </a:srgbClr>
                  </a:outerShdw>
                </a:effectLst>
                <a:latin typeface="Helvetica" pitchFamily="34" charset="0"/>
                <a:ea typeface="+mj-ea"/>
                <a:cs typeface="Helvetica" pitchFamily="34" charset="0"/>
              </a:rPr>
              <a:t>New Action Results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Helvetica" pitchFamily="34" charset="0"/>
              <a:ea typeface="+mj-ea"/>
              <a:cs typeface="Helvetic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0049" y="1872645"/>
            <a:ext cx="63722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0049" y="1872645"/>
            <a:ext cx="75819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HttpNotFoundResult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(404)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HttpStatusCodeResult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(xxx)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HttpRedirectResult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(301)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33793" name="Picture 1" descr="C:\Users\John C. Dages\Downloads\iStock_000005157045XSmal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35800" y="4895850"/>
            <a:ext cx="2108200" cy="158115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599"/>
            <a:ext cx="7772400" cy="349567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John Dages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twitter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: @jdages </a:t>
            </a:r>
            <a:b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source:  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github.com/jdages/mvc-3-presentation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9698" name="Picture 2" descr="C:\Users\John C. Dages\Documents\ECOT Technical Approach\iStock_000009219021Sma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2556" y="3757612"/>
            <a:ext cx="4631444" cy="3100388"/>
          </a:xfrm>
          <a:prstGeom prst="rect">
            <a:avLst/>
          </a:prstGeom>
          <a:noFill/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2" descr="C:\Users\JHAMIL~1\AppData\Local\Temp\notes6030C8\Q template for PP 3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372600" cy="6858000"/>
          </a:xfrm>
          <a:prstGeom prst="rect">
            <a:avLst/>
          </a:prstGeom>
          <a:noFill/>
        </p:spPr>
      </p:pic>
      <p:sp>
        <p:nvSpPr>
          <p:cNvPr id="15" name="Title 1"/>
          <p:cNvSpPr txBox="1">
            <a:spLocks/>
          </p:cNvSpPr>
          <p:nvPr/>
        </p:nvSpPr>
        <p:spPr bwMode="auto">
          <a:xfrm>
            <a:off x="7239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Helvetica" pitchFamily="34" charset="0"/>
                <a:ea typeface="+mj-ea"/>
                <a:cs typeface="Helvetica" pitchFamily="34" charset="0"/>
              </a:rPr>
              <a:t>Developing</a:t>
            </a:r>
            <a:r>
              <a:rPr kumimoji="0" lang="en-US" sz="36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Helvetica" pitchFamily="34" charset="0"/>
                <a:ea typeface="+mj-ea"/>
                <a:cs typeface="Helvetica" pitchFamily="34" charset="0"/>
              </a:rPr>
              <a:t> Web Applications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Helvetica" pitchFamily="34" charset="0"/>
              <a:ea typeface="+mj-ea"/>
              <a:cs typeface="Helvetica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2" descr="C:\Users\JHAMIL~1\AppData\Local\Temp\notes6030C8\Q template for PP 3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372600" cy="6858000"/>
          </a:xfrm>
          <a:prstGeom prst="rect">
            <a:avLst/>
          </a:prstGeom>
          <a:noFill/>
        </p:spPr>
      </p:pic>
      <p:sp>
        <p:nvSpPr>
          <p:cNvPr id="15" name="Title 1"/>
          <p:cNvSpPr txBox="1">
            <a:spLocks/>
          </p:cNvSpPr>
          <p:nvPr/>
        </p:nvSpPr>
        <p:spPr bwMode="auto">
          <a:xfrm>
            <a:off x="7239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Helvetica" pitchFamily="34" charset="0"/>
                <a:ea typeface="+mj-ea"/>
                <a:cs typeface="Helvetica" pitchFamily="34" charset="0"/>
              </a:rPr>
              <a:t>Rethinking the Web Platform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Helvetica" pitchFamily="34" charset="0"/>
              <a:ea typeface="+mj-ea"/>
              <a:cs typeface="Helvetica" pitchFamily="34" charset="0"/>
            </a:endParaRPr>
          </a:p>
        </p:txBody>
      </p:sp>
      <p:pic>
        <p:nvPicPr>
          <p:cNvPr id="16" name="Picture 2" descr="http://persistentdesigns.com/wp/wp-content/uploads/image/spring2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6075" y="4029075"/>
            <a:ext cx="1720231" cy="814388"/>
          </a:xfrm>
          <a:prstGeom prst="rect">
            <a:avLst/>
          </a:prstGeom>
          <a:noFill/>
        </p:spPr>
      </p:pic>
      <p:pic>
        <p:nvPicPr>
          <p:cNvPr id="17" name="Picture 4" descr="http://2.bp.blogspot.com/_xhI2QKKA6cY/ScFMZdFhxMI/AAAAAAAAAWI/YsmJKn7Doz4/s400/image.axd+(1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36650" y="2419503"/>
            <a:ext cx="3435350" cy="3297086"/>
          </a:xfrm>
          <a:prstGeom prst="rect">
            <a:avLst/>
          </a:prstGeom>
          <a:noFill/>
        </p:spPr>
      </p:pic>
      <p:pic>
        <p:nvPicPr>
          <p:cNvPr id="18" name="Picture 6" descr="http://www.bostonlogic.com/uploads/Image/ruby_on_rails_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86575" y="2238374"/>
            <a:ext cx="1384874" cy="1647825"/>
          </a:xfrm>
          <a:prstGeom prst="rect">
            <a:avLst/>
          </a:prstGeom>
          <a:noFill/>
        </p:spPr>
      </p:pic>
      <p:pic>
        <p:nvPicPr>
          <p:cNvPr id="19" name="Picture 8" descr="http://www.thecurlybracket.com/wp-content/uploads/2009/11/AspNetMvc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56400" y="1284287"/>
            <a:ext cx="1549400" cy="632855"/>
          </a:xfrm>
          <a:prstGeom prst="rect">
            <a:avLst/>
          </a:prstGeom>
          <a:noFill/>
        </p:spPr>
      </p:pic>
      <p:pic>
        <p:nvPicPr>
          <p:cNvPr id="14338" name="Picture 2" descr="CakePHP : the rapid development php framework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83400" y="4886325"/>
            <a:ext cx="1492250" cy="149225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2" descr="C:\Users\JHAMIL~1\AppData\Local\Temp\notes6030C8\Q template for PP 3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372600" cy="6858000"/>
          </a:xfrm>
          <a:prstGeom prst="rect">
            <a:avLst/>
          </a:prstGeom>
          <a:noFill/>
        </p:spPr>
      </p:pic>
      <p:sp>
        <p:nvSpPr>
          <p:cNvPr id="15" name="Title 1"/>
          <p:cNvSpPr txBox="1">
            <a:spLocks/>
          </p:cNvSpPr>
          <p:nvPr/>
        </p:nvSpPr>
        <p:spPr bwMode="auto">
          <a:xfrm>
            <a:off x="7239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Helvetica" pitchFamily="34" charset="0"/>
                <a:ea typeface="+mj-ea"/>
                <a:cs typeface="Helvetica" pitchFamily="34" charset="0"/>
              </a:rPr>
              <a:t>The need for MVC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Helvetica" pitchFamily="34" charset="0"/>
              <a:ea typeface="+mj-ea"/>
              <a:cs typeface="Helvetica" pitchFamily="34" charset="0"/>
            </a:endParaRPr>
          </a:p>
        </p:txBody>
      </p:sp>
      <p:pic>
        <p:nvPicPr>
          <p:cNvPr id="19" name="Picture 8" descr="http://www.thecurlybracket.com/wp-content/uploads/2009/11/AspNetMvc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94500" y="5284787"/>
            <a:ext cx="2035176" cy="83127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00049" y="1872645"/>
            <a:ext cx="63722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Development for the web platform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Separation of Concerns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Testability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Portability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Extensibility / Control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2" descr="C:\Users\JHAMIL~1\AppData\Local\Temp\notes6030C8\Q template for PP 3 cop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372600" cy="6858000"/>
          </a:xfrm>
          <a:prstGeom prst="rect">
            <a:avLst/>
          </a:prstGeom>
          <a:noFill/>
        </p:spPr>
      </p:pic>
      <p:sp>
        <p:nvSpPr>
          <p:cNvPr id="15" name="Title 1"/>
          <p:cNvSpPr txBox="1">
            <a:spLocks/>
          </p:cNvSpPr>
          <p:nvPr/>
        </p:nvSpPr>
        <p:spPr bwMode="auto">
          <a:xfrm>
            <a:off x="7239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Helvetica" pitchFamily="34" charset="0"/>
                <a:ea typeface="+mj-ea"/>
                <a:cs typeface="Helvetica" pitchFamily="34" charset="0"/>
              </a:rPr>
              <a:t>Limitations of MVC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Helvetica" pitchFamily="34" charset="0"/>
              <a:ea typeface="+mj-ea"/>
              <a:cs typeface="Helvetica" pitchFamily="34" charset="0"/>
            </a:endParaRPr>
          </a:p>
        </p:txBody>
      </p:sp>
      <p:pic>
        <p:nvPicPr>
          <p:cNvPr id="19" name="Picture 8" descr="http://www.thecurlybracket.com/wp-content/uploads/2009/11/AspNetMvc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94500" y="5284787"/>
            <a:ext cx="2035176" cy="83127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00049" y="1872645"/>
            <a:ext cx="81629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Essentially Featureless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Leverages many advanced OO/Platform concepts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Inverted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complexity curve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2" descr="C:\Users\JHAMIL~1\AppData\Local\Temp\notes6030C8\Q template for PP 3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372600" cy="6858000"/>
          </a:xfrm>
          <a:prstGeom prst="rect">
            <a:avLst/>
          </a:prstGeom>
          <a:noFill/>
        </p:spPr>
      </p:pic>
      <p:sp>
        <p:nvSpPr>
          <p:cNvPr id="15" name="Title 1"/>
          <p:cNvSpPr txBox="1">
            <a:spLocks/>
          </p:cNvSpPr>
          <p:nvPr/>
        </p:nvSpPr>
        <p:spPr bwMode="auto">
          <a:xfrm>
            <a:off x="7239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Helvetica" pitchFamily="34" charset="0"/>
                <a:ea typeface="+mj-ea"/>
                <a:cs typeface="Helvetica" pitchFamily="34" charset="0"/>
              </a:rPr>
              <a:t>The future of MVC on the Microsoft stack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Helvetica" pitchFamily="34" charset="0"/>
              <a:ea typeface="+mj-ea"/>
              <a:cs typeface="Helvetica" pitchFamily="34" charset="0"/>
            </a:endParaRPr>
          </a:p>
        </p:txBody>
      </p:sp>
      <p:pic>
        <p:nvPicPr>
          <p:cNvPr id="19" name="Picture 8" descr="http://www.thecurlybracket.com/wp-content/uploads/2009/11/AspNetMvc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94500" y="5284787"/>
            <a:ext cx="2035176" cy="83127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00049" y="1872645"/>
            <a:ext cx="63722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0049" y="1872645"/>
            <a:ext cx="75819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Faster application development support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Microsoft value differentiators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Maturity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of tools and framework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2" descr="C:\Users\JHAMIL~1\AppData\Local\Temp\notes6030C8\Q template for PP 3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372600" cy="6858000"/>
          </a:xfrm>
          <a:prstGeom prst="rect">
            <a:avLst/>
          </a:prstGeom>
          <a:noFill/>
        </p:spPr>
      </p:pic>
      <p:sp>
        <p:nvSpPr>
          <p:cNvPr id="15" name="Title 1"/>
          <p:cNvSpPr txBox="1">
            <a:spLocks/>
          </p:cNvSpPr>
          <p:nvPr/>
        </p:nvSpPr>
        <p:spPr bwMode="auto">
          <a:xfrm>
            <a:off x="7239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Helvetica" pitchFamily="34" charset="0"/>
                <a:ea typeface="+mj-ea"/>
                <a:cs typeface="Helvetica" pitchFamily="34" charset="0"/>
              </a:rPr>
              <a:t>What’s new in MVC 3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Helvetica" pitchFamily="34" charset="0"/>
              <a:ea typeface="+mj-ea"/>
              <a:cs typeface="Helvetica" pitchFamily="34" charset="0"/>
            </a:endParaRPr>
          </a:p>
        </p:txBody>
      </p:sp>
      <p:pic>
        <p:nvPicPr>
          <p:cNvPr id="19" name="Picture 8" descr="http://www.thecurlybracket.com/wp-content/uploads/2009/11/AspNetMvc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94500" y="5284787"/>
            <a:ext cx="2035176" cy="83127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00049" y="1872645"/>
            <a:ext cx="63722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0049" y="1872645"/>
            <a:ext cx="75819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Razor view engine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NuGet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Validation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Unobtrusive JavaScript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2" descr="C:\Users\JHAMIL~1\AppData\Local\Temp\notes6030C8\Q template for PP 3 cop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372600" cy="6858000"/>
          </a:xfrm>
          <a:prstGeom prst="rect">
            <a:avLst/>
          </a:prstGeom>
          <a:noFill/>
        </p:spPr>
      </p:pic>
      <p:sp>
        <p:nvSpPr>
          <p:cNvPr id="15" name="Title 1"/>
          <p:cNvSpPr txBox="1">
            <a:spLocks/>
          </p:cNvSpPr>
          <p:nvPr/>
        </p:nvSpPr>
        <p:spPr bwMode="auto">
          <a:xfrm>
            <a:off x="7239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Helvetica" pitchFamily="34" charset="0"/>
                <a:ea typeface="+mj-ea"/>
                <a:cs typeface="Helvetica" pitchFamily="34" charset="0"/>
              </a:rPr>
              <a:t>Installing MVC 3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Helvetica" pitchFamily="34" charset="0"/>
              <a:ea typeface="+mj-ea"/>
              <a:cs typeface="Helvetic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0049" y="1872645"/>
            <a:ext cx="63722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0049" y="1872645"/>
            <a:ext cx="75819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Installing MVC 3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Installing/Updating NuGet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8193" name="Picture 1" descr="C:\Users\John C. Dages\Downloads\iStock_000009831332XSmal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6800" y="4219575"/>
            <a:ext cx="2997200" cy="22479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2" descr="C:\Users\JHAMIL~1\AppData\Local\Temp\notes6030C8\Q template for PP 3 cop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372600" cy="6858000"/>
          </a:xfrm>
          <a:prstGeom prst="rect">
            <a:avLst/>
          </a:prstGeom>
          <a:noFill/>
        </p:spPr>
      </p:pic>
      <p:sp>
        <p:nvSpPr>
          <p:cNvPr id="15" name="Title 1"/>
          <p:cNvSpPr txBox="1">
            <a:spLocks/>
          </p:cNvSpPr>
          <p:nvPr/>
        </p:nvSpPr>
        <p:spPr bwMode="auto">
          <a:xfrm>
            <a:off x="7239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effectLst>
                  <a:outerShdw blurRad="50800" dist="50800" dir="5400000" algn="ctr" rotWithShape="0">
                    <a:srgbClr val="000000">
                      <a:alpha val="25000"/>
                    </a:srgbClr>
                  </a:outerShdw>
                </a:effectLst>
                <a:latin typeface="Helvetica" pitchFamily="34" charset="0"/>
                <a:ea typeface="+mj-ea"/>
                <a:cs typeface="Helvetica" pitchFamily="34" charset="0"/>
              </a:rPr>
              <a:t>Razor View Engine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Helvetica" pitchFamily="34" charset="0"/>
              <a:ea typeface="+mj-ea"/>
              <a:cs typeface="Helvetic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0049" y="1872645"/>
            <a:ext cx="63722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0049" y="1872645"/>
            <a:ext cx="75819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View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engines in ASP .NET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Comparing view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engines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Webforms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Spark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NHaml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6145" name="Picture 1" descr="C:\Users\John C. Dages\Downloads\iStock_000015442382XSmal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10550" y="4752974"/>
            <a:ext cx="2533449" cy="1704975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7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C178AD1B457245AA3819C0080D4670" ma:contentTypeVersion="2" ma:contentTypeDescription="Create a new document." ma:contentTypeScope="" ma:versionID="d31880388d23895d1b9c26cd15d36ae8">
  <xsd:schema xmlns:xsd="http://www.w3.org/2001/XMLSchema" xmlns:p="http://schemas.microsoft.com/office/2006/metadata/properties" xmlns:ns2="425bec2e-f314-4341-bda3-b5b3153430c8" targetNamespace="http://schemas.microsoft.com/office/2006/metadata/properties" ma:root="true" ma:fieldsID="a8ecc21853e4cc2a7ebd7d8bce10bd00" ns2:_="">
    <xsd:import namespace="425bec2e-f314-4341-bda3-b5b3153430c8"/>
    <xsd:element name="properties">
      <xsd:complexType>
        <xsd:sequence>
          <xsd:element name="documentManagement">
            <xsd:complexType>
              <xsd:all>
                <xsd:element ref="ns2:Client"/>
                <xsd:element ref="ns2:Solutions_x0020_Practic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425bec2e-f314-4341-bda3-b5b3153430c8" elementFormDefault="qualified">
    <xsd:import namespace="http://schemas.microsoft.com/office/2006/documentManagement/types"/>
    <xsd:element name="Client" ma:index="8" ma:displayName="Client" ma:internalName="Client">
      <xsd:simpleType>
        <xsd:restriction base="dms:Text">
          <xsd:maxLength value="255"/>
        </xsd:restriction>
      </xsd:simpleType>
    </xsd:element>
    <xsd:element name="Solutions_x0020_Practice" ma:index="9" ma:displayName="Solutions Practice" ma:default="Application Development" ma:description="Which practice will execute this project?" ma:format="Dropdown" ma:internalName="Solutions_x0020_Practice">
      <xsd:simpleType>
        <xsd:restriction base="dms:Choice">
          <xsd:enumeration value="Application Development"/>
          <xsd:enumeration value="Project Management Office"/>
          <xsd:enumeration value="Business Technology Office"/>
          <xsd:enumeration value="Business Intelligence"/>
          <xsd:enumeration value="Security"/>
          <xsd:enumeration value="Infrastructure"/>
          <xsd:enumeration value="Other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Project Nam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Solutions_x0020_Practice xmlns="425bec2e-f314-4341-bda3-b5b3153430c8">Application Development</Solutions_x0020_Practice>
    <Client xmlns="425bec2e-f314-4341-bda3-b5b3153430c8">OEA</Client>
  </documentManagement>
</p:properties>
</file>

<file path=customXml/itemProps1.xml><?xml version="1.0" encoding="utf-8"?>
<ds:datastoreItem xmlns:ds="http://schemas.openxmlformats.org/officeDocument/2006/customXml" ds:itemID="{DE2A1E61-C694-4722-9D2D-CF9743A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5bec2e-f314-4341-bda3-b5b3153430c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0442676-CF03-4F76-B30E-68A975B549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490EEA-229D-4105-8068-08D33CE4FCAA}">
  <ds:schemaRefs>
    <ds:schemaRef ds:uri="http://schemas.microsoft.com/office/2006/metadata/properties"/>
    <ds:schemaRef ds:uri="425bec2e-f314-4341-bda3-b5b3153430c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27600</TotalTime>
  <Words>208</Words>
  <Application>Microsoft Office PowerPoint</Application>
  <PresentationFormat>On-screen Show (4:3)</PresentationFormat>
  <Paragraphs>74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Blank Presentation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John Dages  twitter: @jdages  source:  github.com/jdages/mvc-3-presentation</vt:lpstr>
    </vt:vector>
  </TitlesOfParts>
  <Company>뿿_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Trial User</dc:creator>
  <cp:lastModifiedBy>John C. Dages</cp:lastModifiedBy>
  <cp:revision>1554</cp:revision>
  <cp:lastPrinted>2007-10-29T12:15:08Z</cp:lastPrinted>
  <dcterms:created xsi:type="dcterms:W3CDTF">2004-01-15T14:41:13Z</dcterms:created>
  <dcterms:modified xsi:type="dcterms:W3CDTF">2011-02-21T06:38:27Z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0x01010071C178AD1B457245AA3819C0080D4670</vt:lpwstr>
  </property>
</Properties>
</file>