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76" r:id="rId6"/>
    <p:sldMasterId id="2147483650" r:id="rId7"/>
    <p:sldMasterId id="2147483678" r:id="rId8"/>
    <p:sldMasterId id="2147483695" r:id="rId9"/>
    <p:sldMasterId id="2147483697" r:id="rId10"/>
    <p:sldMasterId id="2147483700" r:id="rId11"/>
  </p:sldMasterIdLst>
  <p:notesMasterIdLst>
    <p:notesMasterId r:id="rId48"/>
  </p:notesMasterIdLst>
  <p:handoutMasterIdLst>
    <p:handoutMasterId r:id="rId49"/>
  </p:handoutMasterIdLst>
  <p:sldIdLst>
    <p:sldId id="332" r:id="rId12"/>
    <p:sldId id="444" r:id="rId13"/>
    <p:sldId id="479" r:id="rId14"/>
    <p:sldId id="508" r:id="rId15"/>
    <p:sldId id="485" r:id="rId16"/>
    <p:sldId id="481" r:id="rId17"/>
    <p:sldId id="480" r:id="rId18"/>
    <p:sldId id="486" r:id="rId19"/>
    <p:sldId id="524" r:id="rId20"/>
    <p:sldId id="487" r:id="rId21"/>
    <p:sldId id="533" r:id="rId22"/>
    <p:sldId id="535" r:id="rId23"/>
    <p:sldId id="488" r:id="rId24"/>
    <p:sldId id="527" r:id="rId25"/>
    <p:sldId id="525" r:id="rId26"/>
    <p:sldId id="526" r:id="rId27"/>
    <p:sldId id="528" r:id="rId28"/>
    <p:sldId id="492" r:id="rId29"/>
    <p:sldId id="491" r:id="rId30"/>
    <p:sldId id="529" r:id="rId31"/>
    <p:sldId id="516" r:id="rId32"/>
    <p:sldId id="517" r:id="rId33"/>
    <p:sldId id="518" r:id="rId34"/>
    <p:sldId id="519" r:id="rId35"/>
    <p:sldId id="498" r:id="rId36"/>
    <p:sldId id="499" r:id="rId37"/>
    <p:sldId id="521" r:id="rId38"/>
    <p:sldId id="530" r:id="rId39"/>
    <p:sldId id="532" r:id="rId40"/>
    <p:sldId id="503" r:id="rId41"/>
    <p:sldId id="505" r:id="rId42"/>
    <p:sldId id="507" r:id="rId43"/>
    <p:sldId id="513" r:id="rId44"/>
    <p:sldId id="514" r:id="rId45"/>
    <p:sldId id="515" r:id="rId46"/>
    <p:sldId id="523" r:id="rId47"/>
  </p:sldIdLst>
  <p:sldSz cx="13004800" cy="9753600"/>
  <p:notesSz cx="6961188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eadows" initials="MM" lastIdx="3" clrIdx="0">
    <p:extLst>
      <p:ext uri="{19B8F6BF-5375-455C-9EA6-DF929625EA0E}">
        <p15:presenceInfo xmlns:p15="http://schemas.microsoft.com/office/powerpoint/2012/main" userId="6c0a3c07a3df1995" providerId="Windows Live"/>
      </p:ext>
    </p:extLst>
  </p:cmAuthor>
  <p:cmAuthor id="2" name="Sheryl Ricci" initials="SR" lastIdx="8" clrIdx="1">
    <p:extLst>
      <p:ext uri="{19B8F6BF-5375-455C-9EA6-DF929625EA0E}">
        <p15:presenceInfo xmlns:p15="http://schemas.microsoft.com/office/powerpoint/2012/main" userId="S-1-5-21-3602207131-1422224470-3288616314-12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8BC"/>
    <a:srgbClr val="F68B20"/>
    <a:srgbClr val="DC4D2D"/>
    <a:srgbClr val="0070C0"/>
    <a:srgbClr val="6F60AA"/>
    <a:srgbClr val="8EC33C"/>
    <a:srgbClr val="007DC3"/>
    <a:srgbClr val="DA6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80947" autoAdjust="0"/>
  </p:normalViewPr>
  <p:slideViewPr>
    <p:cSldViewPr>
      <p:cViewPr>
        <p:scale>
          <a:sx n="56" d="100"/>
          <a:sy n="56" d="100"/>
        </p:scale>
        <p:origin x="567" y="30"/>
      </p:cViewPr>
      <p:guideLst>
        <p:guide orient="horz" pos="3120"/>
        <p:guide pos="4096"/>
      </p:guideLst>
    </p:cSldViewPr>
  </p:slideViewPr>
  <p:outlineViewPr>
    <p:cViewPr>
      <p:scale>
        <a:sx n="33" d="100"/>
        <a:sy n="33" d="100"/>
      </p:scale>
      <p:origin x="0" y="-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68"/>
    </p:cViewPr>
  </p:sorterViewPr>
  <p:notesViewPr>
    <p:cSldViewPr>
      <p:cViewPr varScale="1">
        <p:scale>
          <a:sx n="39" d="100"/>
          <a:sy n="39" d="100"/>
        </p:scale>
        <p:origin x="23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FA0E9-E72B-426B-BDF2-7B645A722893}" type="doc">
      <dgm:prSet loTypeId="urn:microsoft.com/office/officeart/2005/8/layout/venn1" loCatId="relationship" qsTypeId="urn:microsoft.com/office/officeart/2005/8/quickstyle/3d6" qsCatId="3D" csTypeId="urn:microsoft.com/office/officeart/2005/8/colors/accent1_2" csCatId="accent1" phldr="1"/>
      <dgm:spPr/>
    </dgm:pt>
    <dgm:pt modelId="{52440112-A3FD-4795-9B7F-360EC419CA9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C32ABC9F-0A61-4453-9770-EA456404237E}" type="parTrans" cxnId="{5D710D3D-B928-456D-98E2-6C0690CDA6AB}">
      <dgm:prSet/>
      <dgm:spPr/>
      <dgm:t>
        <a:bodyPr/>
        <a:lstStyle/>
        <a:p>
          <a:endParaRPr lang="en-US"/>
        </a:p>
      </dgm:t>
    </dgm:pt>
    <dgm:pt modelId="{C6D43C77-51C8-4E83-A703-09286B23ABD0}" type="sibTrans" cxnId="{5D710D3D-B928-456D-98E2-6C0690CDA6AB}">
      <dgm:prSet/>
      <dgm:spPr/>
      <dgm:t>
        <a:bodyPr/>
        <a:lstStyle/>
        <a:p>
          <a:endParaRPr lang="en-US"/>
        </a:p>
      </dgm:t>
    </dgm:pt>
    <dgm:pt modelId="{25C7E8A8-3C90-432F-BEE7-DB250B47BAEA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E3CAA27A-A1BF-4A0F-BE1B-206EECD21DA2}" type="parTrans" cxnId="{0AA5B19F-CF5B-41AD-B79E-74C55F99FBCC}">
      <dgm:prSet/>
      <dgm:spPr/>
      <dgm:t>
        <a:bodyPr/>
        <a:lstStyle/>
        <a:p>
          <a:endParaRPr lang="en-US"/>
        </a:p>
      </dgm:t>
    </dgm:pt>
    <dgm:pt modelId="{DDAD8B8A-2216-4EBB-9455-168D663C3CCB}" type="sibTrans" cxnId="{0AA5B19F-CF5B-41AD-B79E-74C55F99FBCC}">
      <dgm:prSet/>
      <dgm:spPr/>
      <dgm:t>
        <a:bodyPr/>
        <a:lstStyle/>
        <a:p>
          <a:endParaRPr lang="en-US"/>
        </a:p>
      </dgm:t>
    </dgm:pt>
    <dgm:pt modelId="{7CBCFB65-1F28-471C-A1D1-691A1931B351}">
      <dgm:prSet phldrT="[Text]"/>
      <dgm:spPr/>
      <dgm:t>
        <a:bodyPr/>
        <a:lstStyle/>
        <a:p>
          <a:r>
            <a:rPr lang="en-US" dirty="0"/>
            <a:t>Business Knowledge</a:t>
          </a:r>
        </a:p>
      </dgm:t>
    </dgm:pt>
    <dgm:pt modelId="{E225B9D9-D091-432C-9AFF-948CFBA826DB}" type="parTrans" cxnId="{2E8495E6-91B3-49BE-ACFC-41CBEAB0A243}">
      <dgm:prSet/>
      <dgm:spPr/>
      <dgm:t>
        <a:bodyPr/>
        <a:lstStyle/>
        <a:p>
          <a:endParaRPr lang="en-US"/>
        </a:p>
      </dgm:t>
    </dgm:pt>
    <dgm:pt modelId="{63192F46-CBC1-4D00-8612-6FB3CA1DF79D}" type="sibTrans" cxnId="{2E8495E6-91B3-49BE-ACFC-41CBEAB0A243}">
      <dgm:prSet/>
      <dgm:spPr/>
      <dgm:t>
        <a:bodyPr/>
        <a:lstStyle/>
        <a:p>
          <a:endParaRPr lang="en-US"/>
        </a:p>
      </dgm:t>
    </dgm:pt>
    <dgm:pt modelId="{4DD893EF-570F-49B5-B944-460B3E2F6B14}" type="pres">
      <dgm:prSet presAssocID="{779FA0E9-E72B-426B-BDF2-7B645A722893}" presName="compositeShape" presStyleCnt="0">
        <dgm:presLayoutVars>
          <dgm:chMax val="7"/>
          <dgm:dir/>
          <dgm:resizeHandles val="exact"/>
        </dgm:presLayoutVars>
      </dgm:prSet>
      <dgm:spPr/>
    </dgm:pt>
    <dgm:pt modelId="{35379661-4701-47F8-9C99-DF2CBE885B0E}" type="pres">
      <dgm:prSet presAssocID="{52440112-A3FD-4795-9B7F-360EC419CA9E}" presName="circ1" presStyleLbl="vennNode1" presStyleIdx="0" presStyleCnt="3"/>
      <dgm:spPr/>
    </dgm:pt>
    <dgm:pt modelId="{4474409D-FDB0-47EC-AEEA-436515CEC9C2}" type="pres">
      <dgm:prSet presAssocID="{52440112-A3FD-4795-9B7F-360EC419CA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B3527C-3CC8-43E2-8570-792671EE922B}" type="pres">
      <dgm:prSet presAssocID="{25C7E8A8-3C90-432F-BEE7-DB250B47BAEA}" presName="circ2" presStyleLbl="vennNode1" presStyleIdx="1" presStyleCnt="3"/>
      <dgm:spPr/>
    </dgm:pt>
    <dgm:pt modelId="{90923BAB-D398-4E26-B48A-F513DB6D6E01}" type="pres">
      <dgm:prSet presAssocID="{25C7E8A8-3C90-432F-BEE7-DB250B47BA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2D578D-D2E4-4FB6-9D3A-E99F70A768D6}" type="pres">
      <dgm:prSet presAssocID="{7CBCFB65-1F28-471C-A1D1-691A1931B351}" presName="circ3" presStyleLbl="vennNode1" presStyleIdx="2" presStyleCnt="3"/>
      <dgm:spPr/>
    </dgm:pt>
    <dgm:pt modelId="{0528C52B-699A-402B-A315-EBB5C5E3D81A}" type="pres">
      <dgm:prSet presAssocID="{7CBCFB65-1F28-471C-A1D1-691A1931B35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AA5B19F-CF5B-41AD-B79E-74C55F99FBCC}" srcId="{779FA0E9-E72B-426B-BDF2-7B645A722893}" destId="{25C7E8A8-3C90-432F-BEE7-DB250B47BAEA}" srcOrd="1" destOrd="0" parTransId="{E3CAA27A-A1BF-4A0F-BE1B-206EECD21DA2}" sibTransId="{DDAD8B8A-2216-4EBB-9455-168D663C3CCB}"/>
    <dgm:cxn modelId="{BB757E3B-21E2-419F-AC0A-744E7D3E85F6}" type="presOf" srcId="{7CBCFB65-1F28-471C-A1D1-691A1931B351}" destId="{D12D578D-D2E4-4FB6-9D3A-E99F70A768D6}" srcOrd="0" destOrd="0" presId="urn:microsoft.com/office/officeart/2005/8/layout/venn1"/>
    <dgm:cxn modelId="{F8F6A75A-D556-4CE8-B0DB-A3DB9F897806}" type="presOf" srcId="{7CBCFB65-1F28-471C-A1D1-691A1931B351}" destId="{0528C52B-699A-402B-A315-EBB5C5E3D81A}" srcOrd="1" destOrd="0" presId="urn:microsoft.com/office/officeart/2005/8/layout/venn1"/>
    <dgm:cxn modelId="{5D710D3D-B928-456D-98E2-6C0690CDA6AB}" srcId="{779FA0E9-E72B-426B-BDF2-7B645A722893}" destId="{52440112-A3FD-4795-9B7F-360EC419CA9E}" srcOrd="0" destOrd="0" parTransId="{C32ABC9F-0A61-4453-9770-EA456404237E}" sibTransId="{C6D43C77-51C8-4E83-A703-09286B23ABD0}"/>
    <dgm:cxn modelId="{27F54C9E-B13A-44C9-BA28-36DA9CC9F1A6}" type="presOf" srcId="{779FA0E9-E72B-426B-BDF2-7B645A722893}" destId="{4DD893EF-570F-49B5-B944-460B3E2F6B14}" srcOrd="0" destOrd="0" presId="urn:microsoft.com/office/officeart/2005/8/layout/venn1"/>
    <dgm:cxn modelId="{233DF31A-783F-446E-B7CC-AE7B1B81EA28}" type="presOf" srcId="{25C7E8A8-3C90-432F-BEE7-DB250B47BAEA}" destId="{90923BAB-D398-4E26-B48A-F513DB6D6E01}" srcOrd="1" destOrd="0" presId="urn:microsoft.com/office/officeart/2005/8/layout/venn1"/>
    <dgm:cxn modelId="{2E8495E6-91B3-49BE-ACFC-41CBEAB0A243}" srcId="{779FA0E9-E72B-426B-BDF2-7B645A722893}" destId="{7CBCFB65-1F28-471C-A1D1-691A1931B351}" srcOrd="2" destOrd="0" parTransId="{E225B9D9-D091-432C-9AFF-948CFBA826DB}" sibTransId="{63192F46-CBC1-4D00-8612-6FB3CA1DF79D}"/>
    <dgm:cxn modelId="{431246B2-CAA3-493F-9A4A-EF6773A0E65D}" type="presOf" srcId="{52440112-A3FD-4795-9B7F-360EC419CA9E}" destId="{4474409D-FDB0-47EC-AEEA-436515CEC9C2}" srcOrd="1" destOrd="0" presId="urn:microsoft.com/office/officeart/2005/8/layout/venn1"/>
    <dgm:cxn modelId="{E5D973DE-1240-4A0D-8956-234CEC90F256}" type="presOf" srcId="{52440112-A3FD-4795-9B7F-360EC419CA9E}" destId="{35379661-4701-47F8-9C99-DF2CBE885B0E}" srcOrd="0" destOrd="0" presId="urn:microsoft.com/office/officeart/2005/8/layout/venn1"/>
    <dgm:cxn modelId="{5835F365-7F3E-4C6B-A502-CD40DE6902D0}" type="presOf" srcId="{25C7E8A8-3C90-432F-BEE7-DB250B47BAEA}" destId="{3AB3527C-3CC8-43E2-8570-792671EE922B}" srcOrd="0" destOrd="0" presId="urn:microsoft.com/office/officeart/2005/8/layout/venn1"/>
    <dgm:cxn modelId="{B1D4AE77-9BCD-4848-909A-BC5014F3553B}" type="presParOf" srcId="{4DD893EF-570F-49B5-B944-460B3E2F6B14}" destId="{35379661-4701-47F8-9C99-DF2CBE885B0E}" srcOrd="0" destOrd="0" presId="urn:microsoft.com/office/officeart/2005/8/layout/venn1"/>
    <dgm:cxn modelId="{CFCB9E13-EB6E-488A-A8A0-99E2FFDB7636}" type="presParOf" srcId="{4DD893EF-570F-49B5-B944-460B3E2F6B14}" destId="{4474409D-FDB0-47EC-AEEA-436515CEC9C2}" srcOrd="1" destOrd="0" presId="urn:microsoft.com/office/officeart/2005/8/layout/venn1"/>
    <dgm:cxn modelId="{B888420E-863E-448D-BFBF-973B674D5A91}" type="presParOf" srcId="{4DD893EF-570F-49B5-B944-460B3E2F6B14}" destId="{3AB3527C-3CC8-43E2-8570-792671EE922B}" srcOrd="2" destOrd="0" presId="urn:microsoft.com/office/officeart/2005/8/layout/venn1"/>
    <dgm:cxn modelId="{65AF9B0C-BD35-4316-967D-92C2FC782627}" type="presParOf" srcId="{4DD893EF-570F-49B5-B944-460B3E2F6B14}" destId="{90923BAB-D398-4E26-B48A-F513DB6D6E01}" srcOrd="3" destOrd="0" presId="urn:microsoft.com/office/officeart/2005/8/layout/venn1"/>
    <dgm:cxn modelId="{5AA7832D-A20D-4116-AF65-F6C826397962}" type="presParOf" srcId="{4DD893EF-570F-49B5-B944-460B3E2F6B14}" destId="{D12D578D-D2E4-4FB6-9D3A-E99F70A768D6}" srcOrd="4" destOrd="0" presId="urn:microsoft.com/office/officeart/2005/8/layout/venn1"/>
    <dgm:cxn modelId="{8D72EDD1-9360-46F9-94B8-19289D845BF8}" type="presParOf" srcId="{4DD893EF-570F-49B5-B944-460B3E2F6B14}" destId="{0528C52B-699A-402B-A315-EBB5C5E3D8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79661-4701-47F8-9C99-DF2CBE885B0E}">
      <dsp:nvSpPr>
        <dsp:cNvPr id="0" name=""/>
        <dsp:cNvSpPr/>
      </dsp:nvSpPr>
      <dsp:spPr>
        <a:xfrm>
          <a:off x="2600960" y="72248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Development</a:t>
          </a:r>
        </a:p>
      </dsp:txBody>
      <dsp:txXfrm>
        <a:off x="3063353" y="679139"/>
        <a:ext cx="2543160" cy="1560575"/>
      </dsp:txXfrm>
    </dsp:sp>
    <dsp:sp modelId="{3AB3527C-3CC8-43E2-8570-792671EE922B}">
      <dsp:nvSpPr>
        <dsp:cNvPr id="0" name=""/>
        <dsp:cNvSpPr/>
      </dsp:nvSpPr>
      <dsp:spPr>
        <a:xfrm>
          <a:off x="3852310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Statistics</a:t>
          </a:r>
        </a:p>
      </dsp:txBody>
      <dsp:txXfrm>
        <a:off x="4912924" y="3135601"/>
        <a:ext cx="2080767" cy="1907370"/>
      </dsp:txXfrm>
    </dsp:sp>
    <dsp:sp modelId="{D12D578D-D2E4-4FB6-9D3A-E99F70A768D6}">
      <dsp:nvSpPr>
        <dsp:cNvPr id="0" name=""/>
        <dsp:cNvSpPr/>
      </dsp:nvSpPr>
      <dsp:spPr>
        <a:xfrm>
          <a:off x="1349609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Business Knowledge</a:t>
          </a:r>
        </a:p>
      </dsp:txBody>
      <dsp:txXfrm>
        <a:off x="1676174" y="3135601"/>
        <a:ext cx="2080767" cy="190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35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0BE1-54C7-4147-BCA2-8F31687439E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618A-E687-40B9-BF2D-97604AE7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3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94D799CE-29C9-4D28-B45F-6664ECC1AF2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54113"/>
            <a:ext cx="41576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6" tIns="46278" rIns="92556" bIns="462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444862"/>
            <a:ext cx="5568950" cy="3636705"/>
          </a:xfrm>
          <a:prstGeom prst="rect">
            <a:avLst/>
          </a:prstGeom>
        </p:spPr>
        <p:txBody>
          <a:bodyPr vert="horz" lIns="92556" tIns="46278" rIns="92556" bIns="462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3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5772749A-1750-4EFC-BDA9-A83FEC758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</a:t>
            </a:r>
            <a:r>
              <a:rPr lang="en-US" dirty="0"/>
              <a:t>focused on changing </a:t>
            </a:r>
            <a:r>
              <a:rPr lang="en-US"/>
              <a:t>the framework </a:t>
            </a:r>
            <a:r>
              <a:rPr lang="en-US" dirty="0"/>
              <a:t>to which clients look </a:t>
            </a:r>
            <a:r>
              <a:rPr lang="en-US"/>
              <a:t>at their current opportunities–to </a:t>
            </a:r>
            <a:r>
              <a:rPr lang="en-US" dirty="0"/>
              <a:t>see something </a:t>
            </a:r>
            <a:r>
              <a:rPr lang="en-US"/>
              <a:t>in their business opportunity </a:t>
            </a:r>
            <a:r>
              <a:rPr lang="en-US" dirty="0"/>
              <a:t>that they cannot </a:t>
            </a:r>
            <a:r>
              <a:rPr lang="en-US"/>
              <a:t>see and/or contemplate for </a:t>
            </a:r>
            <a:r>
              <a:rPr lang="en-US" dirty="0"/>
              <a:t>themselves. We </a:t>
            </a:r>
            <a:r>
              <a:rPr lang="en-US"/>
              <a:t>can offer a </a:t>
            </a:r>
            <a:r>
              <a:rPr lang="en-US" b="1"/>
              <a:t>different </a:t>
            </a:r>
            <a:r>
              <a:rPr lang="en-US" b="1" dirty="0"/>
              <a:t>vantage point </a:t>
            </a:r>
            <a:r>
              <a:rPr lang="en-US"/>
              <a:t>and really </a:t>
            </a:r>
            <a:r>
              <a:rPr lang="en-US" dirty="0"/>
              <a:t>help them think into the business in </a:t>
            </a:r>
            <a:r>
              <a:rPr lang="en-US"/>
              <a:t>completely different </a:t>
            </a:r>
            <a:r>
              <a:rPr lang="en-US" dirty="0"/>
              <a:t>ways; including, but not limited to looking beyond </a:t>
            </a:r>
            <a:r>
              <a:rPr lang="en-US"/>
              <a:t>the particular </a:t>
            </a:r>
            <a:r>
              <a:rPr lang="en-US" dirty="0"/>
              <a:t>“issue” </a:t>
            </a:r>
            <a:r>
              <a:rPr lang="en-US"/>
              <a:t>that generated </a:t>
            </a:r>
            <a:r>
              <a:rPr lang="en-US" dirty="0"/>
              <a:t>the engagement. In doing so, we can open up </a:t>
            </a:r>
            <a:r>
              <a:rPr lang="en-US"/>
              <a:t>a different </a:t>
            </a:r>
            <a:r>
              <a:rPr lang="en-US" dirty="0"/>
              <a:t>set </a:t>
            </a:r>
            <a:r>
              <a:rPr lang="en-US"/>
              <a:t>of future possibilities for their </a:t>
            </a:r>
            <a:r>
              <a:rPr lang="en-US" dirty="0"/>
              <a:t>business </a:t>
            </a:r>
            <a:r>
              <a:rPr lang="en-US"/>
              <a:t>that transcend </a:t>
            </a:r>
            <a:r>
              <a:rPr lang="en-US" dirty="0"/>
              <a:t>the </a:t>
            </a:r>
            <a:r>
              <a:rPr lang="en-US"/>
              <a:t>immediate problem they are </a:t>
            </a:r>
            <a:r>
              <a:rPr lang="en-US" dirty="0"/>
              <a:t>facing </a:t>
            </a:r>
            <a:r>
              <a:rPr lang="en-US"/>
              <a:t>and drive </a:t>
            </a:r>
            <a:r>
              <a:rPr lang="en-US" dirty="0"/>
              <a:t>monumental </a:t>
            </a:r>
            <a:r>
              <a:rPr lang="en-US"/>
              <a:t>value for their organization </a:t>
            </a:r>
            <a:r>
              <a:rPr lang="en-US" dirty="0"/>
              <a:t>and business. 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This </a:t>
            </a:r>
            <a:r>
              <a:rPr lang="en-US"/>
              <a:t>tagline reinforces our </a:t>
            </a:r>
            <a:r>
              <a:rPr lang="en-US" dirty="0"/>
              <a:t>commitment to thinking </a:t>
            </a:r>
            <a:r>
              <a:rPr lang="en-US"/>
              <a:t>into our </a:t>
            </a:r>
            <a:r>
              <a:rPr lang="en-US" dirty="0"/>
              <a:t>clients’ businesses and </a:t>
            </a:r>
            <a:r>
              <a:rPr lang="en-US"/>
              <a:t>elevating their opportunities for </a:t>
            </a:r>
            <a:r>
              <a:rPr lang="en-US" dirty="0"/>
              <a:t>success. </a:t>
            </a:r>
            <a:r>
              <a:rPr lang="en-US"/>
              <a:t>The opportunity </a:t>
            </a:r>
            <a:r>
              <a:rPr lang="en-US" dirty="0"/>
              <a:t>is in taking </a:t>
            </a:r>
            <a:r>
              <a:rPr lang="en-US"/>
              <a:t>a </a:t>
            </a:r>
            <a:r>
              <a:rPr lang="en-US" b="1"/>
              <a:t>proactive approach </a:t>
            </a:r>
            <a:r>
              <a:rPr lang="en-US" b="1" dirty="0"/>
              <a:t>that goes beyond maybe what is even being asked</a:t>
            </a:r>
            <a:r>
              <a:rPr lang="en-US" dirty="0"/>
              <a:t> of us and saying on a daily basis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“How can I add value to my client’s business today and in </a:t>
            </a:r>
            <a:r>
              <a:rPr lang="en-US"/>
              <a:t>the future</a:t>
            </a:r>
            <a:r>
              <a:rPr lang="en-US" dirty="0"/>
              <a:t>”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</a:t>
            </a:r>
            <a:r>
              <a:rPr lang="en-US"/>
              <a:t>What emerging opportunities </a:t>
            </a:r>
            <a:r>
              <a:rPr lang="en-US" dirty="0"/>
              <a:t>exist that I can help them take advantage of?”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0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find a question that we want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answer.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can be a hypothesis we want to test, a decision we want to decide 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prediction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make. Second,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explore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that we have available and the data that we may need to collect.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data we have, what data we don't have, and what condition these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prepare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often referred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 data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munging or data wrangling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gather,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transform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data to get them into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suitable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Fourth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model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 In 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generic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sense, this can be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numerical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 a visual model, a statistical model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machine-learning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Fifth, we evaluate the model. 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if our model answers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question, helps us make an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informed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creates an accurate 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addition, we also need 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appropriate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and the context. Finally,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everything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good, we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language S </a:t>
            </a:r>
            <a:r>
              <a:rPr lang="en-US"/>
              <a:t>-&gt; From </a:t>
            </a:r>
            <a:r>
              <a:rPr lang="en-US" dirty="0"/>
              <a:t>Bell labs</a:t>
            </a:r>
          </a:p>
          <a:p>
            <a:r>
              <a:rPr lang="en-US" dirty="0"/>
              <a:t>Both the development language</a:t>
            </a:r>
            <a:r>
              <a:rPr lang="en-US" baseline="0" dirty="0"/>
              <a:t> and </a:t>
            </a:r>
            <a:r>
              <a:rPr lang="en-US" baseline="0"/>
              <a:t>the platform</a:t>
            </a:r>
            <a:endParaRPr lang="en-US" baseline="0" dirty="0"/>
          </a:p>
          <a:p>
            <a:r>
              <a:rPr lang="en-US" baseline="0" dirty="0"/>
              <a:t>Visualization and analysis tools</a:t>
            </a:r>
          </a:p>
          <a:p>
            <a:r>
              <a:rPr lang="en-US" baseline="0"/>
              <a:t>Runs </a:t>
            </a:r>
            <a:r>
              <a:rPr lang="en-US" baseline="0" dirty="0"/>
              <a:t>on Windows, Mac, and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840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6852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5566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9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E506-39B1-41AC-9B83-00FE1605AFC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-1498600" y="8890000"/>
            <a:ext cx="14304433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0078BE"/>
                </a:solidFill>
                <a:latin typeface="Calibri"/>
                <a:ea typeface="+mj-ea"/>
                <a:cs typeface="Calibri"/>
                <a:sym typeface="Lucida Grand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9pPr>
          </a:lstStyle>
          <a:p>
            <a:pPr algn="r"/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 </a:t>
            </a: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Winning Sports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Bets with the Cloud)</a:t>
            </a:r>
            <a:endParaRPr lang="en-US" sz="3600" kern="0" cap="al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7924800"/>
            <a:ext cx="11074400" cy="1905000"/>
          </a:xfrm>
        </p:spPr>
        <p:txBody>
          <a:bodyPr/>
          <a:lstStyle/>
          <a:p>
            <a:pPr algn="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 with Azure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8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r>
              <a:rPr lang="en-US"/>
              <a:t>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both statistical and visual analytics for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to high level functional languages (functions are a high-level constructs)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a variety of utility data structures, designed to support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8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9,000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from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for </a:t>
            </a:r>
            <a:r>
              <a:rPr lang="en-US" dirty="0" err="1"/>
              <a:t>interops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97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66700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5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vector is a one-dimensional array of similar data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657600"/>
            <a:ext cx="727686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820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Everything is a vector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276600"/>
            <a:ext cx="57621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31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matriXes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matrix is a two-dimensional vector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3352800"/>
            <a:ext cx="670026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03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matriXes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Matrixes may be expanded to multiple dimensions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2706687"/>
            <a:ext cx="5638800" cy="62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399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opeRations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Operations may be performed against vectors and matrixes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667000"/>
            <a:ext cx="51911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32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Foundation of R 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structure for dealing with tabular data in R (rows and columns of similar types)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4572000"/>
            <a:ext cx="5553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50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</a:t>
            </a:r>
            <a:r>
              <a:rPr lang="en-US" dirty="0"/>
              <a:t>&amp;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data is managed as factors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Levels are the in memory representation of this construct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343400"/>
            <a:ext cx="7391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83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38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frames may be queried (subset) by a variety of programmatic and static functions, including indexers and other complex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267200"/>
            <a:ext cx="753166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05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Ingest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17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40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73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file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49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09800"/>
            <a:ext cx="11430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688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Numeric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54" y="4800599"/>
            <a:ext cx="7180911" cy="40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52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93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99" y="2438400"/>
            <a:ext cx="64192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93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Effectiveness of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2" y="3257550"/>
            <a:ext cx="4219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1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0695617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3460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78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Bar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315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44320"/>
            <a:ext cx="6398475" cy="6720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529080"/>
            <a:ext cx="4800600" cy="73914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1100" y="1498600"/>
            <a:ext cx="10464800" cy="6388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3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 Studio: Shiny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45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8600"/>
            <a:ext cx="11125200" cy="91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16" y="1981200"/>
            <a:ext cx="17145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2500" y="2552144"/>
            <a:ext cx="2911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Regression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4343400"/>
            <a:ext cx="1588532" cy="158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240" y="4768334"/>
            <a:ext cx="3360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84" y="6248400"/>
            <a:ext cx="2068564" cy="2068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82543" y="6913350"/>
            <a:ext cx="2611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2601549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emeRgence</a:t>
            </a:r>
            <a:endParaRPr lang="en-US" dirty="0"/>
          </a:p>
        </p:txBody>
      </p:sp>
      <p:pic>
        <p:nvPicPr>
          <p:cNvPr id="1026" name="Picture 2" descr="Image result for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72427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86180"/>
            <a:ext cx="3378200" cy="24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4340676"/>
            <a:ext cx="3676650" cy="21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925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analytics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Understand </a:t>
            </a:r>
            <a:r>
              <a:rPr lang="en-US" dirty="0"/>
              <a:t>the data we have </a:t>
            </a:r>
            <a:r>
              <a:rPr lang="en-US"/>
              <a:t>and require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Ingest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</a:t>
            </a:r>
            <a:r>
              <a:rPr lang="en-US" dirty="0"/>
              <a:t>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and evaluate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022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0" y="3124200"/>
            <a:ext cx="10464800" cy="6388100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Open source</a:t>
            </a:r>
          </a:p>
          <a:p>
            <a:pPr algn="r"/>
            <a:r>
              <a:rPr lang="en-US" dirty="0"/>
              <a:t>Programming tool and environment</a:t>
            </a:r>
          </a:p>
          <a:p>
            <a:pPr algn="r"/>
            <a:r>
              <a:rPr lang="en-US" dirty="0"/>
              <a:t>Actively supported</a:t>
            </a:r>
          </a:p>
          <a:p>
            <a:pPr algn="r"/>
            <a:r>
              <a:rPr lang="en-US" dirty="0"/>
              <a:t>Provides numerical and visual analysis of data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524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04358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53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276600"/>
            <a:ext cx="6934386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 tools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8" y="7254081"/>
            <a:ext cx="5087845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 eclipse plug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14" y="6878134"/>
            <a:ext cx="2197286" cy="21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939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paRadigms</a:t>
            </a:r>
            <a:r>
              <a:rPr lang="en-US" dirty="0"/>
              <a:t>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81389"/>
              </p:ext>
            </p:extLst>
          </p:nvPr>
        </p:nvGraphicFramePr>
        <p:xfrm>
          <a:off x="1181100" y="1955800"/>
          <a:ext cx="1046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0">
                  <a:extLst>
                    <a:ext uri="{9D8B030D-6E8A-4147-A177-3AD203B41FA5}">
                      <a16:colId xmlns:a16="http://schemas.microsoft.com/office/drawing/2014/main" val="4104931824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396348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1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Imperative,</a:t>
                      </a:r>
                      <a:r>
                        <a:rPr lang="en-US" baseline="0" dirty="0"/>
                        <a:t> static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6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Interpreted,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9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Set-based,</a:t>
                      </a:r>
                      <a:r>
                        <a:rPr lang="en-US" baseline="0" dirty="0"/>
                        <a:t> data-centric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3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Vector,</a:t>
                      </a:r>
                      <a:r>
                        <a:rPr lang="en-US" baseline="0" dirty="0"/>
                        <a:t> data table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7203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252D9586-7262-4820-BE68-E6117F1DB9A1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CFDBE252-22FB-43C8-9231-10B891F31F34}"/>
    </a:ext>
  </a:extLst>
</a:theme>
</file>

<file path=ppt/theme/theme5.xml><?xml version="1.0" encoding="utf-8"?>
<a:theme xmlns:a="http://schemas.openxmlformats.org/drawingml/2006/main" name="1_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6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BB48F25CC5C4A8F3FE33BD1A81240" ma:contentTypeVersion="5" ma:contentTypeDescription="Create a new document." ma:contentTypeScope="" ma:versionID="131c9fe5c2ae271202b76fea11497e3e">
  <xsd:schema xmlns:xsd="http://www.w3.org/2001/XMLSchema" xmlns:xs="http://www.w3.org/2001/XMLSchema" xmlns:p="http://schemas.microsoft.com/office/2006/metadata/properties" xmlns:ns2="f3a96f36-7d4d-452c-a54c-c973cb8f3495" targetNamespace="http://schemas.microsoft.com/office/2006/metadata/properties" ma:root="true" ma:fieldsID="04867f70ebea5b221129131f2e6c505d" ns2:_="">
    <xsd:import namespace="f3a96f36-7d4d-452c-a54c-c973cb8f349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96f36-7d4d-452c-a54c-c973cb8f349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f3a96f36-7d4d-452c-a54c-c973cb8f3495">QSI0-24-197</_dlc_DocId>
    <_dlc_DocIdUrl xmlns="f3a96f36-7d4d-452c-a54c-c973cb8f3495">
      <Url>https://q.quicksolutions.com/marketing/_layouts/15/DocIdRedir.aspx?ID=QSI0-24-197</Url>
      <Description>QSI0-24-197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3861C88-0993-47C6-A664-831540DE4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96f36-7d4d-452c-a54c-c973cb8f3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B5E85D-46F6-4351-AF95-A3FF4794550D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f3a96f36-7d4d-452c-a54c-c973cb8f34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82D07A-22E0-4DE9-81F7-3306F6BF853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Pages>0</Pages>
  <Words>522</Words>
  <Characters>0</Characters>
  <Application>Microsoft Office PowerPoint</Application>
  <PresentationFormat>Custom</PresentationFormat>
  <Lines>0</Lines>
  <Paragraphs>144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1_Title &amp; Content</vt:lpstr>
      <vt:lpstr>1_Title &amp; Bullets</vt:lpstr>
      <vt:lpstr>Custom Design</vt:lpstr>
      <vt:lpstr>Machine Learning with Azure</vt:lpstr>
      <vt:lpstr>Agenda</vt:lpstr>
      <vt:lpstr>What is data science?</vt:lpstr>
      <vt:lpstr>emeRgence</vt:lpstr>
      <vt:lpstr>pRedictive analytics process</vt:lpstr>
      <vt:lpstr>PowerPoint Presentation</vt:lpstr>
      <vt:lpstr>PowerPoint Presentation</vt:lpstr>
      <vt:lpstr>Tools</vt:lpstr>
      <vt:lpstr>paRadigms </vt:lpstr>
      <vt:lpstr>Concepts in R</vt:lpstr>
      <vt:lpstr>Package Management</vt:lpstr>
      <vt:lpstr>PowerPoint Presentation</vt:lpstr>
      <vt:lpstr>VectoRs  </vt:lpstr>
      <vt:lpstr>VectoRs  </vt:lpstr>
      <vt:lpstr>matriXes  </vt:lpstr>
      <vt:lpstr>matriXes  </vt:lpstr>
      <vt:lpstr>R opeRations  </vt:lpstr>
      <vt:lpstr>Data fRames</vt:lpstr>
      <vt:lpstr>FactoRs &amp; levels</vt:lpstr>
      <vt:lpstr>Subsetting</vt:lpstr>
      <vt:lpstr>Data opeRations</vt:lpstr>
      <vt:lpstr>Importing data</vt:lpstr>
      <vt:lpstr>Cleaning data with R</vt:lpstr>
      <vt:lpstr>Exporting data</vt:lpstr>
      <vt:lpstr>Descriptive statistics</vt:lpstr>
      <vt:lpstr>Statistics 101</vt:lpstr>
      <vt:lpstr>Descriptive statistics</vt:lpstr>
      <vt:lpstr>Descriptive statistics</vt:lpstr>
      <vt:lpstr>Correlation</vt:lpstr>
      <vt:lpstr>Visualization</vt:lpstr>
      <vt:lpstr>Types of visualization</vt:lpstr>
      <vt:lpstr>Visualization with R</vt:lpstr>
      <vt:lpstr>Delivering R</vt:lpstr>
      <vt:lpstr>PowerPoint Presentation</vt:lpstr>
      <vt:lpstr>Machine learning and R</vt:lpstr>
      <vt:lpstr>Demonstrations</vt:lpstr>
    </vt:vector>
  </TitlesOfParts>
  <Company>Fusion Alliance,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James, Jodi</dc:creator>
  <cp:keywords/>
  <dc:description/>
  <cp:lastModifiedBy>Dages, John</cp:lastModifiedBy>
  <cp:revision>509</cp:revision>
  <cp:lastPrinted>2016-02-08T21:46:00Z</cp:lastPrinted>
  <dcterms:created xsi:type="dcterms:W3CDTF">2010-08-31T00:39:24Z</dcterms:created>
  <dcterms:modified xsi:type="dcterms:W3CDTF">2017-02-20T17:42:30Z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0x010100B09BB48F25CC5C4A8F3FE33BD1A81240</vt:lpwstr>
  </property>
  <property fmtid="{D5CDD505-2E9C-101B-9397-08002B2CF9AE}" pid="3" name="_dlc_DocIdItemGuid">
    <vt:lpwstr>be9a27f5-2d99-4dc6-9a92-3c352a20de5e</vt:lpwstr>
  </property>
</Properties>
</file>