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5"/>
    <p:sldMasterId id="2147483676" r:id="rId6"/>
    <p:sldMasterId id="2147483650" r:id="rId7"/>
    <p:sldMasterId id="2147483678" r:id="rId8"/>
    <p:sldMasterId id="2147483695" r:id="rId9"/>
    <p:sldMasterId id="2147483697" r:id="rId10"/>
    <p:sldMasterId id="2147483700" r:id="rId11"/>
  </p:sldMasterIdLst>
  <p:notesMasterIdLst>
    <p:notesMasterId r:id="rId44"/>
  </p:notesMasterIdLst>
  <p:handoutMasterIdLst>
    <p:handoutMasterId r:id="rId45"/>
  </p:handoutMasterIdLst>
  <p:sldIdLst>
    <p:sldId id="332" r:id="rId12"/>
    <p:sldId id="444" r:id="rId13"/>
    <p:sldId id="479" r:id="rId14"/>
    <p:sldId id="508" r:id="rId15"/>
    <p:sldId id="485" r:id="rId16"/>
    <p:sldId id="482" r:id="rId17"/>
    <p:sldId id="481" r:id="rId18"/>
    <p:sldId id="480" r:id="rId19"/>
    <p:sldId id="486" r:id="rId20"/>
    <p:sldId id="487" r:id="rId21"/>
    <p:sldId id="488" r:id="rId22"/>
    <p:sldId id="491" r:id="rId23"/>
    <p:sldId id="492" r:id="rId24"/>
    <p:sldId id="493" r:id="rId25"/>
    <p:sldId id="516" r:id="rId26"/>
    <p:sldId id="517" r:id="rId27"/>
    <p:sldId id="518" r:id="rId28"/>
    <p:sldId id="519" r:id="rId29"/>
    <p:sldId id="520" r:id="rId30"/>
    <p:sldId id="498" r:id="rId31"/>
    <p:sldId id="521" r:id="rId32"/>
    <p:sldId id="499" r:id="rId33"/>
    <p:sldId id="522" r:id="rId34"/>
    <p:sldId id="502" r:id="rId35"/>
    <p:sldId id="503" r:id="rId36"/>
    <p:sldId id="504" r:id="rId37"/>
    <p:sldId id="505" r:id="rId38"/>
    <p:sldId id="507" r:id="rId39"/>
    <p:sldId id="513" r:id="rId40"/>
    <p:sldId id="514" r:id="rId41"/>
    <p:sldId id="515" r:id="rId42"/>
    <p:sldId id="523" r:id="rId43"/>
  </p:sldIdLst>
  <p:sldSz cx="13004800" cy="9753600"/>
  <p:notesSz cx="6961188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eadows" initials="MM" lastIdx="3" clrIdx="0">
    <p:extLst>
      <p:ext uri="{19B8F6BF-5375-455C-9EA6-DF929625EA0E}">
        <p15:presenceInfo xmlns:p15="http://schemas.microsoft.com/office/powerpoint/2012/main" userId="6c0a3c07a3df1995" providerId="Windows Live"/>
      </p:ext>
    </p:extLst>
  </p:cmAuthor>
  <p:cmAuthor id="2" name="Sheryl Ricci" initials="SR" lastIdx="8" clrIdx="1">
    <p:extLst>
      <p:ext uri="{19B8F6BF-5375-455C-9EA6-DF929625EA0E}">
        <p15:presenceInfo xmlns:p15="http://schemas.microsoft.com/office/powerpoint/2012/main" userId="S-1-5-21-3602207131-1422224470-3288616314-122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8BC"/>
    <a:srgbClr val="F68B20"/>
    <a:srgbClr val="DC4D2D"/>
    <a:srgbClr val="0070C0"/>
    <a:srgbClr val="6F60AA"/>
    <a:srgbClr val="8EC33C"/>
    <a:srgbClr val="007DC3"/>
    <a:srgbClr val="DA6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80947" autoAdjust="0"/>
  </p:normalViewPr>
  <p:slideViewPr>
    <p:cSldViewPr>
      <p:cViewPr varScale="1">
        <p:scale>
          <a:sx n="63" d="100"/>
          <a:sy n="63" d="100"/>
        </p:scale>
        <p:origin x="828" y="114"/>
      </p:cViewPr>
      <p:guideLst>
        <p:guide orient="horz" pos="3120"/>
        <p:guide pos="4096"/>
      </p:guideLst>
    </p:cSldViewPr>
  </p:slideViewPr>
  <p:outlineViewPr>
    <p:cViewPr>
      <p:scale>
        <a:sx n="33" d="100"/>
        <a:sy n="33" d="100"/>
      </p:scale>
      <p:origin x="0" y="-8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968"/>
    </p:cViewPr>
  </p:sorterViewPr>
  <p:notesViewPr>
    <p:cSldViewPr>
      <p:cViewPr varScale="1">
        <p:scale>
          <a:sx n="39" d="100"/>
          <a:sy n="39" d="100"/>
        </p:scale>
        <p:origin x="239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4.xml"/><Relationship Id="rId3" Type="http://schemas.openxmlformats.org/officeDocument/2006/relationships/customXml" Target="../customXml/item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commentAuthors" Target="commentAuthors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9FA0E9-E72B-426B-BDF2-7B645A722893}" type="doc">
      <dgm:prSet loTypeId="urn:microsoft.com/office/officeart/2005/8/layout/venn1" loCatId="relationship" qsTypeId="urn:microsoft.com/office/officeart/2005/8/quickstyle/3d6" qsCatId="3D" csTypeId="urn:microsoft.com/office/officeart/2005/8/colors/accent1_2" csCatId="accent1" phldr="1"/>
      <dgm:spPr/>
    </dgm:pt>
    <dgm:pt modelId="{52440112-A3FD-4795-9B7F-360EC419CA9E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C32ABC9F-0A61-4453-9770-EA456404237E}" type="parTrans" cxnId="{5D710D3D-B928-456D-98E2-6C0690CDA6AB}">
      <dgm:prSet/>
      <dgm:spPr/>
      <dgm:t>
        <a:bodyPr/>
        <a:lstStyle/>
        <a:p>
          <a:endParaRPr lang="en-US"/>
        </a:p>
      </dgm:t>
    </dgm:pt>
    <dgm:pt modelId="{C6D43C77-51C8-4E83-A703-09286B23ABD0}" type="sibTrans" cxnId="{5D710D3D-B928-456D-98E2-6C0690CDA6AB}">
      <dgm:prSet/>
      <dgm:spPr/>
      <dgm:t>
        <a:bodyPr/>
        <a:lstStyle/>
        <a:p>
          <a:endParaRPr lang="en-US"/>
        </a:p>
      </dgm:t>
    </dgm:pt>
    <dgm:pt modelId="{25C7E8A8-3C90-432F-BEE7-DB250B47BAEA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E3CAA27A-A1BF-4A0F-BE1B-206EECD21DA2}" type="parTrans" cxnId="{0AA5B19F-CF5B-41AD-B79E-74C55F99FBCC}">
      <dgm:prSet/>
      <dgm:spPr/>
      <dgm:t>
        <a:bodyPr/>
        <a:lstStyle/>
        <a:p>
          <a:endParaRPr lang="en-US"/>
        </a:p>
      </dgm:t>
    </dgm:pt>
    <dgm:pt modelId="{DDAD8B8A-2216-4EBB-9455-168D663C3CCB}" type="sibTrans" cxnId="{0AA5B19F-CF5B-41AD-B79E-74C55F99FBCC}">
      <dgm:prSet/>
      <dgm:spPr/>
      <dgm:t>
        <a:bodyPr/>
        <a:lstStyle/>
        <a:p>
          <a:endParaRPr lang="en-US"/>
        </a:p>
      </dgm:t>
    </dgm:pt>
    <dgm:pt modelId="{7CBCFB65-1F28-471C-A1D1-691A1931B351}">
      <dgm:prSet phldrT="[Text]"/>
      <dgm:spPr/>
      <dgm:t>
        <a:bodyPr/>
        <a:lstStyle/>
        <a:p>
          <a:r>
            <a:rPr lang="en-US" dirty="0"/>
            <a:t>Business Knowledge</a:t>
          </a:r>
        </a:p>
      </dgm:t>
    </dgm:pt>
    <dgm:pt modelId="{E225B9D9-D091-432C-9AFF-948CFBA826DB}" type="parTrans" cxnId="{2E8495E6-91B3-49BE-ACFC-41CBEAB0A243}">
      <dgm:prSet/>
      <dgm:spPr/>
      <dgm:t>
        <a:bodyPr/>
        <a:lstStyle/>
        <a:p>
          <a:endParaRPr lang="en-US"/>
        </a:p>
      </dgm:t>
    </dgm:pt>
    <dgm:pt modelId="{63192F46-CBC1-4D00-8612-6FB3CA1DF79D}" type="sibTrans" cxnId="{2E8495E6-91B3-49BE-ACFC-41CBEAB0A243}">
      <dgm:prSet/>
      <dgm:spPr/>
      <dgm:t>
        <a:bodyPr/>
        <a:lstStyle/>
        <a:p>
          <a:endParaRPr lang="en-US"/>
        </a:p>
      </dgm:t>
    </dgm:pt>
    <dgm:pt modelId="{4DD893EF-570F-49B5-B944-460B3E2F6B14}" type="pres">
      <dgm:prSet presAssocID="{779FA0E9-E72B-426B-BDF2-7B645A722893}" presName="compositeShape" presStyleCnt="0">
        <dgm:presLayoutVars>
          <dgm:chMax val="7"/>
          <dgm:dir/>
          <dgm:resizeHandles val="exact"/>
        </dgm:presLayoutVars>
      </dgm:prSet>
      <dgm:spPr/>
    </dgm:pt>
    <dgm:pt modelId="{35379661-4701-47F8-9C99-DF2CBE885B0E}" type="pres">
      <dgm:prSet presAssocID="{52440112-A3FD-4795-9B7F-360EC419CA9E}" presName="circ1" presStyleLbl="vennNode1" presStyleIdx="0" presStyleCnt="3"/>
      <dgm:spPr/>
    </dgm:pt>
    <dgm:pt modelId="{4474409D-FDB0-47EC-AEEA-436515CEC9C2}" type="pres">
      <dgm:prSet presAssocID="{52440112-A3FD-4795-9B7F-360EC419CA9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AB3527C-3CC8-43E2-8570-792671EE922B}" type="pres">
      <dgm:prSet presAssocID="{25C7E8A8-3C90-432F-BEE7-DB250B47BAEA}" presName="circ2" presStyleLbl="vennNode1" presStyleIdx="1" presStyleCnt="3"/>
      <dgm:spPr/>
    </dgm:pt>
    <dgm:pt modelId="{90923BAB-D398-4E26-B48A-F513DB6D6E01}" type="pres">
      <dgm:prSet presAssocID="{25C7E8A8-3C90-432F-BEE7-DB250B47BAE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12D578D-D2E4-4FB6-9D3A-E99F70A768D6}" type="pres">
      <dgm:prSet presAssocID="{7CBCFB65-1F28-471C-A1D1-691A1931B351}" presName="circ3" presStyleLbl="vennNode1" presStyleIdx="2" presStyleCnt="3"/>
      <dgm:spPr/>
    </dgm:pt>
    <dgm:pt modelId="{0528C52B-699A-402B-A315-EBB5C5E3D81A}" type="pres">
      <dgm:prSet presAssocID="{7CBCFB65-1F28-471C-A1D1-691A1931B35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AA5B19F-CF5B-41AD-B79E-74C55F99FBCC}" srcId="{779FA0E9-E72B-426B-BDF2-7B645A722893}" destId="{25C7E8A8-3C90-432F-BEE7-DB250B47BAEA}" srcOrd="1" destOrd="0" parTransId="{E3CAA27A-A1BF-4A0F-BE1B-206EECD21DA2}" sibTransId="{DDAD8B8A-2216-4EBB-9455-168D663C3CCB}"/>
    <dgm:cxn modelId="{BB757E3B-21E2-419F-AC0A-744E7D3E85F6}" type="presOf" srcId="{7CBCFB65-1F28-471C-A1D1-691A1931B351}" destId="{D12D578D-D2E4-4FB6-9D3A-E99F70A768D6}" srcOrd="0" destOrd="0" presId="urn:microsoft.com/office/officeart/2005/8/layout/venn1"/>
    <dgm:cxn modelId="{5D710D3D-B928-456D-98E2-6C0690CDA6AB}" srcId="{779FA0E9-E72B-426B-BDF2-7B645A722893}" destId="{52440112-A3FD-4795-9B7F-360EC419CA9E}" srcOrd="0" destOrd="0" parTransId="{C32ABC9F-0A61-4453-9770-EA456404237E}" sibTransId="{C6D43C77-51C8-4E83-A703-09286B23ABD0}"/>
    <dgm:cxn modelId="{F8F6A75A-D556-4CE8-B0DB-A3DB9F897806}" type="presOf" srcId="{7CBCFB65-1F28-471C-A1D1-691A1931B351}" destId="{0528C52B-699A-402B-A315-EBB5C5E3D81A}" srcOrd="1" destOrd="0" presId="urn:microsoft.com/office/officeart/2005/8/layout/venn1"/>
    <dgm:cxn modelId="{27F54C9E-B13A-44C9-BA28-36DA9CC9F1A6}" type="presOf" srcId="{779FA0E9-E72B-426B-BDF2-7B645A722893}" destId="{4DD893EF-570F-49B5-B944-460B3E2F6B14}" srcOrd="0" destOrd="0" presId="urn:microsoft.com/office/officeart/2005/8/layout/venn1"/>
    <dgm:cxn modelId="{233DF31A-783F-446E-B7CC-AE7B1B81EA28}" type="presOf" srcId="{25C7E8A8-3C90-432F-BEE7-DB250B47BAEA}" destId="{90923BAB-D398-4E26-B48A-F513DB6D6E01}" srcOrd="1" destOrd="0" presId="urn:microsoft.com/office/officeart/2005/8/layout/venn1"/>
    <dgm:cxn modelId="{2E8495E6-91B3-49BE-ACFC-41CBEAB0A243}" srcId="{779FA0E9-E72B-426B-BDF2-7B645A722893}" destId="{7CBCFB65-1F28-471C-A1D1-691A1931B351}" srcOrd="2" destOrd="0" parTransId="{E225B9D9-D091-432C-9AFF-948CFBA826DB}" sibTransId="{63192F46-CBC1-4D00-8612-6FB3CA1DF79D}"/>
    <dgm:cxn modelId="{431246B2-CAA3-493F-9A4A-EF6773A0E65D}" type="presOf" srcId="{52440112-A3FD-4795-9B7F-360EC419CA9E}" destId="{4474409D-FDB0-47EC-AEEA-436515CEC9C2}" srcOrd="1" destOrd="0" presId="urn:microsoft.com/office/officeart/2005/8/layout/venn1"/>
    <dgm:cxn modelId="{E5D973DE-1240-4A0D-8956-234CEC90F256}" type="presOf" srcId="{52440112-A3FD-4795-9B7F-360EC419CA9E}" destId="{35379661-4701-47F8-9C99-DF2CBE885B0E}" srcOrd="0" destOrd="0" presId="urn:microsoft.com/office/officeart/2005/8/layout/venn1"/>
    <dgm:cxn modelId="{5835F365-7F3E-4C6B-A502-CD40DE6902D0}" type="presOf" srcId="{25C7E8A8-3C90-432F-BEE7-DB250B47BAEA}" destId="{3AB3527C-3CC8-43E2-8570-792671EE922B}" srcOrd="0" destOrd="0" presId="urn:microsoft.com/office/officeart/2005/8/layout/venn1"/>
    <dgm:cxn modelId="{B1D4AE77-9BCD-4848-909A-BC5014F3553B}" type="presParOf" srcId="{4DD893EF-570F-49B5-B944-460B3E2F6B14}" destId="{35379661-4701-47F8-9C99-DF2CBE885B0E}" srcOrd="0" destOrd="0" presId="urn:microsoft.com/office/officeart/2005/8/layout/venn1"/>
    <dgm:cxn modelId="{CFCB9E13-EB6E-488A-A8A0-99E2FFDB7636}" type="presParOf" srcId="{4DD893EF-570F-49B5-B944-460B3E2F6B14}" destId="{4474409D-FDB0-47EC-AEEA-436515CEC9C2}" srcOrd="1" destOrd="0" presId="urn:microsoft.com/office/officeart/2005/8/layout/venn1"/>
    <dgm:cxn modelId="{B888420E-863E-448D-BFBF-973B674D5A91}" type="presParOf" srcId="{4DD893EF-570F-49B5-B944-460B3E2F6B14}" destId="{3AB3527C-3CC8-43E2-8570-792671EE922B}" srcOrd="2" destOrd="0" presId="urn:microsoft.com/office/officeart/2005/8/layout/venn1"/>
    <dgm:cxn modelId="{65AF9B0C-BD35-4316-967D-92C2FC782627}" type="presParOf" srcId="{4DD893EF-570F-49B5-B944-460B3E2F6B14}" destId="{90923BAB-D398-4E26-B48A-F513DB6D6E01}" srcOrd="3" destOrd="0" presId="urn:microsoft.com/office/officeart/2005/8/layout/venn1"/>
    <dgm:cxn modelId="{5AA7832D-A20D-4116-AF65-F6C826397962}" type="presParOf" srcId="{4DD893EF-570F-49B5-B944-460B3E2F6B14}" destId="{D12D578D-D2E4-4FB6-9D3A-E99F70A768D6}" srcOrd="4" destOrd="0" presId="urn:microsoft.com/office/officeart/2005/8/layout/venn1"/>
    <dgm:cxn modelId="{8D72EDD1-9360-46F9-94B8-19289D845BF8}" type="presParOf" srcId="{4DD893EF-570F-49B5-B944-460B3E2F6B14}" destId="{0528C52B-699A-402B-A315-EBB5C5E3D81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79661-4701-47F8-9C99-DF2CBE885B0E}">
      <dsp:nvSpPr>
        <dsp:cNvPr id="0" name=""/>
        <dsp:cNvSpPr/>
      </dsp:nvSpPr>
      <dsp:spPr>
        <a:xfrm>
          <a:off x="2600960" y="72248"/>
          <a:ext cx="3467946" cy="34679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Development</a:t>
          </a:r>
        </a:p>
      </dsp:txBody>
      <dsp:txXfrm>
        <a:off x="3063353" y="679139"/>
        <a:ext cx="2543160" cy="1560575"/>
      </dsp:txXfrm>
    </dsp:sp>
    <dsp:sp modelId="{3AB3527C-3CC8-43E2-8570-792671EE922B}">
      <dsp:nvSpPr>
        <dsp:cNvPr id="0" name=""/>
        <dsp:cNvSpPr/>
      </dsp:nvSpPr>
      <dsp:spPr>
        <a:xfrm>
          <a:off x="3852310" y="2239715"/>
          <a:ext cx="3467946" cy="34679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Statistics</a:t>
          </a:r>
        </a:p>
      </dsp:txBody>
      <dsp:txXfrm>
        <a:off x="4912924" y="3135601"/>
        <a:ext cx="2080767" cy="1907370"/>
      </dsp:txXfrm>
    </dsp:sp>
    <dsp:sp modelId="{D12D578D-D2E4-4FB6-9D3A-E99F70A768D6}">
      <dsp:nvSpPr>
        <dsp:cNvPr id="0" name=""/>
        <dsp:cNvSpPr/>
      </dsp:nvSpPr>
      <dsp:spPr>
        <a:xfrm>
          <a:off x="1349609" y="2239715"/>
          <a:ext cx="3467946" cy="34679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Business Knowledge</a:t>
          </a:r>
        </a:p>
      </dsp:txBody>
      <dsp:txXfrm>
        <a:off x="1676174" y="3135601"/>
        <a:ext cx="2080767" cy="1907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62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43351" y="0"/>
            <a:ext cx="30162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0BE1-54C7-4147-BCA2-8F31687439E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526"/>
            <a:ext cx="30162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43351" y="8772526"/>
            <a:ext cx="30162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3618A-E687-40B9-BF2D-97604AE74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9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16515" cy="463408"/>
          </a:xfrm>
          <a:prstGeom prst="rect">
            <a:avLst/>
          </a:prstGeom>
        </p:spPr>
        <p:txBody>
          <a:bodyPr vert="horz" lIns="92556" tIns="46278" rIns="92556" bIns="4627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3063" y="1"/>
            <a:ext cx="3016515" cy="463408"/>
          </a:xfrm>
          <a:prstGeom prst="rect">
            <a:avLst/>
          </a:prstGeom>
        </p:spPr>
        <p:txBody>
          <a:bodyPr vert="horz" lIns="92556" tIns="46278" rIns="92556" bIns="46278" rtlCol="0"/>
          <a:lstStyle>
            <a:lvl1pPr algn="r">
              <a:defRPr sz="1200"/>
            </a:lvl1pPr>
          </a:lstStyle>
          <a:p>
            <a:fld id="{94D799CE-29C9-4D28-B45F-6664ECC1AF23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1763" y="1154113"/>
            <a:ext cx="4157662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56" tIns="46278" rIns="92556" bIns="4627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6119" y="4444862"/>
            <a:ext cx="5568950" cy="3636705"/>
          </a:xfrm>
          <a:prstGeom prst="rect">
            <a:avLst/>
          </a:prstGeom>
        </p:spPr>
        <p:txBody>
          <a:bodyPr vert="horz" lIns="92556" tIns="46278" rIns="92556" bIns="4627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70"/>
            <a:ext cx="3016515" cy="463407"/>
          </a:xfrm>
          <a:prstGeom prst="rect">
            <a:avLst/>
          </a:prstGeom>
        </p:spPr>
        <p:txBody>
          <a:bodyPr vert="horz" lIns="92556" tIns="46278" rIns="92556" bIns="4627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3063" y="8772670"/>
            <a:ext cx="3016515" cy="463407"/>
          </a:xfrm>
          <a:prstGeom prst="rect">
            <a:avLst/>
          </a:prstGeom>
        </p:spPr>
        <p:txBody>
          <a:bodyPr vert="horz" lIns="92556" tIns="46278" rIns="92556" bIns="46278" rtlCol="0" anchor="b"/>
          <a:lstStyle>
            <a:lvl1pPr algn="r">
              <a:defRPr sz="1200"/>
            </a:lvl1pPr>
          </a:lstStyle>
          <a:p>
            <a:fld id="{5772749A-1750-4EFC-BDA9-A83FEC758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0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are </a:t>
            </a:r>
            <a:r>
              <a:rPr lang="en-US" dirty="0"/>
              <a:t>focused on changing </a:t>
            </a:r>
            <a:r>
              <a:rPr lang="en-US"/>
              <a:t>the framework </a:t>
            </a:r>
            <a:r>
              <a:rPr lang="en-US" dirty="0"/>
              <a:t>to which clients look </a:t>
            </a:r>
            <a:r>
              <a:rPr lang="en-US"/>
              <a:t>at their current opportunities–to </a:t>
            </a:r>
            <a:r>
              <a:rPr lang="en-US" dirty="0"/>
              <a:t>see something </a:t>
            </a:r>
            <a:r>
              <a:rPr lang="en-US"/>
              <a:t>in their business opportunity </a:t>
            </a:r>
            <a:r>
              <a:rPr lang="en-US" dirty="0"/>
              <a:t>that they cannot </a:t>
            </a:r>
            <a:r>
              <a:rPr lang="en-US"/>
              <a:t>see and/or contemplate for </a:t>
            </a:r>
            <a:r>
              <a:rPr lang="en-US" dirty="0"/>
              <a:t>themselves. We </a:t>
            </a:r>
            <a:r>
              <a:rPr lang="en-US"/>
              <a:t>can offer a </a:t>
            </a:r>
            <a:r>
              <a:rPr lang="en-US" b="1"/>
              <a:t>different </a:t>
            </a:r>
            <a:r>
              <a:rPr lang="en-US" b="1" dirty="0"/>
              <a:t>vantage point </a:t>
            </a:r>
            <a:r>
              <a:rPr lang="en-US"/>
              <a:t>and really </a:t>
            </a:r>
            <a:r>
              <a:rPr lang="en-US" dirty="0"/>
              <a:t>help them think into the business in </a:t>
            </a:r>
            <a:r>
              <a:rPr lang="en-US"/>
              <a:t>completely different </a:t>
            </a:r>
            <a:r>
              <a:rPr lang="en-US" dirty="0"/>
              <a:t>ways; including, but not limited to looking beyond </a:t>
            </a:r>
            <a:r>
              <a:rPr lang="en-US"/>
              <a:t>the particular </a:t>
            </a:r>
            <a:r>
              <a:rPr lang="en-US" dirty="0"/>
              <a:t>“issue” </a:t>
            </a:r>
            <a:r>
              <a:rPr lang="en-US"/>
              <a:t>that generated </a:t>
            </a:r>
            <a:r>
              <a:rPr lang="en-US" dirty="0"/>
              <a:t>the engagement. In doing so, we can open up </a:t>
            </a:r>
            <a:r>
              <a:rPr lang="en-US"/>
              <a:t>a different </a:t>
            </a:r>
            <a:r>
              <a:rPr lang="en-US" dirty="0"/>
              <a:t>set </a:t>
            </a:r>
            <a:r>
              <a:rPr lang="en-US"/>
              <a:t>of future possibilities for their </a:t>
            </a:r>
            <a:r>
              <a:rPr lang="en-US" dirty="0"/>
              <a:t>business </a:t>
            </a:r>
            <a:r>
              <a:rPr lang="en-US"/>
              <a:t>that transcend </a:t>
            </a:r>
            <a:r>
              <a:rPr lang="en-US" dirty="0"/>
              <a:t>the </a:t>
            </a:r>
            <a:r>
              <a:rPr lang="en-US"/>
              <a:t>immediate problem they are </a:t>
            </a:r>
            <a:r>
              <a:rPr lang="en-US" dirty="0"/>
              <a:t>facing </a:t>
            </a:r>
            <a:r>
              <a:rPr lang="en-US"/>
              <a:t>and drive </a:t>
            </a:r>
            <a:r>
              <a:rPr lang="en-US" dirty="0"/>
              <a:t>monumental </a:t>
            </a:r>
            <a:r>
              <a:rPr lang="en-US"/>
              <a:t>value for their organization </a:t>
            </a:r>
            <a:r>
              <a:rPr lang="en-US" dirty="0"/>
              <a:t>and business. </a:t>
            </a:r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This </a:t>
            </a:r>
            <a:r>
              <a:rPr lang="en-US"/>
              <a:t>tagline reinforces our </a:t>
            </a:r>
            <a:r>
              <a:rPr lang="en-US" dirty="0"/>
              <a:t>commitment to thinking </a:t>
            </a:r>
            <a:r>
              <a:rPr lang="en-US"/>
              <a:t>into our </a:t>
            </a:r>
            <a:r>
              <a:rPr lang="en-US" dirty="0"/>
              <a:t>clients’ businesses and </a:t>
            </a:r>
            <a:r>
              <a:rPr lang="en-US"/>
              <a:t>elevating their opportunities for </a:t>
            </a:r>
            <a:r>
              <a:rPr lang="en-US" dirty="0"/>
              <a:t>success. </a:t>
            </a:r>
            <a:r>
              <a:rPr lang="en-US"/>
              <a:t>The opportunity </a:t>
            </a:r>
            <a:r>
              <a:rPr lang="en-US" dirty="0"/>
              <a:t>is in taking </a:t>
            </a:r>
            <a:r>
              <a:rPr lang="en-US"/>
              <a:t>a </a:t>
            </a:r>
            <a:r>
              <a:rPr lang="en-US" b="1"/>
              <a:t>proactive approach </a:t>
            </a:r>
            <a:r>
              <a:rPr lang="en-US" b="1" dirty="0"/>
              <a:t>that goes beyond maybe what is even being asked</a:t>
            </a:r>
            <a:r>
              <a:rPr lang="en-US" dirty="0"/>
              <a:t> of us and saying on a daily basis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“How can I add value to my client’s business today and in </a:t>
            </a:r>
            <a:r>
              <a:rPr lang="en-US"/>
              <a:t>the future</a:t>
            </a:r>
            <a:r>
              <a:rPr lang="en-US" dirty="0"/>
              <a:t>”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“</a:t>
            </a:r>
            <a:r>
              <a:rPr lang="en-US"/>
              <a:t>What emerging opportunities </a:t>
            </a:r>
            <a:r>
              <a:rPr lang="en-US" dirty="0"/>
              <a:t>exist that I can help them take advantage of?”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01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quantitative values</a:t>
            </a:r>
          </a:p>
          <a:p>
            <a:r>
              <a:rPr lang="en-US" dirty="0"/>
              <a:t>measures of center</a:t>
            </a:r>
          </a:p>
          <a:p>
            <a:r>
              <a:rPr lang="en-US" dirty="0"/>
              <a:t>measures of spread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35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</a:t>
            </a:r>
            <a:r>
              <a:rPr lang="en-US"/>
              <a:t>has heard </a:t>
            </a:r>
            <a:r>
              <a:rPr lang="en-US" dirty="0"/>
              <a:t>of it?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</a:t>
            </a:r>
            <a:r>
              <a:rPr lang="en-US"/>
              <a:t>has heard </a:t>
            </a:r>
            <a:r>
              <a:rPr lang="en-US" dirty="0"/>
              <a:t>of it?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0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find a question that we want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answer.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can be a hypothesis we want to test, a decision we want to decide on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a prediction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make. Second,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explore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that we have available and the data that we may need to collect. We need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understand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data we have, what data we don't have, and what condition these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are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Third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prepare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for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analysis,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process often referred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as data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munging or data wrangling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We need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gather,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clean,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transform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data to get them into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form suitable for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analysis.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Fourth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create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model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our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 In the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generic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sense, this can be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numerical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model, a visual model, a statistical model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a machine-learning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 Fifth, we evaluate the model. We need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determine if our model answers our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question, helps us make an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informed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creates an accurate prediction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addition, we also need to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model 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appropriate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our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and the context. Finally,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everything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 good, we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 our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0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</a:t>
            </a:r>
            <a:r>
              <a:rPr lang="en-US"/>
              <a:t>has heard </a:t>
            </a:r>
            <a:r>
              <a:rPr lang="en-US" dirty="0"/>
              <a:t>of it?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Programming </a:t>
            </a:r>
            <a:r>
              <a:rPr lang="en-US" dirty="0"/>
              <a:t>language S </a:t>
            </a:r>
            <a:r>
              <a:rPr lang="en-US"/>
              <a:t>-&gt; From </a:t>
            </a:r>
            <a:r>
              <a:rPr lang="en-US" dirty="0"/>
              <a:t>Bell labs</a:t>
            </a:r>
          </a:p>
          <a:p>
            <a:r>
              <a:rPr lang="en-US" dirty="0"/>
              <a:t>Both the development language</a:t>
            </a:r>
            <a:r>
              <a:rPr lang="en-US" baseline="0" dirty="0"/>
              <a:t> and </a:t>
            </a:r>
            <a:r>
              <a:rPr lang="en-US" baseline="0"/>
              <a:t>the platform</a:t>
            </a:r>
            <a:endParaRPr lang="en-US" baseline="0" dirty="0"/>
          </a:p>
          <a:p>
            <a:r>
              <a:rPr lang="en-US" baseline="0" dirty="0"/>
              <a:t>Visualization and analysis tools</a:t>
            </a:r>
          </a:p>
          <a:p>
            <a:r>
              <a:rPr lang="en-US" baseline="0"/>
              <a:t>Runs </a:t>
            </a:r>
            <a:r>
              <a:rPr lang="en-US" baseline="0" dirty="0"/>
              <a:t>on Windows, Mac, and Linux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15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Super popular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54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0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2749A-1750-4EFC-BDA9-A83FEC7587E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5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6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MetaPro-Book" pitchFamily="50" charset="0"/>
              </a:defRPr>
            </a:lvl2pPr>
            <a:lvl3pPr>
              <a:defRPr>
                <a:latin typeface="MetaPro-Book" pitchFamily="50" charset="0"/>
              </a:defRPr>
            </a:lvl3pPr>
            <a:lvl4pPr>
              <a:defRPr>
                <a:latin typeface="MetaPro-Book" pitchFamily="50" charset="0"/>
              </a:defRPr>
            </a:lvl4pPr>
            <a:lvl5pPr>
              <a:defRPr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4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1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9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59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16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40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3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02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4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None/>
              <a:defRPr sz="3200"/>
            </a:lvl1pPr>
            <a:lvl2pPr marL="865188" indent="-407988">
              <a:buNone/>
              <a:defRPr sz="3200">
                <a:latin typeface="MetaPro-Book" pitchFamily="50" charset="0"/>
              </a:defRPr>
            </a:lvl2pPr>
            <a:lvl3pPr marL="1371600" indent="-457200">
              <a:buNone/>
              <a:defRPr sz="3200">
                <a:latin typeface="MetaPro-Book" pitchFamily="50" charset="0"/>
              </a:defRPr>
            </a:lvl3pPr>
            <a:lvl4pPr marL="1828800" indent="-457200">
              <a:buNone/>
              <a:defRPr sz="3200">
                <a:latin typeface="MetaPro-Book" pitchFamily="50" charset="0"/>
              </a:defRPr>
            </a:lvl4pPr>
            <a:lvl5pPr marL="2286000" indent="-457200">
              <a:buNone/>
              <a:defRPr sz="3200"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SzPct val="100000"/>
              <a:buFont typeface="Arial" pitchFamily="34" charset="0"/>
              <a:buChar char="•"/>
              <a:defRPr sz="2800"/>
            </a:lvl1pPr>
            <a:lvl2pPr marL="865188" indent="-407988">
              <a:buClr>
                <a:srgbClr val="0070C0"/>
              </a:buClr>
              <a:buSzPct val="60000"/>
              <a:buFont typeface="Courier New" pitchFamily="49" charset="0"/>
              <a:buChar char="o"/>
              <a:defRPr sz="2400">
                <a:latin typeface="MetaPro-Book" pitchFamily="50" charset="0"/>
              </a:defRPr>
            </a:lvl2pPr>
            <a:lvl3pPr marL="13716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2000">
                <a:latin typeface="MetaPro-Book" pitchFamily="50" charset="0"/>
              </a:defRPr>
            </a:lvl3pPr>
            <a:lvl4pPr marL="18288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1800">
                <a:latin typeface="MetaPro-Book" pitchFamily="50" charset="0"/>
              </a:defRPr>
            </a:lvl4pPr>
            <a:lvl5pPr marL="22860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1600"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4165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4165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84091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None/>
              <a:defRPr sz="3200"/>
            </a:lvl1pPr>
            <a:lvl2pPr marL="865188" indent="-407988">
              <a:buNone/>
              <a:defRPr sz="3200">
                <a:latin typeface="MetaPro-Book" pitchFamily="50" charset="0"/>
              </a:defRPr>
            </a:lvl2pPr>
            <a:lvl3pPr marL="1371600" indent="-457200">
              <a:buNone/>
              <a:defRPr sz="3200">
                <a:latin typeface="MetaPro-Book" pitchFamily="50" charset="0"/>
              </a:defRPr>
            </a:lvl3pPr>
            <a:lvl4pPr marL="1828800" indent="-457200">
              <a:buNone/>
              <a:defRPr sz="3200">
                <a:latin typeface="MetaPro-Book" pitchFamily="50" charset="0"/>
              </a:defRPr>
            </a:lvl4pPr>
            <a:lvl5pPr marL="2286000" indent="-457200">
              <a:buNone/>
              <a:defRPr sz="3200"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968524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SzPct val="100000"/>
              <a:buFont typeface="Arial" pitchFamily="34" charset="0"/>
              <a:buChar char="•"/>
              <a:defRPr sz="2800"/>
            </a:lvl1pPr>
            <a:lvl2pPr marL="865188" indent="-407988">
              <a:buClr>
                <a:srgbClr val="0070C0"/>
              </a:buClr>
              <a:buSzPct val="60000"/>
              <a:buFont typeface="Courier New" pitchFamily="49" charset="0"/>
              <a:buChar char="o"/>
              <a:defRPr sz="2400">
                <a:latin typeface="MetaPro-Book" pitchFamily="50" charset="0"/>
              </a:defRPr>
            </a:lvl2pPr>
            <a:lvl3pPr marL="13716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2000">
                <a:latin typeface="MetaPro-Book" pitchFamily="50" charset="0"/>
              </a:defRPr>
            </a:lvl3pPr>
            <a:lvl4pPr marL="18288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1800">
                <a:latin typeface="MetaPro-Book" pitchFamily="50" charset="0"/>
              </a:defRPr>
            </a:lvl4pPr>
            <a:lvl5pPr marL="22860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1600"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155662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0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506-39B1-41AC-9B83-00FE1605AFC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1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5400"/>
            <a:ext cx="13004800" cy="980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01800" y="4673600"/>
            <a:ext cx="10477500" cy="294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MetaPro-Book" pitchFamily="50" charset="0"/>
              </a:rPr>
              <a:t>Click to edit Master text styles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517900"/>
            <a:ext cx="105029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rgbClr val="0078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342900" indent="-3429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Calibri"/>
          <a:ea typeface="+mn-ea"/>
          <a:cs typeface="Calibri"/>
          <a:sym typeface="MetaPro-Book" pitchFamily="50" charset="0"/>
        </a:defRPr>
      </a:lvl1pPr>
      <a:lvl2pPr marL="742950" indent="-28575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2pPr>
      <a:lvl3pPr marL="1143000" indent="-228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3pPr>
      <a:lvl4pPr marL="1600200" indent="-228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4pPr>
      <a:lvl5pPr marL="2057400" indent="-228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5pPr>
      <a:lvl6pPr marL="4572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6pPr>
      <a:lvl7pPr marL="9144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7pPr>
      <a:lvl8pPr marL="1371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8pPr>
      <a:lvl9pPr marL="18288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50800"/>
            <a:ext cx="13004800" cy="980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-228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955800"/>
            <a:ext cx="10464800" cy="638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79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457200" indent="-4572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 baseline="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1pPr>
      <a:lvl2pPr marL="1333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2pPr>
      <a:lvl3pPr marL="1778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3pPr>
      <a:lvl4pPr marL="2222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4pPr>
      <a:lvl5pPr marL="2667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001625" cy="9801225"/>
          </a:xfrm>
          <a:prstGeom prst="rect">
            <a:avLst/>
          </a:prstGeom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-228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955800"/>
            <a:ext cx="10464800" cy="638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79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457200" indent="-4572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 baseline="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1pPr>
      <a:lvl2pPr marL="1333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2pPr>
      <a:lvl3pPr marL="1778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3pPr>
      <a:lvl4pPr marL="2222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4pPr>
      <a:lvl5pPr marL="2667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4165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9" r:id="rId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000" b="1" kern="1800" cap="all" spc="200">
          <a:solidFill>
            <a:schemeClr val="bg1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685800" indent="-776288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defRPr sz="32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1pPr>
      <a:lvl2pPr marL="914400" indent="-457200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–"/>
        <a:defRPr sz="28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2pPr>
      <a:lvl3pPr marL="1600200" indent="-685800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·"/>
        <a:defRPr sz="36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3pPr>
      <a:lvl4pPr marL="2057400" indent="-639763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·"/>
        <a:defRPr sz="30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4pPr>
      <a:lvl5pPr marL="2514600" indent="-639763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·"/>
        <a:defRPr sz="24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001625" cy="9801225"/>
          </a:xfrm>
          <a:prstGeom prst="rect">
            <a:avLst/>
          </a:prstGeom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-228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955800"/>
            <a:ext cx="10464800" cy="638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976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79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457200" indent="-4572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 baseline="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1pPr>
      <a:lvl2pPr marL="1333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2pPr>
      <a:lvl3pPr marL="1778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3pPr>
      <a:lvl4pPr marL="2222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4pPr>
      <a:lvl5pPr marL="2667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50800"/>
            <a:ext cx="13004800" cy="980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-228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955800"/>
            <a:ext cx="10464800" cy="638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213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79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457200" indent="-4572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 baseline="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1pPr>
      <a:lvl2pPr marL="1333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2pPr>
      <a:lvl3pPr marL="1778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3pPr>
      <a:lvl4pPr marL="2222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4pPr>
      <a:lvl5pPr marL="2667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E506-39B1-41AC-9B83-00FE1605AFC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000B-C556-401C-843C-D43924F7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-1498600" y="8890000"/>
            <a:ext cx="14304433" cy="254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0078BE"/>
                </a:solidFill>
                <a:latin typeface="Calibri"/>
                <a:ea typeface="+mj-ea"/>
                <a:cs typeface="Calibri"/>
                <a:sym typeface="Lucida Grand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8000" b="1">
                <a:solidFill>
                  <a:srgbClr val="0078BE"/>
                </a:solidFill>
                <a:latin typeface="Lucida Grande" charset="0"/>
                <a:ea typeface="ヒラギノ角ゴ ProN W6" charset="-128"/>
                <a:cs typeface="ヒラギノ角ゴ ProN W6" charset="-128"/>
                <a:sym typeface="Lucida Grande" charset="0"/>
              </a:defRPr>
            </a:lvl9pPr>
          </a:lstStyle>
          <a:p>
            <a:pPr algn="r"/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(… </a:t>
            </a:r>
            <a:r>
              <a:rPr 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Winning Sports </a:t>
            </a:r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Bets with the Cloud)</a:t>
            </a:r>
            <a:endParaRPr lang="en-US" sz="3600" kern="0" cap="al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7924800"/>
            <a:ext cx="11074400" cy="1905000"/>
          </a:xfrm>
        </p:spPr>
        <p:txBody>
          <a:bodyPr/>
          <a:lstStyle/>
          <a:p>
            <a:pPr algn="r"/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Machine Learning with Azure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004800" cy="98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9847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</a:t>
            </a:r>
            <a:r>
              <a:rPr lang="en-US"/>
              <a:t>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both statistical and visual analytics for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Similar to high level functional languages (functions are a high-level constructs)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a variety of utility data structures, designed to support data analytics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187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VectoRs</a:t>
            </a:r>
            <a:r>
              <a:rPr lang="en-US" dirty="0"/>
              <a:t> (and </a:t>
            </a:r>
            <a:r>
              <a:rPr lang="en-US" dirty="0" err="1"/>
              <a:t>matRixes</a:t>
            </a:r>
            <a:r>
              <a:rPr lang="en-US" dirty="0"/>
              <a:t>)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8208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FactoRs </a:t>
            </a:r>
            <a:r>
              <a:rPr lang="en-US" dirty="0"/>
              <a:t>&amp;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Categories </a:t>
            </a:r>
            <a:r>
              <a:rPr lang="en-US" dirty="0"/>
              <a:t>of named values (</a:t>
            </a:r>
            <a:r>
              <a:rPr lang="en-US" dirty="0" err="1"/>
              <a:t>enums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Each category </a:t>
            </a:r>
            <a:r>
              <a:rPr lang="en-US" dirty="0"/>
              <a:t>is assigned </a:t>
            </a:r>
            <a:r>
              <a:rPr lang="en-US"/>
              <a:t>a integer, or </a:t>
            </a:r>
            <a:r>
              <a:rPr lang="en-US" dirty="0"/>
              <a:t>level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831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Foundation of R data structures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Querying as </a:t>
            </a:r>
            <a:r>
              <a:rPr lang="en-US" dirty="0" err="1"/>
              <a:t>subsetting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050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433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Ingest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Export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8178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Statistical?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6400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Missing value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type consistency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Internal consistency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Column names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0732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Native file export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Shiny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8497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Native file export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Shiny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170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Data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Statistical Analysis with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 Analysis with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Big data and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9386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stat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209800"/>
            <a:ext cx="1143000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96889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Numerical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Summarization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4267200"/>
            <a:ext cx="4290001" cy="39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5931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Categorical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Numeric Variable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0" y="4295247"/>
            <a:ext cx="8081165" cy="45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5527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Numerical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Summarization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0" y="4267200"/>
            <a:ext cx="4290001" cy="39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2792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Effectiveness of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Correlation coefficient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Unified scale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801" y="1925320"/>
            <a:ext cx="3384699" cy="71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4875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783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8963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Bar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Spatial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Network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Multi-dimensional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Network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Interactive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315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544320"/>
            <a:ext cx="6398475" cy="6720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0" y="1529080"/>
            <a:ext cx="4800600" cy="73914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with 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81100" y="1498600"/>
            <a:ext cx="10464800" cy="63881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3838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Point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 Studio: Shiny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745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80695617"/>
              </p:ext>
            </p:extLst>
          </p:nvPr>
        </p:nvGraphicFramePr>
        <p:xfrm>
          <a:off x="2167466" y="1986844"/>
          <a:ext cx="8669867" cy="577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3460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28600"/>
            <a:ext cx="11125200" cy="91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74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416" y="1981200"/>
            <a:ext cx="1714500" cy="1714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22500" y="2552144"/>
            <a:ext cx="29113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Regression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4343400"/>
            <a:ext cx="1588532" cy="15885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08240" y="4768334"/>
            <a:ext cx="33602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84" y="6248400"/>
            <a:ext cx="2068564" cy="20685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82543" y="6913350"/>
            <a:ext cx="26116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87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Demonstrations</a:t>
            </a:r>
          </a:p>
        </p:txBody>
      </p:sp>
    </p:spTree>
    <p:extLst>
      <p:ext uri="{BB962C8B-B14F-4D97-AF65-F5344CB8AC3E}">
        <p14:creationId xmlns:p14="http://schemas.microsoft.com/office/powerpoint/2010/main" val="226015490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emeRgence</a:t>
            </a:r>
            <a:endParaRPr lang="en-US" dirty="0"/>
          </a:p>
        </p:txBody>
      </p:sp>
      <p:pic>
        <p:nvPicPr>
          <p:cNvPr id="1026" name="Picture 2" descr="Image result for had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3724274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186180"/>
            <a:ext cx="3378200" cy="24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z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4340676"/>
            <a:ext cx="3676650" cy="210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0925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analytics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a 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Understand </a:t>
            </a:r>
            <a:r>
              <a:rPr lang="en-US" dirty="0"/>
              <a:t>the data we have </a:t>
            </a:r>
            <a:r>
              <a:rPr lang="en-US"/>
              <a:t>and require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Ingest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Create </a:t>
            </a:r>
            <a:r>
              <a:rPr lang="en-US" dirty="0"/>
              <a:t>a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 and evaluate model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022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2667000"/>
            <a:ext cx="50958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12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00" y="3124200"/>
            <a:ext cx="10464800" cy="6388100"/>
          </a:xfrm>
        </p:spPr>
        <p:txBody>
          <a:bodyPr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/>
              <a:t>Open source</a:t>
            </a:r>
            <a:endParaRPr lang="en-US" dirty="0"/>
          </a:p>
          <a:p>
            <a:pPr algn="r"/>
            <a:r>
              <a:rPr lang="en-US"/>
              <a:t>Actively supported</a:t>
            </a:r>
            <a:endParaRPr lang="en-US" dirty="0"/>
          </a:p>
          <a:p>
            <a:pPr algn="r"/>
            <a:r>
              <a:rPr lang="en-US"/>
              <a:t>Provides numerical </a:t>
            </a:r>
            <a:r>
              <a:rPr lang="en-US" dirty="0"/>
              <a:t>and visual analysis of data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" y="15240"/>
            <a:ext cx="50958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012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704358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453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r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3276600"/>
            <a:ext cx="6934386" cy="243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r tools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48" y="7254081"/>
            <a:ext cx="5087845" cy="106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r eclipse plug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214" y="6878134"/>
            <a:ext cx="2197286" cy="219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693998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_PPT_Templat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R_Dynamics 1-6-15 per Jodi" id="{E603722A-3072-451C-9BB1-B0BDCCB3EE39}" vid="{252D9586-7262-4820-BE68-E6117F1DB9A1}"/>
    </a:ext>
  </a:extLst>
</a:theme>
</file>

<file path=ppt/theme/theme2.xml><?xml version="1.0" encoding="utf-8"?>
<a:theme xmlns:a="http://schemas.openxmlformats.org/drawingml/2006/main" name="Title &amp;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R_Dynamics 1-6-15 per Jodi" id="{E603722A-3072-451C-9BB1-B0BDCCB3EE39}" vid="{E1C3C703-7CC5-4641-B61E-8F289D70D9E3}"/>
    </a:ext>
  </a:extLst>
</a:theme>
</file>

<file path=ppt/theme/theme3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R_Dynamics 1-6-15 per Jodi" id="{E603722A-3072-451C-9BB1-B0BDCCB3EE39}" vid="{3E8CD79C-4A1F-470B-B19C-55E213350CCB}"/>
    </a:ext>
  </a:extLst>
</a:theme>
</file>

<file path=ppt/theme/theme4.xml><?xml version="1.0" encoding="utf-8"?>
<a:theme xmlns:a="http://schemas.openxmlformats.org/drawingml/2006/main" name="Divider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R_Dynamics 1-6-15 per Jodi" id="{E603722A-3072-451C-9BB1-B0BDCCB3EE39}" vid="{CFDBE252-22FB-43C8-9231-10B891F31F34}"/>
    </a:ext>
  </a:extLst>
</a:theme>
</file>

<file path=ppt/theme/theme5.xml><?xml version="1.0" encoding="utf-8"?>
<a:theme xmlns:a="http://schemas.openxmlformats.org/drawingml/2006/main" name="1_Title &amp;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R_Dynamics 1-6-15 per Jodi" id="{E603722A-3072-451C-9BB1-B0BDCCB3EE39}" vid="{E1C3C703-7CC5-4641-B61E-8F289D70D9E3}"/>
    </a:ext>
  </a:extLst>
</a:theme>
</file>

<file path=ppt/theme/theme6.xml><?xml version="1.0" encoding="utf-8"?>
<a:theme xmlns:a="http://schemas.openxmlformats.org/drawingml/2006/main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R_Dynamics 1-6-15 per Jodi" id="{E603722A-3072-451C-9BB1-B0BDCCB3EE39}" vid="{3E8CD79C-4A1F-470B-B19C-55E213350CCB}"/>
    </a:ext>
  </a:extLst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_dlc_DocId xmlns="f3a96f36-7d4d-452c-a54c-c973cb8f3495">QSI0-24-197</_dlc_DocId>
    <_dlc_DocIdUrl xmlns="f3a96f36-7d4d-452c-a54c-c973cb8f3495">
      <Url>https://q.quicksolutions.com/marketing/_layouts/15/DocIdRedir.aspx?ID=QSI0-24-197</Url>
      <Description>QSI0-24-197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9BB48F25CC5C4A8F3FE33BD1A81240" ma:contentTypeVersion="5" ma:contentTypeDescription="Create a new document." ma:contentTypeScope="" ma:versionID="131c9fe5c2ae271202b76fea11497e3e">
  <xsd:schema xmlns:xsd="http://www.w3.org/2001/XMLSchema" xmlns:xs="http://www.w3.org/2001/XMLSchema" xmlns:p="http://schemas.microsoft.com/office/2006/metadata/properties" xmlns:ns2="f3a96f36-7d4d-452c-a54c-c973cb8f3495" targetNamespace="http://schemas.microsoft.com/office/2006/metadata/properties" ma:root="true" ma:fieldsID="04867f70ebea5b221129131f2e6c505d" ns2:_="">
    <xsd:import namespace="f3a96f36-7d4d-452c-a54c-c973cb8f349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a96f36-7d4d-452c-a54c-c973cb8f349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AB2A58B-24A2-451E-85AF-8B801564F1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B5E85D-46F6-4351-AF95-A3FF4794550D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f3a96f36-7d4d-452c-a54c-c973cb8f349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3861C88-0993-47C6-A664-831540DE4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a96f36-7d4d-452c-a54c-c973cb8f34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482D07A-22E0-4DE9-81F7-3306F6BF853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9051</TotalTime>
  <Pages>0</Pages>
  <Words>438</Words>
  <Characters>0</Characters>
  <Application>Microsoft Office PowerPoint</Application>
  <PresentationFormat>Custom</PresentationFormat>
  <Lines>0</Lines>
  <Paragraphs>130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32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Gill Sans</vt:lpstr>
      <vt:lpstr>Lucida Grande</vt:lpstr>
      <vt:lpstr>MetaPro-Book</vt:lpstr>
      <vt:lpstr>MetaPro-Normal</vt:lpstr>
      <vt:lpstr>Netto OT</vt:lpstr>
      <vt:lpstr>NettoOT-Bold</vt:lpstr>
      <vt:lpstr>ヒラギノ角ゴ ProN W3</vt:lpstr>
      <vt:lpstr>ヒラギノ角ゴ ProN W6</vt:lpstr>
      <vt:lpstr>FA_PPT_Template</vt:lpstr>
      <vt:lpstr>Title &amp; Content</vt:lpstr>
      <vt:lpstr>Title &amp; Bullets</vt:lpstr>
      <vt:lpstr>Divider</vt:lpstr>
      <vt:lpstr>1_Title &amp; Content</vt:lpstr>
      <vt:lpstr>1_Title &amp; Bullets</vt:lpstr>
      <vt:lpstr>Custom Design</vt:lpstr>
      <vt:lpstr>Machine Learning with Azure</vt:lpstr>
      <vt:lpstr>Agenda</vt:lpstr>
      <vt:lpstr>What is data science?</vt:lpstr>
      <vt:lpstr>emeRgence</vt:lpstr>
      <vt:lpstr>pRedictive analytics process</vt:lpstr>
      <vt:lpstr>PowerPoint Presentation</vt:lpstr>
      <vt:lpstr>PowerPoint Presentation</vt:lpstr>
      <vt:lpstr>PowerPoint Presentation</vt:lpstr>
      <vt:lpstr>Tools</vt:lpstr>
      <vt:lpstr>Concepts in R</vt:lpstr>
      <vt:lpstr>VectoRs (and matRixes) </vt:lpstr>
      <vt:lpstr>FactoRs &amp; levels</vt:lpstr>
      <vt:lpstr>Data fRames</vt:lpstr>
      <vt:lpstr>Package Management</vt:lpstr>
      <vt:lpstr>Data opeRations</vt:lpstr>
      <vt:lpstr>Importing data</vt:lpstr>
      <vt:lpstr>Cleaning data with R</vt:lpstr>
      <vt:lpstr>Exporting data</vt:lpstr>
      <vt:lpstr>Exporting data</vt:lpstr>
      <vt:lpstr>Descriptive statistics</vt:lpstr>
      <vt:lpstr>Descriptive statistics</vt:lpstr>
      <vt:lpstr>Statistics 101</vt:lpstr>
      <vt:lpstr>Descriptive statistics</vt:lpstr>
      <vt:lpstr>Correlation</vt:lpstr>
      <vt:lpstr>Visualization</vt:lpstr>
      <vt:lpstr>Plotting systems</vt:lpstr>
      <vt:lpstr>Types of visualization</vt:lpstr>
      <vt:lpstr>Visualization with R</vt:lpstr>
      <vt:lpstr>Delivering R</vt:lpstr>
      <vt:lpstr>PowerPoint Presentation</vt:lpstr>
      <vt:lpstr>Machine learning and R</vt:lpstr>
      <vt:lpstr>Demonstrations</vt:lpstr>
    </vt:vector>
  </TitlesOfParts>
  <Company>Fusion Alliance,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James, Jodi</dc:creator>
  <cp:keywords/>
  <dc:description/>
  <cp:lastModifiedBy>John Dages</cp:lastModifiedBy>
  <cp:revision>497</cp:revision>
  <cp:lastPrinted>2016-02-08T21:46:00Z</cp:lastPrinted>
  <dcterms:created xsi:type="dcterms:W3CDTF">2010-08-31T00:39:24Z</dcterms:created>
  <dcterms:modified xsi:type="dcterms:W3CDTF">2017-02-20T04:09:05Z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0x010100B09BB48F25CC5C4A8F3FE33BD1A81240</vt:lpwstr>
  </property>
  <property fmtid="{D5CDD505-2E9C-101B-9397-08002B2CF9AE}" pid="3" name="_dlc_DocIdItemGuid">
    <vt:lpwstr>be9a27f5-2d99-4dc6-9a92-3c352a20de5e</vt:lpwstr>
  </property>
</Properties>
</file>