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notesMasterIdLst>
    <p:notesMasterId r:id="rId9"/>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rtlCol="0" anchor="ctr"/>
          <a:lstStyle/>
          <a:p>
            <a:pPr algn="ctr" indent="0" marL="0">
              <a:buNone/>
            </a:pPr>
            <a:r>
              <a:rPr lang="en-US" sz="3200" b="1" dirty="0">
                <a:solidFill>
                  <a:srgbClr val="363636"/>
                </a:solidFill>
              </a:rPr>
              <a:t>Assessment Report</a:t>
            </a: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457200"/>
            <a:ext cx="8229600" cy="685800"/>
          </a:xfrm>
          <a:prstGeom prst="rect">
            <a:avLst/>
          </a:prstGeom>
          <a:noFill/>
          <a:ln/>
        </p:spPr>
        <p:txBody>
          <a:bodyPr wrap="square" rtlCol="0" anchor="ctr"/>
          <a:lstStyle/>
          <a:p>
            <a:pPr indent="0" marL="0">
              <a:buNone/>
            </a:pPr>
            <a:r>
              <a:rPr lang="en-US" sz="2400" b="1" dirty="0">
                <a:solidFill>
                  <a:srgbClr val="363636"/>
                </a:solidFill>
              </a:rPr>
              <a:t>Executive Summary</a:t>
            </a:r>
            <a:endParaRPr lang="en-US" sz="2400" dirty="0"/>
          </a:p>
        </p:txBody>
      </p:sp>
      <p:sp>
        <p:nvSpPr>
          <p:cNvPr id="3" name="Text 1"/>
          <p:cNvSpPr/>
          <p:nvPr/>
        </p:nvSpPr>
        <p:spPr>
          <a:xfrm>
            <a:off x="457200" y="5943600"/>
            <a:ext cx="1828800" cy="0"/>
          </a:xfrm>
          <a:prstGeom prst="rect">
            <a:avLst/>
          </a:prstGeom>
          <a:noFill/>
          <a:ln/>
        </p:spPr>
        <p:txBody>
          <a:bodyPr wrap="square" rtlCol="0" anchor="ctr"/>
          <a:lstStyle/>
          <a:p>
            <a:pPr indent="0" marL="0">
              <a:buNone/>
            </a:pPr>
            <a:r>
              <a:rPr lang="en-US" sz="800" dirty="0">
                <a:solidFill>
                  <a:srgbClr val="666666"/>
                </a:solidFill>
              </a:rPr>
              <a:t>SpiceUP Assessment Tool</a:t>
            </a:r>
            <a:endParaRPr lang="en-US" sz="800" dirty="0"/>
          </a:p>
        </p:txBody>
      </p:sp>
      <p:sp>
        <p:nvSpPr>
          <p:cNvPr id="4" name="Text 2"/>
          <p:cNvSpPr/>
          <p:nvPr/>
        </p:nvSpPr>
        <p:spPr>
          <a:xfrm>
            <a:off x="7772400" y="5943600"/>
            <a:ext cx="1828800" cy="0"/>
          </a:xfrm>
          <a:prstGeom prst="rect">
            <a:avLst/>
          </a:prstGeom>
          <a:noFill/>
          <a:ln/>
        </p:spPr>
        <p:txBody>
          <a:bodyPr wrap="square" rtlCol="0" anchor="ctr"/>
          <a:lstStyle/>
          <a:p>
            <a:pPr algn="r" indent="0" marL="0">
              <a:buNone/>
            </a:pPr>
            <a:r>
              <a:rPr lang="en-US" sz="800" dirty="0">
                <a:solidFill>
                  <a:srgbClr val="666666"/>
                </a:solidFill>
              </a:rPr>
              <a:t>Confidential Information</a:t>
            </a:r>
            <a:endParaRPr lang="en-US" sz="800" dirty="0"/>
          </a:p>
        </p:txBody>
      </p:sp>
      <p:sp>
        <p:nvSpPr>
          <p:cNvPr id="5" name="Text 3"/>
          <p:cNvSpPr/>
          <p:nvPr/>
        </p:nvSpPr>
        <p:spPr>
          <a:xfrm>
            <a:off x="457200" y="1371600"/>
            <a:ext cx="8229600" cy="0"/>
          </a:xfrm>
          <a:prstGeom prst="rect">
            <a:avLst/>
          </a:prstGeom>
          <a:noFill/>
          <a:ln/>
        </p:spPr>
        <p:txBody>
          <a:bodyPr wrap="square" rtlCol="0" anchor="ctr"/>
          <a:lstStyle/>
          <a:p>
            <a:pPr indent="0" marL="0">
              <a:buNone/>
            </a:pPr>
            <a:r>
              <a:rPr lang="en-US" sz="1400" dirty="0">
                <a:solidFill>
                  <a:srgbClr val="363636"/>
                </a:solidFill>
              </a:rPr>
              <a:t>**Executive Summary**</a:t>
            </a:r>
            <a:endParaRPr lang="en-US" sz="1400" dirty="0"/>
          </a:p>
        </p:txBody>
      </p:sp>
      <p:sp>
        <p:nvSpPr>
          <p:cNvPr id="6" name="Text 4"/>
          <p:cNvSpPr/>
          <p:nvPr/>
        </p:nvSpPr>
        <p:spPr>
          <a:xfrm>
            <a:off x="457200" y="2103120"/>
            <a:ext cx="8229600" cy="0"/>
          </a:xfrm>
          <a:prstGeom prst="rect">
            <a:avLst/>
          </a:prstGeom>
          <a:noFill/>
          <a:ln/>
        </p:spPr>
        <p:txBody>
          <a:bodyPr wrap="square" rtlCol="0" anchor="ctr"/>
          <a:lstStyle/>
          <a:p>
            <a:pPr indent="0" marL="0">
              <a:buNone/>
            </a:pPr>
            <a:r>
              <a:rPr lang="en-US" sz="1400" dirty="0">
                <a:solidFill>
                  <a:srgbClr val="363636"/>
                </a:solidFill>
              </a:rPr>
              <a:t>This assessment assessed one process with the objective of achieving Capability Level 1. Although none of the processes met the target level, the assessment provided valuable insights into the organization's process maturity and capabilities.</a:t>
            </a:r>
            <a:endParaRPr lang="en-US" sz="1400" dirty="0"/>
          </a:p>
        </p:txBody>
      </p:sp>
      <p:sp>
        <p:nvSpPr>
          <p:cNvPr id="7" name="Text 5"/>
          <p:cNvSpPr/>
          <p:nvPr/>
        </p:nvSpPr>
        <p:spPr>
          <a:xfrm>
            <a:off x="457200" y="2834640"/>
            <a:ext cx="8229600" cy="0"/>
          </a:xfrm>
          <a:prstGeom prst="rect">
            <a:avLst/>
          </a:prstGeom>
          <a:noFill/>
          <a:ln/>
        </p:spPr>
        <p:txBody>
          <a:bodyPr wrap="square" rtlCol="0" anchor="ctr"/>
          <a:lstStyle/>
          <a:p>
            <a:pPr indent="0" marL="0">
              <a:buNone/>
            </a:pPr>
            <a:r>
              <a:rPr lang="en-US" sz="1400" dirty="0">
                <a:solidFill>
                  <a:srgbClr val="363636"/>
                </a:solidFill>
              </a:rPr>
              <a:t>**Key Findings**</a:t>
            </a:r>
            <a:endParaRPr lang="en-US" sz="1400" dirty="0"/>
          </a:p>
        </p:txBody>
      </p:sp>
      <p:sp>
        <p:nvSpPr>
          <p:cNvPr id="8" name="Text 6"/>
          <p:cNvSpPr/>
          <p:nvPr/>
        </p:nvSpPr>
        <p:spPr>
          <a:xfrm>
            <a:off x="457200" y="3566160"/>
            <a:ext cx="8229600" cy="0"/>
          </a:xfrm>
          <a:prstGeom prst="rect">
            <a:avLst/>
          </a:prstGeom>
          <a:noFill/>
          <a:ln/>
        </p:spPr>
        <p:txBody>
          <a:bodyPr wrap="square" rtlCol="0" anchor="ctr"/>
          <a:lstStyle/>
          <a:p>
            <a:pPr indent="0" marL="0">
              <a:buNone/>
            </a:pPr>
            <a:r>
              <a:rPr lang="en-US" sz="1400" dirty="0">
                <a:solidFill>
                  <a:srgbClr val="363636"/>
                </a:solidFill>
              </a:rPr>
              <a:t>* The assessment revealed a thorough understanding of the target capability level requirements.</a:t>
            </a:r>
            <a:endParaRPr lang="en-US" sz="1400" dirty="0"/>
          </a:p>
        </p:txBody>
      </p:sp>
      <p:sp>
        <p:nvSpPr>
          <p:cNvPr id="9" name="Text 7"/>
          <p:cNvSpPr/>
          <p:nvPr/>
        </p:nvSpPr>
        <p:spPr>
          <a:xfrm>
            <a:off x="457200" y="4297680"/>
            <a:ext cx="8229600" cy="0"/>
          </a:xfrm>
          <a:prstGeom prst="rect">
            <a:avLst/>
          </a:prstGeom>
          <a:noFill/>
          <a:ln/>
        </p:spPr>
        <p:txBody>
          <a:bodyPr wrap="square" rtlCol="0" anchor="ctr"/>
          <a:lstStyle/>
          <a:p>
            <a:pPr indent="0" marL="0">
              <a:buNone/>
            </a:pPr>
            <a:r>
              <a:rPr lang="en-US" sz="1400" dirty="0">
                <a:solidFill>
                  <a:srgbClr val="363636"/>
                </a:solidFill>
              </a:rPr>
              <a:t>* The assessor noted that the assessment process went smoothly.</a:t>
            </a:r>
            <a:endParaRPr lang="en-US" sz="1400" dirty="0"/>
          </a:p>
        </p:txBody>
      </p:sp>
      <p:sp>
        <p:nvSpPr>
          <p:cNvPr id="10" name="Text 8"/>
          <p:cNvSpPr/>
          <p:nvPr/>
        </p:nvSpPr>
        <p:spPr>
          <a:xfrm>
            <a:off x="457200" y="5029200"/>
            <a:ext cx="8229600" cy="0"/>
          </a:xfrm>
          <a:prstGeom prst="rect">
            <a:avLst/>
          </a:prstGeom>
          <a:noFill/>
          <a:ln/>
        </p:spPr>
        <p:txBody>
          <a:bodyPr wrap="square" rtlCol="0" anchor="ctr"/>
          <a:lstStyle/>
          <a:p>
            <a:pPr indent="0" marL="0">
              <a:buNone/>
            </a:pPr>
            <a:r>
              <a:rPr lang="en-US" sz="1400" dirty="0">
                <a:solidFill>
                  <a:srgbClr val="363636"/>
                </a:solidFill>
              </a:rPr>
              <a:t>**Strengths**</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457200"/>
            <a:ext cx="8229600" cy="685800"/>
          </a:xfrm>
          <a:prstGeom prst="rect">
            <a:avLst/>
          </a:prstGeom>
          <a:noFill/>
          <a:ln/>
        </p:spPr>
        <p:txBody>
          <a:bodyPr wrap="square" rtlCol="0" anchor="ctr"/>
          <a:lstStyle/>
          <a:p>
            <a:pPr indent="0" marL="0">
              <a:buNone/>
            </a:pPr>
            <a:r>
              <a:rPr lang="en-US" sz="2400" b="1" dirty="0">
                <a:solidFill>
                  <a:srgbClr val="363636"/>
                </a:solidFill>
              </a:rPr>
              <a:t>Executive Summary (continued)</a:t>
            </a:r>
            <a:endParaRPr lang="en-US" sz="2400" dirty="0"/>
          </a:p>
        </p:txBody>
      </p:sp>
      <p:sp>
        <p:nvSpPr>
          <p:cNvPr id="3" name="Text 1"/>
          <p:cNvSpPr/>
          <p:nvPr/>
        </p:nvSpPr>
        <p:spPr>
          <a:xfrm>
            <a:off x="457200" y="5943600"/>
            <a:ext cx="1828800" cy="0"/>
          </a:xfrm>
          <a:prstGeom prst="rect">
            <a:avLst/>
          </a:prstGeom>
          <a:noFill/>
          <a:ln/>
        </p:spPr>
        <p:txBody>
          <a:bodyPr wrap="square" rtlCol="0" anchor="ctr"/>
          <a:lstStyle/>
          <a:p>
            <a:pPr indent="0" marL="0">
              <a:buNone/>
            </a:pPr>
            <a:r>
              <a:rPr lang="en-US" sz="800" dirty="0">
                <a:solidFill>
                  <a:srgbClr val="666666"/>
                </a:solidFill>
              </a:rPr>
              <a:t>SpiceUP Assessment Tool</a:t>
            </a:r>
            <a:endParaRPr lang="en-US" sz="800" dirty="0"/>
          </a:p>
        </p:txBody>
      </p:sp>
      <p:sp>
        <p:nvSpPr>
          <p:cNvPr id="4" name="Text 2"/>
          <p:cNvSpPr/>
          <p:nvPr/>
        </p:nvSpPr>
        <p:spPr>
          <a:xfrm>
            <a:off x="7772400" y="5943600"/>
            <a:ext cx="1828800" cy="0"/>
          </a:xfrm>
          <a:prstGeom prst="rect">
            <a:avLst/>
          </a:prstGeom>
          <a:noFill/>
          <a:ln/>
        </p:spPr>
        <p:txBody>
          <a:bodyPr wrap="square" rtlCol="0" anchor="ctr"/>
          <a:lstStyle/>
          <a:p>
            <a:pPr algn="r" indent="0" marL="0">
              <a:buNone/>
            </a:pPr>
            <a:r>
              <a:rPr lang="en-US" sz="800" dirty="0">
                <a:solidFill>
                  <a:srgbClr val="666666"/>
                </a:solidFill>
              </a:rPr>
              <a:t>Confidential Information</a:t>
            </a:r>
            <a:endParaRPr lang="en-US" sz="800" dirty="0"/>
          </a:p>
        </p:txBody>
      </p:sp>
      <p:sp>
        <p:nvSpPr>
          <p:cNvPr id="5" name="Text 3"/>
          <p:cNvSpPr/>
          <p:nvPr/>
        </p:nvSpPr>
        <p:spPr>
          <a:xfrm>
            <a:off x="457200" y="1371600"/>
            <a:ext cx="8229600" cy="0"/>
          </a:xfrm>
          <a:prstGeom prst="rect">
            <a:avLst/>
          </a:prstGeom>
          <a:noFill/>
          <a:ln/>
        </p:spPr>
        <p:txBody>
          <a:bodyPr wrap="square" rtlCol="0" anchor="ctr"/>
          <a:lstStyle/>
          <a:p>
            <a:pPr indent="0" marL="0">
              <a:buNone/>
            </a:pPr>
            <a:r>
              <a:rPr lang="en-US" sz="1400" dirty="0">
                <a:solidFill>
                  <a:srgbClr val="363636"/>
                </a:solidFill>
              </a:rPr>
              <a:t>* The organization demonstrated a strong commitment to process improvement.</a:t>
            </a:r>
            <a:endParaRPr lang="en-US" sz="1400" dirty="0"/>
          </a:p>
        </p:txBody>
      </p:sp>
      <p:sp>
        <p:nvSpPr>
          <p:cNvPr id="6" name="Text 4"/>
          <p:cNvSpPr/>
          <p:nvPr/>
        </p:nvSpPr>
        <p:spPr>
          <a:xfrm>
            <a:off x="457200" y="2103120"/>
            <a:ext cx="8229600" cy="0"/>
          </a:xfrm>
          <a:prstGeom prst="rect">
            <a:avLst/>
          </a:prstGeom>
          <a:noFill/>
          <a:ln/>
        </p:spPr>
        <p:txBody>
          <a:bodyPr wrap="square" rtlCol="0" anchor="ctr"/>
          <a:lstStyle/>
          <a:p>
            <a:pPr indent="0" marL="0">
              <a:buNone/>
            </a:pPr>
            <a:r>
              <a:rPr lang="en-US" sz="1400" dirty="0">
                <a:solidFill>
                  <a:srgbClr val="363636"/>
                </a:solidFill>
              </a:rPr>
              <a:t>* The assessor identified areas where the organization could strengthen its processes to meet the target capability level.</a:t>
            </a:r>
            <a:endParaRPr lang="en-US" sz="1400" dirty="0"/>
          </a:p>
        </p:txBody>
      </p:sp>
      <p:sp>
        <p:nvSpPr>
          <p:cNvPr id="7" name="Text 5"/>
          <p:cNvSpPr/>
          <p:nvPr/>
        </p:nvSpPr>
        <p:spPr>
          <a:xfrm>
            <a:off x="457200" y="2834640"/>
            <a:ext cx="8229600" cy="0"/>
          </a:xfrm>
          <a:prstGeom prst="rect">
            <a:avLst/>
          </a:prstGeom>
          <a:noFill/>
          <a:ln/>
        </p:spPr>
        <p:txBody>
          <a:bodyPr wrap="square" rtlCol="0" anchor="ctr"/>
          <a:lstStyle/>
          <a:p>
            <a:pPr indent="0" marL="0">
              <a:buNone/>
            </a:pPr>
            <a:r>
              <a:rPr lang="en-US" sz="1400" dirty="0">
                <a:solidFill>
                  <a:srgbClr val="363636"/>
                </a:solidFill>
              </a:rPr>
              <a:t>**Areas Needing Improvement**</a:t>
            </a:r>
            <a:endParaRPr lang="en-US" sz="1400" dirty="0"/>
          </a:p>
        </p:txBody>
      </p:sp>
      <p:sp>
        <p:nvSpPr>
          <p:cNvPr id="8" name="Text 6"/>
          <p:cNvSpPr/>
          <p:nvPr/>
        </p:nvSpPr>
        <p:spPr>
          <a:xfrm>
            <a:off x="457200" y="3566160"/>
            <a:ext cx="8229600" cy="0"/>
          </a:xfrm>
          <a:prstGeom prst="rect">
            <a:avLst/>
          </a:prstGeom>
          <a:noFill/>
          <a:ln/>
        </p:spPr>
        <p:txBody>
          <a:bodyPr wrap="square" rtlCol="0" anchor="ctr"/>
          <a:lstStyle/>
          <a:p>
            <a:pPr indent="0" marL="0">
              <a:buNone/>
            </a:pPr>
            <a:r>
              <a:rPr lang="en-US" sz="1400" dirty="0">
                <a:solidFill>
                  <a:srgbClr val="363636"/>
                </a:solidFill>
              </a:rPr>
              <a:t>* The assessment identified several areas where the organization's processes fell short of the target capability level, including:</a:t>
            </a:r>
            <a:endParaRPr lang="en-US" sz="1400" dirty="0"/>
          </a:p>
        </p:txBody>
      </p:sp>
      <p:sp>
        <p:nvSpPr>
          <p:cNvPr id="9" name="Text 7"/>
          <p:cNvSpPr/>
          <p:nvPr/>
        </p:nvSpPr>
        <p:spPr>
          <a:xfrm>
            <a:off x="457200" y="4297680"/>
            <a:ext cx="8229600" cy="0"/>
          </a:xfrm>
          <a:prstGeom prst="rect">
            <a:avLst/>
          </a:prstGeom>
          <a:noFill/>
          <a:ln/>
        </p:spPr>
        <p:txBody>
          <a:bodyPr wrap="square" rtlCol="0" anchor="ctr"/>
          <a:lstStyle/>
          <a:p>
            <a:pPr indent="0" marL="0">
              <a:buNone/>
            </a:pPr>
            <a:r>
              <a:rPr lang="en-US" sz="1400" dirty="0">
                <a:solidFill>
                  <a:srgbClr val="363636"/>
                </a:solidFill>
              </a:rPr>
              <a:t>    * Weaknesses in process planning and implementation</a:t>
            </a:r>
            <a:endParaRPr lang="en-US" sz="1400" dirty="0"/>
          </a:p>
        </p:txBody>
      </p:sp>
      <p:sp>
        <p:nvSpPr>
          <p:cNvPr id="10" name="Text 8"/>
          <p:cNvSpPr/>
          <p:nvPr/>
        </p:nvSpPr>
        <p:spPr>
          <a:xfrm>
            <a:off x="457200" y="5029200"/>
            <a:ext cx="8229600" cy="0"/>
          </a:xfrm>
          <a:prstGeom prst="rect">
            <a:avLst/>
          </a:prstGeom>
          <a:noFill/>
          <a:ln/>
        </p:spPr>
        <p:txBody>
          <a:bodyPr wrap="square" rtlCol="0" anchor="ctr"/>
          <a:lstStyle/>
          <a:p>
            <a:pPr indent="0" marL="0">
              <a:buNone/>
            </a:pPr>
            <a:r>
              <a:rPr lang="en-US" sz="1400" dirty="0">
                <a:solidFill>
                  <a:srgbClr val="363636"/>
                </a:solidFill>
              </a:rPr>
              <a:t>    * Lack of adequate process monitoring and control</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457200"/>
            <a:ext cx="8229600" cy="685800"/>
          </a:xfrm>
          <a:prstGeom prst="rect">
            <a:avLst/>
          </a:prstGeom>
          <a:noFill/>
          <a:ln/>
        </p:spPr>
        <p:txBody>
          <a:bodyPr wrap="square" rtlCol="0" anchor="ctr"/>
          <a:lstStyle/>
          <a:p>
            <a:pPr indent="0" marL="0">
              <a:buNone/>
            </a:pPr>
            <a:r>
              <a:rPr lang="en-US" sz="2400" b="1" dirty="0">
                <a:solidFill>
                  <a:srgbClr val="363636"/>
                </a:solidFill>
              </a:rPr>
              <a:t>Executive Summary (continued)</a:t>
            </a:r>
            <a:endParaRPr lang="en-US" sz="2400" dirty="0"/>
          </a:p>
        </p:txBody>
      </p:sp>
      <p:sp>
        <p:nvSpPr>
          <p:cNvPr id="3" name="Text 1"/>
          <p:cNvSpPr/>
          <p:nvPr/>
        </p:nvSpPr>
        <p:spPr>
          <a:xfrm>
            <a:off x="457200" y="5943600"/>
            <a:ext cx="1828800" cy="0"/>
          </a:xfrm>
          <a:prstGeom prst="rect">
            <a:avLst/>
          </a:prstGeom>
          <a:noFill/>
          <a:ln/>
        </p:spPr>
        <p:txBody>
          <a:bodyPr wrap="square" rtlCol="0" anchor="ctr"/>
          <a:lstStyle/>
          <a:p>
            <a:pPr indent="0" marL="0">
              <a:buNone/>
            </a:pPr>
            <a:r>
              <a:rPr lang="en-US" sz="800" dirty="0">
                <a:solidFill>
                  <a:srgbClr val="666666"/>
                </a:solidFill>
              </a:rPr>
              <a:t>SpiceUP Assessment Tool</a:t>
            </a:r>
            <a:endParaRPr lang="en-US" sz="800" dirty="0"/>
          </a:p>
        </p:txBody>
      </p:sp>
      <p:sp>
        <p:nvSpPr>
          <p:cNvPr id="4" name="Text 2"/>
          <p:cNvSpPr/>
          <p:nvPr/>
        </p:nvSpPr>
        <p:spPr>
          <a:xfrm>
            <a:off x="7772400" y="5943600"/>
            <a:ext cx="1828800" cy="0"/>
          </a:xfrm>
          <a:prstGeom prst="rect">
            <a:avLst/>
          </a:prstGeom>
          <a:noFill/>
          <a:ln/>
        </p:spPr>
        <p:txBody>
          <a:bodyPr wrap="square" rtlCol="0" anchor="ctr"/>
          <a:lstStyle/>
          <a:p>
            <a:pPr algn="r" indent="0" marL="0">
              <a:buNone/>
            </a:pPr>
            <a:r>
              <a:rPr lang="en-US" sz="800" dirty="0">
                <a:solidFill>
                  <a:srgbClr val="666666"/>
                </a:solidFill>
              </a:rPr>
              <a:t>Confidential Information</a:t>
            </a:r>
            <a:endParaRPr lang="en-US" sz="800" dirty="0"/>
          </a:p>
        </p:txBody>
      </p:sp>
      <p:sp>
        <p:nvSpPr>
          <p:cNvPr id="5" name="Text 3"/>
          <p:cNvSpPr/>
          <p:nvPr/>
        </p:nvSpPr>
        <p:spPr>
          <a:xfrm>
            <a:off x="457200" y="1371600"/>
            <a:ext cx="8229600" cy="0"/>
          </a:xfrm>
          <a:prstGeom prst="rect">
            <a:avLst/>
          </a:prstGeom>
          <a:noFill/>
          <a:ln/>
        </p:spPr>
        <p:txBody>
          <a:bodyPr wrap="square" rtlCol="0" anchor="ctr"/>
          <a:lstStyle/>
          <a:p>
            <a:pPr indent="0" marL="0">
              <a:buNone/>
            </a:pPr>
            <a:r>
              <a:rPr lang="en-US" sz="1400" dirty="0">
                <a:solidFill>
                  <a:srgbClr val="363636"/>
                </a:solidFill>
              </a:rPr>
              <a:t>    * Insufficient resources allocated to process improvement</a:t>
            </a:r>
            <a:endParaRPr lang="en-US" sz="1400" dirty="0"/>
          </a:p>
        </p:txBody>
      </p:sp>
      <p:sp>
        <p:nvSpPr>
          <p:cNvPr id="6" name="Text 4"/>
          <p:cNvSpPr/>
          <p:nvPr/>
        </p:nvSpPr>
        <p:spPr>
          <a:xfrm>
            <a:off x="457200" y="2103120"/>
            <a:ext cx="8229600" cy="0"/>
          </a:xfrm>
          <a:prstGeom prst="rect">
            <a:avLst/>
          </a:prstGeom>
          <a:noFill/>
          <a:ln/>
        </p:spPr>
        <p:txBody>
          <a:bodyPr wrap="square" rtlCol="0" anchor="ctr"/>
          <a:lstStyle/>
          <a:p>
            <a:pPr indent="0" marL="0">
              <a:buNone/>
            </a:pPr>
            <a:r>
              <a:rPr lang="en-US" sz="1400" dirty="0">
                <a:solidFill>
                  <a:srgbClr val="363636"/>
                </a:solidFill>
              </a:rPr>
              <a:t>**Recommendations**</a:t>
            </a:r>
            <a:endParaRPr lang="en-US" sz="1400" dirty="0"/>
          </a:p>
        </p:txBody>
      </p:sp>
      <p:sp>
        <p:nvSpPr>
          <p:cNvPr id="7" name="Text 5"/>
          <p:cNvSpPr/>
          <p:nvPr/>
        </p:nvSpPr>
        <p:spPr>
          <a:xfrm>
            <a:off x="457200" y="2834640"/>
            <a:ext cx="8229600" cy="0"/>
          </a:xfrm>
          <a:prstGeom prst="rect">
            <a:avLst/>
          </a:prstGeom>
          <a:noFill/>
          <a:ln/>
        </p:spPr>
        <p:txBody>
          <a:bodyPr wrap="square" rtlCol="0" anchor="ctr"/>
          <a:lstStyle/>
          <a:p>
            <a:pPr indent="0" marL="0">
              <a:buNone/>
            </a:pPr>
            <a:r>
              <a:rPr lang="en-US" sz="1400" dirty="0">
                <a:solidFill>
                  <a:srgbClr val="363636"/>
                </a:solidFill>
              </a:rPr>
              <a:t>To improve process capability, the organization should consider:</a:t>
            </a:r>
            <a:endParaRPr lang="en-US" sz="1400" dirty="0"/>
          </a:p>
        </p:txBody>
      </p:sp>
      <p:sp>
        <p:nvSpPr>
          <p:cNvPr id="8" name="Text 6"/>
          <p:cNvSpPr/>
          <p:nvPr/>
        </p:nvSpPr>
        <p:spPr>
          <a:xfrm>
            <a:off x="457200" y="3566160"/>
            <a:ext cx="8229600" cy="0"/>
          </a:xfrm>
          <a:prstGeom prst="rect">
            <a:avLst/>
          </a:prstGeom>
          <a:noFill/>
          <a:ln/>
        </p:spPr>
        <p:txBody>
          <a:bodyPr wrap="square" rtlCol="0" anchor="ctr"/>
          <a:lstStyle/>
          <a:p>
            <a:pPr indent="0" marL="0">
              <a:buNone/>
            </a:pPr>
            <a:r>
              <a:rPr lang="en-US" sz="1400" dirty="0">
                <a:solidFill>
                  <a:srgbClr val="363636"/>
                </a:solidFill>
              </a:rPr>
              <a:t>* Implementing structured process planning and implementation frameworks</a:t>
            </a:r>
            <a:endParaRPr lang="en-US" sz="1400" dirty="0"/>
          </a:p>
        </p:txBody>
      </p:sp>
      <p:sp>
        <p:nvSpPr>
          <p:cNvPr id="9" name="Text 7"/>
          <p:cNvSpPr/>
          <p:nvPr/>
        </p:nvSpPr>
        <p:spPr>
          <a:xfrm>
            <a:off x="457200" y="4297680"/>
            <a:ext cx="8229600" cy="0"/>
          </a:xfrm>
          <a:prstGeom prst="rect">
            <a:avLst/>
          </a:prstGeom>
          <a:noFill/>
          <a:ln/>
        </p:spPr>
        <p:txBody>
          <a:bodyPr wrap="square" rtlCol="0" anchor="ctr"/>
          <a:lstStyle/>
          <a:p>
            <a:pPr indent="0" marL="0">
              <a:buNone/>
            </a:pPr>
            <a:r>
              <a:rPr lang="en-US" sz="1400" dirty="0">
                <a:solidFill>
                  <a:srgbClr val="363636"/>
                </a:solidFill>
              </a:rPr>
              <a:t>* Establishing robust process monitoring and control mechanisms</a:t>
            </a:r>
            <a:endParaRPr lang="en-US" sz="1400" dirty="0"/>
          </a:p>
        </p:txBody>
      </p:sp>
      <p:sp>
        <p:nvSpPr>
          <p:cNvPr id="10" name="Text 8"/>
          <p:cNvSpPr/>
          <p:nvPr/>
        </p:nvSpPr>
        <p:spPr>
          <a:xfrm>
            <a:off x="457200" y="5029200"/>
            <a:ext cx="8229600" cy="0"/>
          </a:xfrm>
          <a:prstGeom prst="rect">
            <a:avLst/>
          </a:prstGeom>
          <a:noFill/>
          <a:ln/>
        </p:spPr>
        <p:txBody>
          <a:bodyPr wrap="square" rtlCol="0" anchor="ctr"/>
          <a:lstStyle/>
          <a:p>
            <a:pPr indent="0" marL="0">
              <a:buNone/>
            </a:pPr>
            <a:r>
              <a:rPr lang="en-US" sz="1400" dirty="0">
                <a:solidFill>
                  <a:srgbClr val="363636"/>
                </a:solidFill>
              </a:rPr>
              <a:t>* Allocating additional resources to process improvement initiatives</a:t>
            </a: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457200"/>
            <a:ext cx="8229600" cy="685800"/>
          </a:xfrm>
          <a:prstGeom prst="rect">
            <a:avLst/>
          </a:prstGeom>
          <a:noFill/>
          <a:ln/>
        </p:spPr>
        <p:txBody>
          <a:bodyPr wrap="square" rtlCol="0" anchor="ctr"/>
          <a:lstStyle/>
          <a:p>
            <a:pPr indent="0" marL="0">
              <a:buNone/>
            </a:pPr>
            <a:r>
              <a:rPr lang="en-US" sz="2400" b="1" dirty="0">
                <a:solidFill>
                  <a:srgbClr val="363636"/>
                </a:solidFill>
              </a:rPr>
              <a:t>Executive Summary (continued)</a:t>
            </a:r>
            <a:endParaRPr lang="en-US" sz="2400" dirty="0"/>
          </a:p>
        </p:txBody>
      </p:sp>
      <p:sp>
        <p:nvSpPr>
          <p:cNvPr id="3" name="Text 1"/>
          <p:cNvSpPr/>
          <p:nvPr/>
        </p:nvSpPr>
        <p:spPr>
          <a:xfrm>
            <a:off x="457200" y="5943600"/>
            <a:ext cx="1828800" cy="0"/>
          </a:xfrm>
          <a:prstGeom prst="rect">
            <a:avLst/>
          </a:prstGeom>
          <a:noFill/>
          <a:ln/>
        </p:spPr>
        <p:txBody>
          <a:bodyPr wrap="square" rtlCol="0" anchor="ctr"/>
          <a:lstStyle/>
          <a:p>
            <a:pPr indent="0" marL="0">
              <a:buNone/>
            </a:pPr>
            <a:r>
              <a:rPr lang="en-US" sz="800" dirty="0">
                <a:solidFill>
                  <a:srgbClr val="666666"/>
                </a:solidFill>
              </a:rPr>
              <a:t>SpiceUP Assessment Tool</a:t>
            </a:r>
            <a:endParaRPr lang="en-US" sz="800" dirty="0"/>
          </a:p>
        </p:txBody>
      </p:sp>
      <p:sp>
        <p:nvSpPr>
          <p:cNvPr id="4" name="Text 2"/>
          <p:cNvSpPr/>
          <p:nvPr/>
        </p:nvSpPr>
        <p:spPr>
          <a:xfrm>
            <a:off x="7772400" y="5943600"/>
            <a:ext cx="1828800" cy="0"/>
          </a:xfrm>
          <a:prstGeom prst="rect">
            <a:avLst/>
          </a:prstGeom>
          <a:noFill/>
          <a:ln/>
        </p:spPr>
        <p:txBody>
          <a:bodyPr wrap="square" rtlCol="0" anchor="ctr"/>
          <a:lstStyle/>
          <a:p>
            <a:pPr algn="r" indent="0" marL="0">
              <a:buNone/>
            </a:pPr>
            <a:r>
              <a:rPr lang="en-US" sz="800" dirty="0">
                <a:solidFill>
                  <a:srgbClr val="666666"/>
                </a:solidFill>
              </a:rPr>
              <a:t>Confidential Information</a:t>
            </a:r>
            <a:endParaRPr lang="en-US" sz="800" dirty="0"/>
          </a:p>
        </p:txBody>
      </p:sp>
      <p:sp>
        <p:nvSpPr>
          <p:cNvPr id="5" name="Text 3"/>
          <p:cNvSpPr/>
          <p:nvPr/>
        </p:nvSpPr>
        <p:spPr>
          <a:xfrm>
            <a:off x="457200" y="1371600"/>
            <a:ext cx="8229600" cy="0"/>
          </a:xfrm>
          <a:prstGeom prst="rect">
            <a:avLst/>
          </a:prstGeom>
          <a:noFill/>
          <a:ln/>
        </p:spPr>
        <p:txBody>
          <a:bodyPr wrap="square" rtlCol="0" anchor="ctr"/>
          <a:lstStyle/>
          <a:p>
            <a:pPr indent="0" marL="0">
              <a:buNone/>
            </a:pPr>
            <a:r>
              <a:rPr lang="en-US" sz="1400" dirty="0">
                <a:solidFill>
                  <a:srgbClr val="363636"/>
                </a:solidFill>
              </a:rPr>
              <a:t>* Engaging with external experts and consultants for guidance and support</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7200" y="457200"/>
            <a:ext cx="8229600" cy="685800"/>
          </a:xfrm>
          <a:prstGeom prst="rect">
            <a:avLst/>
          </a:prstGeom>
          <a:noFill/>
          <a:ln/>
        </p:spPr>
        <p:txBody>
          <a:bodyPr wrap="square" rtlCol="0" anchor="ctr"/>
          <a:lstStyle/>
          <a:p>
            <a:pPr indent="0" marL="0">
              <a:buNone/>
            </a:pPr>
            <a:r>
              <a:rPr lang="en-US" sz="2400" b="1" dirty="0">
                <a:solidFill>
                  <a:srgbClr val="363636"/>
                </a:solidFill>
              </a:rPr>
              <a:t>Assessment Information</a:t>
            </a:r>
            <a:endParaRPr lang="en-US" sz="2400" dirty="0"/>
          </a:p>
        </p:txBody>
      </p:sp>
      <p:sp>
        <p:nvSpPr>
          <p:cNvPr id="3" name="Text 1"/>
          <p:cNvSpPr/>
          <p:nvPr/>
        </p:nvSpPr>
        <p:spPr>
          <a:xfrm>
            <a:off x="457200" y="5943600"/>
            <a:ext cx="1828800" cy="0"/>
          </a:xfrm>
          <a:prstGeom prst="rect">
            <a:avLst/>
          </a:prstGeom>
          <a:noFill/>
          <a:ln/>
        </p:spPr>
        <p:txBody>
          <a:bodyPr wrap="square" rtlCol="0" anchor="ctr"/>
          <a:lstStyle/>
          <a:p>
            <a:pPr indent="0" marL="0">
              <a:buNone/>
            </a:pPr>
            <a:r>
              <a:rPr lang="en-US" sz="800" dirty="0">
                <a:solidFill>
                  <a:srgbClr val="666666"/>
                </a:solidFill>
              </a:rPr>
              <a:t>SpiceUP Assessment Tool</a:t>
            </a:r>
            <a:endParaRPr lang="en-US" sz="800" dirty="0"/>
          </a:p>
        </p:txBody>
      </p:sp>
      <p:sp>
        <p:nvSpPr>
          <p:cNvPr id="4" name="Text 2"/>
          <p:cNvSpPr/>
          <p:nvPr/>
        </p:nvSpPr>
        <p:spPr>
          <a:xfrm>
            <a:off x="7772400" y="5943600"/>
            <a:ext cx="1828800" cy="0"/>
          </a:xfrm>
          <a:prstGeom prst="rect">
            <a:avLst/>
          </a:prstGeom>
          <a:noFill/>
          <a:ln/>
        </p:spPr>
        <p:txBody>
          <a:bodyPr wrap="square" rtlCol="0" anchor="ctr"/>
          <a:lstStyle/>
          <a:p>
            <a:pPr algn="r" indent="0" marL="0">
              <a:buNone/>
            </a:pPr>
            <a:r>
              <a:rPr lang="en-US" sz="800" dirty="0">
                <a:solidFill>
                  <a:srgbClr val="666666"/>
                </a:solidFill>
              </a:rPr>
              <a:t>Confidential Information</a:t>
            </a:r>
            <a:endParaRPr lang="en-US" sz="800" dirty="0"/>
          </a:p>
        </p:txBody>
      </p:sp>
      <p:graphicFrame>
        <p:nvGraphicFramePr>
          <p:cNvPr id="7" name="Table 0"/>
          <p:cNvGraphicFramePr>
            <a:graphicFrameLocks noGrp="1"/>
          </p:cNvGraphicFramePr>
          <p:nvPr>
            <p:extLst>
              <p:ext uri="{D42A27DB-BD31-4B8C-83A1-F6EECF244321}">
                <p14:modId xmlns:p14="http://schemas.microsoft.com/office/powerpoint/2010/main" val="1579011935"/>
              </p:ext>
            </p:extLst>
          </p:nvPr>
        </p:nvGraphicFramePr>
        <p:xfrm>
          <a:off x="457200" y="1371600"/>
          <a:ext cx="8229600" cy="914400"/>
        </p:xfrm>
        <a:graphic>
          <a:graphicData uri="http://schemas.openxmlformats.org/drawingml/2006/table">
            <a:tbl>
              <a:tblPr/>
              <a:tblGrid>
                <a:gridCol w="2743200"/>
                <a:gridCol w="5486400"/>
              </a:tblGrid>
              <a:tr h="0">
                <a:tc>
                  <a:txBody>
                    <a:bodyPr/>
                    <a:lstStyle/>
                    <a:p>
                      <a:pPr algn="l" indent="0" marL="0">
                        <a:buNone/>
                      </a:pPr>
                      <a:r>
                        <a:rPr lang="en-US" sz="1200" b="1" dirty="0">
                          <a:solidFill>
                            <a:srgbClr val="000000"/>
                          </a:solidFill>
                        </a:rPr>
                        <a:t>PAM VERSION</a:t>
                      </a:r>
                      <a:endParaRPr lang="en-US" sz="1200" dirty="0"/>
                    </a:p>
                  </a:txBody>
                  <a:tcPr marL="91440" marR="91440" marT="45720" marB="45720">
                    <a:lnL w="12700" cap="flat" cmpd="sng" algn="ctr">
                      <a:solidFill>
                        <a:srgbClr val="E1E1E1"/>
                      </a:solidFill>
                      <a:prstDash val="solid"/>
                      <a:round/>
                      <a:headEnd type="none" w="med" len="med"/>
                      <a:tailEnd type="none" w="med" len="med"/>
                    </a:lnL>
                    <a:lnR w="12700" cap="flat" cmpd="sng" algn="ctr">
                      <a:solidFill>
                        <a:srgbClr val="E1E1E1"/>
                      </a:solidFill>
                      <a:prstDash val="solid"/>
                      <a:round/>
                      <a:headEnd type="none" w="med" len="med"/>
                      <a:tailEnd type="none" w="med" len="med"/>
                    </a:lnR>
                    <a:lnT w="12700" cap="flat" cmpd="sng" algn="ctr">
                      <a:solidFill>
                        <a:srgbClr val="E1E1E1"/>
                      </a:solidFill>
                      <a:prstDash val="solid"/>
                      <a:round/>
                      <a:headEnd type="none" w="med" len="med"/>
                      <a:tailEnd type="none" w="med" len="med"/>
                    </a:lnT>
                    <a:lnB w="12700" cap="flat" cmpd="sng" algn="ctr">
                      <a:solidFill>
                        <a:srgbClr val="E1E1E1"/>
                      </a:solidFill>
                      <a:prstDash val="solid"/>
                      <a:round/>
                      <a:headEnd type="none" w="med" len="med"/>
                      <a:tailEnd type="none" w="med" len="med"/>
                    </a:lnB>
                  </a:tcPr>
                </a:tc>
                <a:tc>
                  <a:txBody>
                    <a:bodyPr/>
                    <a:lstStyle/>
                    <a:p>
                      <a:pPr algn="l" indent="0" marL="0">
                        <a:buNone/>
                      </a:pPr>
                      <a:r>
                        <a:rPr lang="en-US" sz="1200" dirty="0">
                          <a:solidFill>
                            <a:srgbClr val="000000"/>
                          </a:solidFill>
                        </a:rPr>
                        <a:t>Automotive SPICE 4.0</a:t>
                      </a:r>
                      <a:endParaRPr lang="en-US" sz="1200" dirty="0"/>
                    </a:p>
                  </a:txBody>
                  <a:tcPr marL="91440" marR="91440" marT="45720" marB="45720">
                    <a:lnL w="12700" cap="flat" cmpd="sng" algn="ctr">
                      <a:solidFill>
                        <a:srgbClr val="E1E1E1"/>
                      </a:solidFill>
                      <a:prstDash val="solid"/>
                      <a:round/>
                      <a:headEnd type="none" w="med" len="med"/>
                      <a:tailEnd type="none" w="med" len="med"/>
                    </a:lnL>
                    <a:lnR w="12700" cap="flat" cmpd="sng" algn="ctr">
                      <a:solidFill>
                        <a:srgbClr val="E1E1E1"/>
                      </a:solidFill>
                      <a:prstDash val="solid"/>
                      <a:round/>
                      <a:headEnd type="none" w="med" len="med"/>
                      <a:tailEnd type="none" w="med" len="med"/>
                    </a:lnR>
                    <a:lnT w="12700" cap="flat" cmpd="sng" algn="ctr">
                      <a:solidFill>
                        <a:srgbClr val="E1E1E1"/>
                      </a:solidFill>
                      <a:prstDash val="solid"/>
                      <a:round/>
                      <a:headEnd type="none" w="med" len="med"/>
                      <a:tailEnd type="none" w="med" len="med"/>
                    </a:lnT>
                    <a:lnB w="12700" cap="flat" cmpd="sng" algn="ctr">
                      <a:solidFill>
                        <a:srgbClr val="E1E1E1"/>
                      </a:solidFill>
                      <a:prstDash val="solid"/>
                      <a:round/>
                      <a:headEnd type="none" w="med" len="med"/>
                      <a:tailEnd type="none" w="med" len="med"/>
                    </a:lnB>
                  </a:tcPr>
                </a:tc>
              </a:tr>
              <a:tr h="0">
                <a:tc>
                  <a:txBody>
                    <a:bodyPr/>
                    <a:lstStyle/>
                    <a:p>
                      <a:pPr algn="l" indent="0" marL="0">
                        <a:buNone/>
                      </a:pPr>
                      <a:r>
                        <a:rPr lang="en-US" sz="1200" b="1" dirty="0">
                          <a:solidFill>
                            <a:srgbClr val="000000"/>
                          </a:solidFill>
                        </a:rPr>
                        <a:t>VDA VERSION</a:t>
                      </a:r>
                      <a:endParaRPr lang="en-US" sz="1200" dirty="0"/>
                    </a:p>
                  </a:txBody>
                  <a:tcPr marL="91440" marR="91440" marT="45720" marB="45720">
                    <a:lnL w="12700" cap="flat" cmpd="sng" algn="ctr">
                      <a:solidFill>
                        <a:srgbClr val="E1E1E1"/>
                      </a:solidFill>
                      <a:prstDash val="solid"/>
                      <a:round/>
                      <a:headEnd type="none" w="med" len="med"/>
                      <a:tailEnd type="none" w="med" len="med"/>
                    </a:lnL>
                    <a:lnR w="12700" cap="flat" cmpd="sng" algn="ctr">
                      <a:solidFill>
                        <a:srgbClr val="E1E1E1"/>
                      </a:solidFill>
                      <a:prstDash val="solid"/>
                      <a:round/>
                      <a:headEnd type="none" w="med" len="med"/>
                      <a:tailEnd type="none" w="med" len="med"/>
                    </a:lnR>
                    <a:lnT w="12700" cap="flat" cmpd="sng" algn="ctr">
                      <a:solidFill>
                        <a:srgbClr val="E1E1E1"/>
                      </a:solidFill>
                      <a:prstDash val="solid"/>
                      <a:round/>
                      <a:headEnd type="none" w="med" len="med"/>
                      <a:tailEnd type="none" w="med" len="med"/>
                    </a:lnT>
                    <a:lnB w="12700" cap="flat" cmpd="sng" algn="ctr">
                      <a:solidFill>
                        <a:srgbClr val="E1E1E1"/>
                      </a:solidFill>
                      <a:prstDash val="solid"/>
                      <a:round/>
                      <a:headEnd type="none" w="med" len="med"/>
                      <a:tailEnd type="none" w="med" len="med"/>
                    </a:lnB>
                  </a:tcPr>
                </a:tc>
                <a:tc>
                  <a:txBody>
                    <a:bodyPr/>
                    <a:lstStyle/>
                    <a:p>
                      <a:pPr algn="l" indent="0" marL="0">
                        <a:buNone/>
                      </a:pPr>
                      <a:r>
                        <a:rPr lang="en-US" sz="1200" dirty="0">
                          <a:solidFill>
                            <a:srgbClr val="000000"/>
                          </a:solidFill>
                        </a:rPr>
                        <a:t>VDA Guideline 2.0</a:t>
                      </a:r>
                      <a:endParaRPr lang="en-US" sz="1200" dirty="0"/>
                    </a:p>
                  </a:txBody>
                  <a:tcPr marL="91440" marR="91440" marT="45720" marB="45720">
                    <a:lnL w="12700" cap="flat" cmpd="sng" algn="ctr">
                      <a:solidFill>
                        <a:srgbClr val="E1E1E1"/>
                      </a:solidFill>
                      <a:prstDash val="solid"/>
                      <a:round/>
                      <a:headEnd type="none" w="med" len="med"/>
                      <a:tailEnd type="none" w="med" len="med"/>
                    </a:lnL>
                    <a:lnR w="12700" cap="flat" cmpd="sng" algn="ctr">
                      <a:solidFill>
                        <a:srgbClr val="E1E1E1"/>
                      </a:solidFill>
                      <a:prstDash val="solid"/>
                      <a:round/>
                      <a:headEnd type="none" w="med" len="med"/>
                      <a:tailEnd type="none" w="med" len="med"/>
                    </a:lnR>
                    <a:lnT w="12700" cap="flat" cmpd="sng" algn="ctr">
                      <a:solidFill>
                        <a:srgbClr val="E1E1E1"/>
                      </a:solidFill>
                      <a:prstDash val="solid"/>
                      <a:round/>
                      <a:headEnd type="none" w="med" len="med"/>
                      <a:tailEnd type="none" w="med" len="med"/>
                    </a:lnT>
                    <a:lnB w="12700" cap="flat" cmpd="sng" algn="ctr">
                      <a:solidFill>
                        <a:srgbClr val="E1E1E1"/>
                      </a:solidFill>
                      <a:prstDash val="solid"/>
                      <a:round/>
                      <a:headEnd type="none" w="med" len="med"/>
                      <a:tailEnd type="none" w="med" len="med"/>
                    </a:lnB>
                  </a:tcPr>
                </a:tc>
              </a:tr>
              <a:tr h="0">
                <a:tc>
                  <a:txBody>
                    <a:bodyPr/>
                    <a:lstStyle/>
                    <a:p>
                      <a:pPr algn="l" indent="0" marL="0">
                        <a:buNone/>
                      </a:pPr>
                      <a:r>
                        <a:rPr lang="en-US" sz="1200" b="1" dirty="0">
                          <a:solidFill>
                            <a:srgbClr val="000000"/>
                          </a:solidFill>
                        </a:rPr>
                        <a:t>LEAD ASSESSOR</a:t>
                      </a:r>
                      <a:endParaRPr lang="en-US" sz="1200" dirty="0"/>
                    </a:p>
                  </a:txBody>
                  <a:tcPr marL="91440" marR="91440" marT="45720" marB="45720">
                    <a:lnL w="12700" cap="flat" cmpd="sng" algn="ctr">
                      <a:solidFill>
                        <a:srgbClr val="E1E1E1"/>
                      </a:solidFill>
                      <a:prstDash val="solid"/>
                      <a:round/>
                      <a:headEnd type="none" w="med" len="med"/>
                      <a:tailEnd type="none" w="med" len="med"/>
                    </a:lnL>
                    <a:lnR w="12700" cap="flat" cmpd="sng" algn="ctr">
                      <a:solidFill>
                        <a:srgbClr val="E1E1E1"/>
                      </a:solidFill>
                      <a:prstDash val="solid"/>
                      <a:round/>
                      <a:headEnd type="none" w="med" len="med"/>
                      <a:tailEnd type="none" w="med" len="med"/>
                    </a:lnR>
                    <a:lnT w="12700" cap="flat" cmpd="sng" algn="ctr">
                      <a:solidFill>
                        <a:srgbClr val="E1E1E1"/>
                      </a:solidFill>
                      <a:prstDash val="solid"/>
                      <a:round/>
                      <a:headEnd type="none" w="med" len="med"/>
                      <a:tailEnd type="none" w="med" len="med"/>
                    </a:lnT>
                    <a:lnB w="12700" cap="flat" cmpd="sng" algn="ctr">
                      <a:solidFill>
                        <a:srgbClr val="E1E1E1"/>
                      </a:solidFill>
                      <a:prstDash val="solid"/>
                      <a:round/>
                      <a:headEnd type="none" w="med" len="med"/>
                      <a:tailEnd type="none" w="med" len="med"/>
                    </a:lnB>
                  </a:tcPr>
                </a:tc>
                <a:tc>
                  <a:txBody>
                    <a:bodyPr/>
                    <a:lstStyle/>
                    <a:p>
                      <a:pPr algn="l" indent="0" marL="0">
                        <a:buNone/>
                      </a:pPr>
                      <a:r>
                        <a:rPr lang="en-US" sz="1200" dirty="0">
                          <a:solidFill>
                            <a:srgbClr val="000000"/>
                          </a:solidFill>
                        </a:rPr>
                        <a:t>Clara</a:t>
                      </a:r>
                      <a:endParaRPr lang="en-US" sz="1200" dirty="0"/>
                    </a:p>
                  </a:txBody>
                  <a:tcPr marL="91440" marR="91440" marT="45720" marB="45720">
                    <a:lnL w="12700" cap="flat" cmpd="sng" algn="ctr">
                      <a:solidFill>
                        <a:srgbClr val="E1E1E1"/>
                      </a:solidFill>
                      <a:prstDash val="solid"/>
                      <a:round/>
                      <a:headEnd type="none" w="med" len="med"/>
                      <a:tailEnd type="none" w="med" len="med"/>
                    </a:lnL>
                    <a:lnR w="12700" cap="flat" cmpd="sng" algn="ctr">
                      <a:solidFill>
                        <a:srgbClr val="E1E1E1"/>
                      </a:solidFill>
                      <a:prstDash val="solid"/>
                      <a:round/>
                      <a:headEnd type="none" w="med" len="med"/>
                      <a:tailEnd type="none" w="med" len="med"/>
                    </a:lnR>
                    <a:lnT w="12700" cap="flat" cmpd="sng" algn="ctr">
                      <a:solidFill>
                        <a:srgbClr val="E1E1E1"/>
                      </a:solidFill>
                      <a:prstDash val="solid"/>
                      <a:round/>
                      <a:headEnd type="none" w="med" len="med"/>
                      <a:tailEnd type="none" w="med" len="med"/>
                    </a:lnT>
                    <a:lnB w="12700" cap="flat" cmpd="sng" algn="ctr">
                      <a:solidFill>
                        <a:srgbClr val="E1E1E1"/>
                      </a:solidFill>
                      <a:prstDash val="solid"/>
                      <a:round/>
                      <a:headEnd type="none" w="med" len="med"/>
                      <a:tailEnd type="none" w="med" len="med"/>
                    </a:lnB>
                  </a:tcPr>
                </a:tc>
              </a:tr>
              <a:tr h="0">
                <a:tc>
                  <a:txBody>
                    <a:bodyPr/>
                    <a:lstStyle/>
                    <a:p>
                      <a:pPr algn="l" indent="0" marL="0">
                        <a:buNone/>
                      </a:pPr>
                      <a:r>
                        <a:rPr lang="en-US" sz="1200" b="1" dirty="0">
                          <a:solidFill>
                            <a:srgbClr val="000000"/>
                          </a:solidFill>
                        </a:rPr>
                        <a:t>ASSESSED SITES</a:t>
                      </a:r>
                      <a:endParaRPr lang="en-US" sz="1200" dirty="0"/>
                    </a:p>
                  </a:txBody>
                  <a:tcPr marL="91440" marR="91440" marT="45720" marB="45720">
                    <a:lnL w="12700" cap="flat" cmpd="sng" algn="ctr">
                      <a:solidFill>
                        <a:srgbClr val="E1E1E1"/>
                      </a:solidFill>
                      <a:prstDash val="solid"/>
                      <a:round/>
                      <a:headEnd type="none" w="med" len="med"/>
                      <a:tailEnd type="none" w="med" len="med"/>
                    </a:lnL>
                    <a:lnR w="12700" cap="flat" cmpd="sng" algn="ctr">
                      <a:solidFill>
                        <a:srgbClr val="E1E1E1"/>
                      </a:solidFill>
                      <a:prstDash val="solid"/>
                      <a:round/>
                      <a:headEnd type="none" w="med" len="med"/>
                      <a:tailEnd type="none" w="med" len="med"/>
                    </a:lnR>
                    <a:lnT w="12700" cap="flat" cmpd="sng" algn="ctr">
                      <a:solidFill>
                        <a:srgbClr val="E1E1E1"/>
                      </a:solidFill>
                      <a:prstDash val="solid"/>
                      <a:round/>
                      <a:headEnd type="none" w="med" len="med"/>
                      <a:tailEnd type="none" w="med" len="med"/>
                    </a:lnT>
                    <a:lnB w="12700" cap="flat" cmpd="sng" algn="ctr">
                      <a:solidFill>
                        <a:srgbClr val="E1E1E1"/>
                      </a:solidFill>
                      <a:prstDash val="solid"/>
                      <a:round/>
                      <a:headEnd type="none" w="med" len="med"/>
                      <a:tailEnd type="none" w="med" len="med"/>
                    </a:lnB>
                  </a:tcPr>
                </a:tc>
                <a:tc>
                  <a:txBody>
                    <a:bodyPr/>
                    <a:lstStyle/>
                    <a:p>
                      <a:pPr algn="l" indent="0" marL="0">
                        <a:buNone/>
                      </a:pPr>
                      <a:r>
                        <a:rPr lang="en-US" sz="1200" dirty="0">
                          <a:solidFill>
                            <a:srgbClr val="000000"/>
                          </a:solidFill>
                        </a:rPr>
                        <a:t>gernay, india</a:t>
                      </a:r>
                      <a:endParaRPr lang="en-US" sz="1200" dirty="0"/>
                    </a:p>
                  </a:txBody>
                  <a:tcPr marL="91440" marR="91440" marT="45720" marB="45720">
                    <a:lnL w="12700" cap="flat" cmpd="sng" algn="ctr">
                      <a:solidFill>
                        <a:srgbClr val="E1E1E1"/>
                      </a:solidFill>
                      <a:prstDash val="solid"/>
                      <a:round/>
                      <a:headEnd type="none" w="med" len="med"/>
                      <a:tailEnd type="none" w="med" len="med"/>
                    </a:lnL>
                    <a:lnR w="12700" cap="flat" cmpd="sng" algn="ctr">
                      <a:solidFill>
                        <a:srgbClr val="E1E1E1"/>
                      </a:solidFill>
                      <a:prstDash val="solid"/>
                      <a:round/>
                      <a:headEnd type="none" w="med" len="med"/>
                      <a:tailEnd type="none" w="med" len="med"/>
                    </a:lnR>
                    <a:lnT w="12700" cap="flat" cmpd="sng" algn="ctr">
                      <a:solidFill>
                        <a:srgbClr val="E1E1E1"/>
                      </a:solidFill>
                      <a:prstDash val="solid"/>
                      <a:round/>
                      <a:headEnd type="none" w="med" len="med"/>
                      <a:tailEnd type="none" w="med" len="med"/>
                    </a:lnT>
                    <a:lnB w="12700" cap="flat" cmpd="sng" algn="ctr">
                      <a:solidFill>
                        <a:srgbClr val="E1E1E1"/>
                      </a:solidFill>
                      <a:prstDash val="solid"/>
                      <a:round/>
                      <a:headEnd type="none" w="med" len="med"/>
                      <a:tailEnd type="none" w="med" len="med"/>
                    </a:lnB>
                  </a:tcPr>
                </a:tc>
              </a:tr>
              <a:tr h="0">
                <a:tc>
                  <a:txBody>
                    <a:bodyPr/>
                    <a:lstStyle/>
                    <a:p>
                      <a:pPr algn="l" indent="0" marL="0">
                        <a:buNone/>
                      </a:pPr>
                      <a:r>
                        <a:rPr lang="en-US" sz="1200" b="1" dirty="0">
                          <a:solidFill>
                            <a:srgbClr val="000000"/>
                          </a:solidFill>
                        </a:rPr>
                        <a:t>UNIT DEPARTMENT</a:t>
                      </a:r>
                      <a:endParaRPr lang="en-US" sz="1200" dirty="0"/>
                    </a:p>
                  </a:txBody>
                  <a:tcPr marL="91440" marR="91440" marT="45720" marB="45720">
                    <a:lnL w="12700" cap="flat" cmpd="sng" algn="ctr">
                      <a:solidFill>
                        <a:srgbClr val="E1E1E1"/>
                      </a:solidFill>
                      <a:prstDash val="solid"/>
                      <a:round/>
                      <a:headEnd type="none" w="med" len="med"/>
                      <a:tailEnd type="none" w="med" len="med"/>
                    </a:lnL>
                    <a:lnR w="12700" cap="flat" cmpd="sng" algn="ctr">
                      <a:solidFill>
                        <a:srgbClr val="E1E1E1"/>
                      </a:solidFill>
                      <a:prstDash val="solid"/>
                      <a:round/>
                      <a:headEnd type="none" w="med" len="med"/>
                      <a:tailEnd type="none" w="med" len="med"/>
                    </a:lnR>
                    <a:lnT w="12700" cap="flat" cmpd="sng" algn="ctr">
                      <a:solidFill>
                        <a:srgbClr val="E1E1E1"/>
                      </a:solidFill>
                      <a:prstDash val="solid"/>
                      <a:round/>
                      <a:headEnd type="none" w="med" len="med"/>
                      <a:tailEnd type="none" w="med" len="med"/>
                    </a:lnT>
                    <a:lnB w="12700" cap="flat" cmpd="sng" algn="ctr">
                      <a:solidFill>
                        <a:srgbClr val="E1E1E1"/>
                      </a:solidFill>
                      <a:prstDash val="solid"/>
                      <a:round/>
                      <a:headEnd type="none" w="med" len="med"/>
                      <a:tailEnd type="none" w="med" len="med"/>
                    </a:lnB>
                  </a:tcPr>
                </a:tc>
                <a:tc>
                  <a:txBody>
                    <a:bodyPr/>
                    <a:lstStyle/>
                    <a:p>
                      <a:pPr algn="l" indent="0" marL="0">
                        <a:buNone/>
                      </a:pPr>
                      <a:r>
                        <a:rPr lang="en-US" sz="1200" dirty="0">
                          <a:solidFill>
                            <a:srgbClr val="000000"/>
                          </a:solidFill>
                        </a:rPr>
                        <a:t>SDV</a:t>
                      </a:r>
                      <a:endParaRPr lang="en-US" sz="1200" dirty="0"/>
                    </a:p>
                  </a:txBody>
                  <a:tcPr marL="91440" marR="91440" marT="45720" marB="45720">
                    <a:lnL w="12700" cap="flat" cmpd="sng" algn="ctr">
                      <a:solidFill>
                        <a:srgbClr val="E1E1E1"/>
                      </a:solidFill>
                      <a:prstDash val="solid"/>
                      <a:round/>
                      <a:headEnd type="none" w="med" len="med"/>
                      <a:tailEnd type="none" w="med" len="med"/>
                    </a:lnL>
                    <a:lnR w="12700" cap="flat" cmpd="sng" algn="ctr">
                      <a:solidFill>
                        <a:srgbClr val="E1E1E1"/>
                      </a:solidFill>
                      <a:prstDash val="solid"/>
                      <a:round/>
                      <a:headEnd type="none" w="med" len="med"/>
                      <a:tailEnd type="none" w="med" len="med"/>
                    </a:lnR>
                    <a:lnT w="12700" cap="flat" cmpd="sng" algn="ctr">
                      <a:solidFill>
                        <a:srgbClr val="E1E1E1"/>
                      </a:solidFill>
                      <a:prstDash val="solid"/>
                      <a:round/>
                      <a:headEnd type="none" w="med" len="med"/>
                      <a:tailEnd type="none" w="med" len="med"/>
                    </a:lnT>
                    <a:lnB w="12700" cap="flat" cmpd="sng" algn="ctr">
                      <a:solidFill>
                        <a:srgbClr val="E1E1E1"/>
                      </a:solidFill>
                      <a:prstDash val="solid"/>
                      <a:round/>
                      <a:headEnd type="none" w="med" len="med"/>
                      <a:tailEnd type="none" w="med" len="med"/>
                    </a:lnB>
                  </a:tcPr>
                </a:tc>
              </a:tr>
              <a:tr h="0">
                <a:tc>
                  <a:txBody>
                    <a:bodyPr/>
                    <a:lstStyle/>
                    <a:p>
                      <a:pPr algn="l" indent="0" marL="0">
                        <a:buNone/>
                      </a:pPr>
                      <a:r>
                        <a:rPr lang="en-US" sz="1200" b="1" dirty="0">
                          <a:solidFill>
                            <a:srgbClr val="000000"/>
                          </a:solidFill>
                        </a:rPr>
                        <a:t>CREATED AT</a:t>
                      </a:r>
                      <a:endParaRPr lang="en-US" sz="1200" dirty="0"/>
                    </a:p>
                  </a:txBody>
                  <a:tcPr marL="91440" marR="91440" marT="45720" marB="45720">
                    <a:lnL w="12700" cap="flat" cmpd="sng" algn="ctr">
                      <a:solidFill>
                        <a:srgbClr val="E1E1E1"/>
                      </a:solidFill>
                      <a:prstDash val="solid"/>
                      <a:round/>
                      <a:headEnd type="none" w="med" len="med"/>
                      <a:tailEnd type="none" w="med" len="med"/>
                    </a:lnL>
                    <a:lnR w="12700" cap="flat" cmpd="sng" algn="ctr">
                      <a:solidFill>
                        <a:srgbClr val="E1E1E1"/>
                      </a:solidFill>
                      <a:prstDash val="solid"/>
                      <a:round/>
                      <a:headEnd type="none" w="med" len="med"/>
                      <a:tailEnd type="none" w="med" len="med"/>
                    </a:lnR>
                    <a:lnT w="12700" cap="flat" cmpd="sng" algn="ctr">
                      <a:solidFill>
                        <a:srgbClr val="E1E1E1"/>
                      </a:solidFill>
                      <a:prstDash val="solid"/>
                      <a:round/>
                      <a:headEnd type="none" w="med" len="med"/>
                      <a:tailEnd type="none" w="med" len="med"/>
                    </a:lnT>
                    <a:lnB w="12700" cap="flat" cmpd="sng" algn="ctr">
                      <a:solidFill>
                        <a:srgbClr val="E1E1E1"/>
                      </a:solidFill>
                      <a:prstDash val="solid"/>
                      <a:round/>
                      <a:headEnd type="none" w="med" len="med"/>
                      <a:tailEnd type="none" w="med" len="med"/>
                    </a:lnB>
                  </a:tcPr>
                </a:tc>
                <a:tc>
                  <a:txBody>
                    <a:bodyPr/>
                    <a:lstStyle/>
                    <a:p>
                      <a:pPr algn="l" indent="0" marL="0">
                        <a:buNone/>
                      </a:pPr>
                      <a:r>
                        <a:rPr lang="en-US" sz="1200" dirty="0">
                          <a:solidFill>
                            <a:srgbClr val="000000"/>
                          </a:solidFill>
                        </a:rPr>
                        <a:t>2025-01-05T23:02:09.867387+00:00</a:t>
                      </a:r>
                      <a:endParaRPr lang="en-US" sz="1200" dirty="0"/>
                    </a:p>
                  </a:txBody>
                  <a:tcPr marL="91440" marR="91440" marT="45720" marB="45720">
                    <a:lnL w="12700" cap="flat" cmpd="sng" algn="ctr">
                      <a:solidFill>
                        <a:srgbClr val="E1E1E1"/>
                      </a:solidFill>
                      <a:prstDash val="solid"/>
                      <a:round/>
                      <a:headEnd type="none" w="med" len="med"/>
                      <a:tailEnd type="none" w="med" len="med"/>
                    </a:lnL>
                    <a:lnR w="12700" cap="flat" cmpd="sng" algn="ctr">
                      <a:solidFill>
                        <a:srgbClr val="E1E1E1"/>
                      </a:solidFill>
                      <a:prstDash val="solid"/>
                      <a:round/>
                      <a:headEnd type="none" w="med" len="med"/>
                      <a:tailEnd type="none" w="med" len="med"/>
                    </a:lnR>
                    <a:lnT w="12700" cap="flat" cmpd="sng" algn="ctr">
                      <a:solidFill>
                        <a:srgbClr val="E1E1E1"/>
                      </a:solidFill>
                      <a:prstDash val="solid"/>
                      <a:round/>
                      <a:headEnd type="none" w="med" len="med"/>
                      <a:tailEnd type="none" w="med" len="med"/>
                    </a:lnT>
                    <a:lnB w="12700" cap="flat" cmpd="sng" algn="ctr">
                      <a:solidFill>
                        <a:srgbClr val="E1E1E1"/>
                      </a:solidFill>
                      <a:prstDash val="solid"/>
                      <a:round/>
                      <a:headEnd type="none" w="med" len="med"/>
                      <a:tailEnd type="none" w="med" len="med"/>
                    </a:lnB>
                  </a:tcPr>
                </a:tc>
              </a:tr>
              <a:tr h="0">
                <a:tc>
                  <a:txBody>
                    <a:bodyPr/>
                    <a:lstStyle/>
                    <a:p>
                      <a:pPr algn="l" indent="0" marL="0">
                        <a:buNone/>
                      </a:pPr>
                      <a:r>
                        <a:rPr lang="en-US" sz="1200" b="1" dirty="0">
                          <a:solidFill>
                            <a:srgbClr val="000000"/>
                          </a:solidFill>
                        </a:rPr>
                        <a:t>UPDATED AT</a:t>
                      </a:r>
                      <a:endParaRPr lang="en-US" sz="1200" dirty="0"/>
                    </a:p>
                  </a:txBody>
                  <a:tcPr marL="91440" marR="91440" marT="45720" marB="45720">
                    <a:lnL w="12700" cap="flat" cmpd="sng" algn="ctr">
                      <a:solidFill>
                        <a:srgbClr val="E1E1E1"/>
                      </a:solidFill>
                      <a:prstDash val="solid"/>
                      <a:round/>
                      <a:headEnd type="none" w="med" len="med"/>
                      <a:tailEnd type="none" w="med" len="med"/>
                    </a:lnL>
                    <a:lnR w="12700" cap="flat" cmpd="sng" algn="ctr">
                      <a:solidFill>
                        <a:srgbClr val="E1E1E1"/>
                      </a:solidFill>
                      <a:prstDash val="solid"/>
                      <a:round/>
                      <a:headEnd type="none" w="med" len="med"/>
                      <a:tailEnd type="none" w="med" len="med"/>
                    </a:lnR>
                    <a:lnT w="12700" cap="flat" cmpd="sng" algn="ctr">
                      <a:solidFill>
                        <a:srgbClr val="E1E1E1"/>
                      </a:solidFill>
                      <a:prstDash val="solid"/>
                      <a:round/>
                      <a:headEnd type="none" w="med" len="med"/>
                      <a:tailEnd type="none" w="med" len="med"/>
                    </a:lnT>
                    <a:lnB w="12700" cap="flat" cmpd="sng" algn="ctr">
                      <a:solidFill>
                        <a:srgbClr val="E1E1E1"/>
                      </a:solidFill>
                      <a:prstDash val="solid"/>
                      <a:round/>
                      <a:headEnd type="none" w="med" len="med"/>
                      <a:tailEnd type="none" w="med" len="med"/>
                    </a:lnB>
                  </a:tcPr>
                </a:tc>
                <a:tc>
                  <a:txBody>
                    <a:bodyPr/>
                    <a:lstStyle/>
                    <a:p>
                      <a:pPr algn="l" indent="0" marL="0">
                        <a:buNone/>
                      </a:pPr>
                      <a:r>
                        <a:rPr lang="en-US" sz="1200" dirty="0">
                          <a:solidFill>
                            <a:srgbClr val="000000"/>
                          </a:solidFill>
                        </a:rPr>
                        <a:t>2025-01-05T23:02:09.867387+00:00</a:t>
                      </a:r>
                      <a:endParaRPr lang="en-US" sz="1200" dirty="0"/>
                    </a:p>
                  </a:txBody>
                  <a:tcPr marL="91440" marR="91440" marT="45720" marB="45720">
                    <a:lnL w="12700" cap="flat" cmpd="sng" algn="ctr">
                      <a:solidFill>
                        <a:srgbClr val="E1E1E1"/>
                      </a:solidFill>
                      <a:prstDash val="solid"/>
                      <a:round/>
                      <a:headEnd type="none" w="med" len="med"/>
                      <a:tailEnd type="none" w="med" len="med"/>
                    </a:lnL>
                    <a:lnR w="12700" cap="flat" cmpd="sng" algn="ctr">
                      <a:solidFill>
                        <a:srgbClr val="E1E1E1"/>
                      </a:solidFill>
                      <a:prstDash val="solid"/>
                      <a:round/>
                      <a:headEnd type="none" w="med" len="med"/>
                      <a:tailEnd type="none" w="med" len="med"/>
                    </a:lnR>
                    <a:lnT w="12700" cap="flat" cmpd="sng" algn="ctr">
                      <a:solidFill>
                        <a:srgbClr val="E1E1E1"/>
                      </a:solidFill>
                      <a:prstDash val="solid"/>
                      <a:round/>
                      <a:headEnd type="none" w="med" len="med"/>
                      <a:tailEnd type="none" w="med" len="med"/>
                    </a:lnT>
                    <a:lnB w="12700" cap="flat" cmpd="sng" algn="ctr">
                      <a:solidFill>
                        <a:srgbClr val="E1E1E1"/>
                      </a:solidFill>
                      <a:prstDash val="solid"/>
                      <a:round/>
                      <a:headEnd type="none" w="med" len="med"/>
                      <a:tailEnd type="none" w="med" len="med"/>
                    </a:lnB>
                  </a:tcPr>
                </a:tc>
              </a:tr>
              <a:tr h="0">
                <a:tc>
                  <a:txBody>
                    <a:bodyPr/>
                    <a:lstStyle/>
                    <a:p>
                      <a:pPr algn="l" indent="0" marL="0">
                        <a:buNone/>
                      </a:pPr>
                      <a:r>
                        <a:rPr lang="en-US" sz="1200" b="1" dirty="0">
                          <a:solidFill>
                            <a:srgbClr val="000000"/>
                          </a:solidFill>
                        </a:rPr>
                        <a:t>ASSESSMENT START DATE</a:t>
                      </a:r>
                      <a:endParaRPr lang="en-US" sz="1200" dirty="0"/>
                    </a:p>
                  </a:txBody>
                  <a:tcPr marL="91440" marR="91440" marT="45720" marB="45720">
                    <a:lnL w="12700" cap="flat" cmpd="sng" algn="ctr">
                      <a:solidFill>
                        <a:srgbClr val="E1E1E1"/>
                      </a:solidFill>
                      <a:prstDash val="solid"/>
                      <a:round/>
                      <a:headEnd type="none" w="med" len="med"/>
                      <a:tailEnd type="none" w="med" len="med"/>
                    </a:lnL>
                    <a:lnR w="12700" cap="flat" cmpd="sng" algn="ctr">
                      <a:solidFill>
                        <a:srgbClr val="E1E1E1"/>
                      </a:solidFill>
                      <a:prstDash val="solid"/>
                      <a:round/>
                      <a:headEnd type="none" w="med" len="med"/>
                      <a:tailEnd type="none" w="med" len="med"/>
                    </a:lnR>
                    <a:lnT w="12700" cap="flat" cmpd="sng" algn="ctr">
                      <a:solidFill>
                        <a:srgbClr val="E1E1E1"/>
                      </a:solidFill>
                      <a:prstDash val="solid"/>
                      <a:round/>
                      <a:headEnd type="none" w="med" len="med"/>
                      <a:tailEnd type="none" w="med" len="med"/>
                    </a:lnT>
                    <a:lnB w="12700" cap="flat" cmpd="sng" algn="ctr">
                      <a:solidFill>
                        <a:srgbClr val="E1E1E1"/>
                      </a:solidFill>
                      <a:prstDash val="solid"/>
                      <a:round/>
                      <a:headEnd type="none" w="med" len="med"/>
                      <a:tailEnd type="none" w="med" len="med"/>
                    </a:lnB>
                  </a:tcPr>
                </a:tc>
                <a:tc>
                  <a:txBody>
                    <a:bodyPr/>
                    <a:lstStyle/>
                    <a:p>
                      <a:pPr algn="l" indent="0" marL="0">
                        <a:buNone/>
                      </a:pPr>
                      <a:r>
                        <a:rPr lang="en-US" sz="1200" dirty="0">
                          <a:solidFill>
                            <a:srgbClr val="000000"/>
                          </a:solidFill>
                        </a:rPr>
                        <a:t>2025-01-01</a:t>
                      </a:r>
                      <a:endParaRPr lang="en-US" sz="1200" dirty="0"/>
                    </a:p>
                  </a:txBody>
                  <a:tcPr marL="91440" marR="91440" marT="45720" marB="45720">
                    <a:lnL w="12700" cap="flat" cmpd="sng" algn="ctr">
                      <a:solidFill>
                        <a:srgbClr val="E1E1E1"/>
                      </a:solidFill>
                      <a:prstDash val="solid"/>
                      <a:round/>
                      <a:headEnd type="none" w="med" len="med"/>
                      <a:tailEnd type="none" w="med" len="med"/>
                    </a:lnL>
                    <a:lnR w="12700" cap="flat" cmpd="sng" algn="ctr">
                      <a:solidFill>
                        <a:srgbClr val="E1E1E1"/>
                      </a:solidFill>
                      <a:prstDash val="solid"/>
                      <a:round/>
                      <a:headEnd type="none" w="med" len="med"/>
                      <a:tailEnd type="none" w="med" len="med"/>
                    </a:lnR>
                    <a:lnT w="12700" cap="flat" cmpd="sng" algn="ctr">
                      <a:solidFill>
                        <a:srgbClr val="E1E1E1"/>
                      </a:solidFill>
                      <a:prstDash val="solid"/>
                      <a:round/>
                      <a:headEnd type="none" w="med" len="med"/>
                      <a:tailEnd type="none" w="med" len="med"/>
                    </a:lnT>
                    <a:lnB w="12700" cap="flat" cmpd="sng" algn="ctr">
                      <a:solidFill>
                        <a:srgbClr val="E1E1E1"/>
                      </a:solidFill>
                      <a:prstDash val="solid"/>
                      <a:round/>
                      <a:headEnd type="none" w="med" len="med"/>
                      <a:tailEnd type="none" w="med" len="med"/>
                    </a:lnB>
                  </a:tcPr>
                </a:tc>
              </a:tr>
              <a:tr h="0">
                <a:tc>
                  <a:txBody>
                    <a:bodyPr/>
                    <a:lstStyle/>
                    <a:p>
                      <a:pPr algn="l" indent="0" marL="0">
                        <a:buNone/>
                      </a:pPr>
                      <a:r>
                        <a:rPr lang="en-US" sz="1200" b="1" dirty="0">
                          <a:solidFill>
                            <a:srgbClr val="000000"/>
                          </a:solidFill>
                        </a:rPr>
                        <a:t>ASSESSMENT END DATE</a:t>
                      </a:r>
                      <a:endParaRPr lang="en-US" sz="1200" dirty="0"/>
                    </a:p>
                  </a:txBody>
                  <a:tcPr marL="91440" marR="91440" marT="45720" marB="45720">
                    <a:lnL w="12700" cap="flat" cmpd="sng" algn="ctr">
                      <a:solidFill>
                        <a:srgbClr val="E1E1E1"/>
                      </a:solidFill>
                      <a:prstDash val="solid"/>
                      <a:round/>
                      <a:headEnd type="none" w="med" len="med"/>
                      <a:tailEnd type="none" w="med" len="med"/>
                    </a:lnL>
                    <a:lnR w="12700" cap="flat" cmpd="sng" algn="ctr">
                      <a:solidFill>
                        <a:srgbClr val="E1E1E1"/>
                      </a:solidFill>
                      <a:prstDash val="solid"/>
                      <a:round/>
                      <a:headEnd type="none" w="med" len="med"/>
                      <a:tailEnd type="none" w="med" len="med"/>
                    </a:lnR>
                    <a:lnT w="12700" cap="flat" cmpd="sng" algn="ctr">
                      <a:solidFill>
                        <a:srgbClr val="E1E1E1"/>
                      </a:solidFill>
                      <a:prstDash val="solid"/>
                      <a:round/>
                      <a:headEnd type="none" w="med" len="med"/>
                      <a:tailEnd type="none" w="med" len="med"/>
                    </a:lnT>
                    <a:lnB w="12700" cap="flat" cmpd="sng" algn="ctr">
                      <a:solidFill>
                        <a:srgbClr val="E1E1E1"/>
                      </a:solidFill>
                      <a:prstDash val="solid"/>
                      <a:round/>
                      <a:headEnd type="none" w="med" len="med"/>
                      <a:tailEnd type="none" w="med" len="med"/>
                    </a:lnB>
                  </a:tcPr>
                </a:tc>
                <a:tc>
                  <a:txBody>
                    <a:bodyPr/>
                    <a:lstStyle/>
                    <a:p>
                      <a:pPr algn="l" indent="0" marL="0">
                        <a:buNone/>
                      </a:pPr>
                      <a:r>
                        <a:rPr lang="en-US" sz="1200" dirty="0">
                          <a:solidFill>
                            <a:srgbClr val="000000"/>
                          </a:solidFill>
                        </a:rPr>
                        <a:t>2025-01-08</a:t>
                      </a:r>
                      <a:endParaRPr lang="en-US" sz="1200" dirty="0"/>
                    </a:p>
                  </a:txBody>
                  <a:tcPr marL="91440" marR="91440" marT="45720" marB="45720">
                    <a:lnL w="12700" cap="flat" cmpd="sng" algn="ctr">
                      <a:solidFill>
                        <a:srgbClr val="E1E1E1"/>
                      </a:solidFill>
                      <a:prstDash val="solid"/>
                      <a:round/>
                      <a:headEnd type="none" w="med" len="med"/>
                      <a:tailEnd type="none" w="med" len="med"/>
                    </a:lnL>
                    <a:lnR w="12700" cap="flat" cmpd="sng" algn="ctr">
                      <a:solidFill>
                        <a:srgbClr val="E1E1E1"/>
                      </a:solidFill>
                      <a:prstDash val="solid"/>
                      <a:round/>
                      <a:headEnd type="none" w="med" len="med"/>
                      <a:tailEnd type="none" w="med" len="med"/>
                    </a:lnR>
                    <a:lnT w="12700" cap="flat" cmpd="sng" algn="ctr">
                      <a:solidFill>
                        <a:srgbClr val="E1E1E1"/>
                      </a:solidFill>
                      <a:prstDash val="solid"/>
                      <a:round/>
                      <a:headEnd type="none" w="med" len="med"/>
                      <a:tailEnd type="none" w="med" len="med"/>
                    </a:lnT>
                    <a:lnB w="12700" cap="flat" cmpd="sng" algn="ctr">
                      <a:solidFill>
                        <a:srgbClr val="E1E1E1"/>
                      </a:solidFill>
                      <a:prstDash val="solid"/>
                      <a:round/>
                      <a:headEnd type="none" w="med" len="med"/>
                      <a:tailEnd type="none" w="med" len="med"/>
                    </a:lnB>
                  </a:tcPr>
                </a:tc>
              </a:tr>
              <a:tr h="0">
                <a:tc>
                  <a:txBody>
                    <a:bodyPr/>
                    <a:lstStyle/>
                    <a:p>
                      <a:pPr algn="l" indent="0" marL="0">
                        <a:buNone/>
                      </a:pPr>
                      <a:r>
                        <a:rPr lang="en-US" sz="1200" b="1" dirty="0">
                          <a:solidFill>
                            <a:srgbClr val="000000"/>
                          </a:solidFill>
                        </a:rPr>
                        <a:t>ASSESSMENT SPONSOR</a:t>
                      </a:r>
                      <a:endParaRPr lang="en-US" sz="1200" dirty="0"/>
                    </a:p>
                  </a:txBody>
                  <a:tcPr marL="91440" marR="91440" marT="45720" marB="45720">
                    <a:lnL w="12700" cap="flat" cmpd="sng" algn="ctr">
                      <a:solidFill>
                        <a:srgbClr val="E1E1E1"/>
                      </a:solidFill>
                      <a:prstDash val="solid"/>
                      <a:round/>
                      <a:headEnd type="none" w="med" len="med"/>
                      <a:tailEnd type="none" w="med" len="med"/>
                    </a:lnL>
                    <a:lnR w="12700" cap="flat" cmpd="sng" algn="ctr">
                      <a:solidFill>
                        <a:srgbClr val="E1E1E1"/>
                      </a:solidFill>
                      <a:prstDash val="solid"/>
                      <a:round/>
                      <a:headEnd type="none" w="med" len="med"/>
                      <a:tailEnd type="none" w="med" len="med"/>
                    </a:lnR>
                    <a:lnT w="12700" cap="flat" cmpd="sng" algn="ctr">
                      <a:solidFill>
                        <a:srgbClr val="E1E1E1"/>
                      </a:solidFill>
                      <a:prstDash val="solid"/>
                      <a:round/>
                      <a:headEnd type="none" w="med" len="med"/>
                      <a:tailEnd type="none" w="med" len="med"/>
                    </a:lnT>
                    <a:lnB w="12700" cap="flat" cmpd="sng" algn="ctr">
                      <a:solidFill>
                        <a:srgbClr val="E1E1E1"/>
                      </a:solidFill>
                      <a:prstDash val="solid"/>
                      <a:round/>
                      <a:headEnd type="none" w="med" len="med"/>
                      <a:tailEnd type="none" w="med" len="med"/>
                    </a:lnB>
                  </a:tcPr>
                </a:tc>
                <a:tc>
                  <a:txBody>
                    <a:bodyPr/>
                    <a:lstStyle/>
                    <a:p>
                      <a:pPr algn="l" indent="0" marL="0">
                        <a:buNone/>
                      </a:pPr>
                      <a:r>
                        <a:rPr lang="en-US" sz="1200" dirty="0">
                          <a:solidFill>
                            <a:srgbClr val="000000"/>
                          </a:solidFill>
                        </a:rPr>
                        <a:t>Marco Polo</a:t>
                      </a:r>
                      <a:endParaRPr lang="en-US" sz="1200" dirty="0"/>
                    </a:p>
                  </a:txBody>
                  <a:tcPr marL="91440" marR="91440" marT="45720" marB="45720">
                    <a:lnL w="12700" cap="flat" cmpd="sng" algn="ctr">
                      <a:solidFill>
                        <a:srgbClr val="E1E1E1"/>
                      </a:solidFill>
                      <a:prstDash val="solid"/>
                      <a:round/>
                      <a:headEnd type="none" w="med" len="med"/>
                      <a:tailEnd type="none" w="med" len="med"/>
                    </a:lnL>
                    <a:lnR w="12700" cap="flat" cmpd="sng" algn="ctr">
                      <a:solidFill>
                        <a:srgbClr val="E1E1E1"/>
                      </a:solidFill>
                      <a:prstDash val="solid"/>
                      <a:round/>
                      <a:headEnd type="none" w="med" len="med"/>
                      <a:tailEnd type="none" w="med" len="med"/>
                    </a:lnR>
                    <a:lnT w="12700" cap="flat" cmpd="sng" algn="ctr">
                      <a:solidFill>
                        <a:srgbClr val="E1E1E1"/>
                      </a:solidFill>
                      <a:prstDash val="solid"/>
                      <a:round/>
                      <a:headEnd type="none" w="med" len="med"/>
                      <a:tailEnd type="none" w="med" len="med"/>
                    </a:lnT>
                    <a:lnB w="12700" cap="flat" cmpd="sng" algn="ctr">
                      <a:solidFill>
                        <a:srgbClr val="E1E1E1"/>
                      </a:solidFill>
                      <a:prstDash val="solid"/>
                      <a:round/>
                      <a:headEnd type="none" w="med" len="med"/>
                      <a:tailEnd type="none" w="med" len="med"/>
                    </a:lnB>
                  </a:tcPr>
                </a:tc>
              </a:tr>
              <a:tr h="0">
                <a:tc>
                  <a:txBody>
                    <a:bodyPr/>
                    <a:lstStyle/>
                    <a:p>
                      <a:pPr algn="l" indent="0" marL="0">
                        <a:buNone/>
                      </a:pPr>
                      <a:r>
                        <a:rPr lang="en-US" sz="1200" b="1" dirty="0">
                          <a:solidFill>
                            <a:srgbClr val="000000"/>
                          </a:solidFill>
                        </a:rPr>
                        <a:t>CO ASSESSOR</a:t>
                      </a:r>
                      <a:endParaRPr lang="en-US" sz="1200" dirty="0"/>
                    </a:p>
                  </a:txBody>
                  <a:tcPr marL="91440" marR="91440" marT="45720" marB="45720">
                    <a:lnL w="12700" cap="flat" cmpd="sng" algn="ctr">
                      <a:solidFill>
                        <a:srgbClr val="E1E1E1"/>
                      </a:solidFill>
                      <a:prstDash val="solid"/>
                      <a:round/>
                      <a:headEnd type="none" w="med" len="med"/>
                      <a:tailEnd type="none" w="med" len="med"/>
                    </a:lnL>
                    <a:lnR w="12700" cap="flat" cmpd="sng" algn="ctr">
                      <a:solidFill>
                        <a:srgbClr val="E1E1E1"/>
                      </a:solidFill>
                      <a:prstDash val="solid"/>
                      <a:round/>
                      <a:headEnd type="none" w="med" len="med"/>
                      <a:tailEnd type="none" w="med" len="med"/>
                    </a:lnR>
                    <a:lnT w="12700" cap="flat" cmpd="sng" algn="ctr">
                      <a:solidFill>
                        <a:srgbClr val="E1E1E1"/>
                      </a:solidFill>
                      <a:prstDash val="solid"/>
                      <a:round/>
                      <a:headEnd type="none" w="med" len="med"/>
                      <a:tailEnd type="none" w="med" len="med"/>
                    </a:lnT>
                    <a:lnB w="12700" cap="flat" cmpd="sng" algn="ctr">
                      <a:solidFill>
                        <a:srgbClr val="E1E1E1"/>
                      </a:solidFill>
                      <a:prstDash val="solid"/>
                      <a:round/>
                      <a:headEnd type="none" w="med" len="med"/>
                      <a:tailEnd type="none" w="med" len="med"/>
                    </a:lnB>
                  </a:tcPr>
                </a:tc>
                <a:tc>
                  <a:txBody>
                    <a:bodyPr/>
                    <a:lstStyle/>
                    <a:p>
                      <a:pPr algn="l" indent="0" marL="0">
                        <a:buNone/>
                      </a:pPr>
                      <a:r>
                        <a:rPr lang="en-US" sz="1200" dirty="0">
                          <a:solidFill>
                            <a:srgbClr val="000000"/>
                          </a:solidFill>
                        </a:rPr>
                        <a:t>Herrmann</a:t>
                      </a:r>
                      <a:endParaRPr lang="en-US" sz="1200" dirty="0"/>
                    </a:p>
                  </a:txBody>
                  <a:tcPr marL="91440" marR="91440" marT="45720" marB="45720">
                    <a:lnL w="12700" cap="flat" cmpd="sng" algn="ctr">
                      <a:solidFill>
                        <a:srgbClr val="E1E1E1"/>
                      </a:solidFill>
                      <a:prstDash val="solid"/>
                      <a:round/>
                      <a:headEnd type="none" w="med" len="med"/>
                      <a:tailEnd type="none" w="med" len="med"/>
                    </a:lnL>
                    <a:lnR w="12700" cap="flat" cmpd="sng" algn="ctr">
                      <a:solidFill>
                        <a:srgbClr val="E1E1E1"/>
                      </a:solidFill>
                      <a:prstDash val="solid"/>
                      <a:round/>
                      <a:headEnd type="none" w="med" len="med"/>
                      <a:tailEnd type="none" w="med" len="med"/>
                    </a:lnR>
                    <a:lnT w="12700" cap="flat" cmpd="sng" algn="ctr">
                      <a:solidFill>
                        <a:srgbClr val="E1E1E1"/>
                      </a:solidFill>
                      <a:prstDash val="solid"/>
                      <a:round/>
                      <a:headEnd type="none" w="med" len="med"/>
                      <a:tailEnd type="none" w="med" len="med"/>
                    </a:lnT>
                    <a:lnB w="12700" cap="flat" cmpd="sng" algn="ctr">
                      <a:solidFill>
                        <a:srgbClr val="E1E1E1"/>
                      </a:solidFill>
                      <a:prstDash val="solid"/>
                      <a:round/>
                      <a:headEnd type="none" w="med" len="med"/>
                      <a:tailEnd type="none" w="med" len="med"/>
                    </a:lnB>
                  </a:tcPr>
                </a:tc>
              </a:tr>
              <a:tr h="0">
                <a:tc>
                  <a:txBody>
                    <a:bodyPr/>
                    <a:lstStyle/>
                    <a:p>
                      <a:pPr algn="l" indent="0" marL="0">
                        <a:buNone/>
                      </a:pPr>
                      <a:r>
                        <a:rPr lang="en-US" sz="1200" b="1" dirty="0">
                          <a:solidFill>
                            <a:srgbClr val="000000"/>
                          </a:solidFill>
                        </a:rPr>
                        <a:t>FUNCTIONAL SAFETY</a:t>
                      </a:r>
                      <a:endParaRPr lang="en-US" sz="1200" dirty="0"/>
                    </a:p>
                  </a:txBody>
                  <a:tcPr marL="91440" marR="91440" marT="45720" marB="45720">
                    <a:lnL w="12700" cap="flat" cmpd="sng" algn="ctr">
                      <a:solidFill>
                        <a:srgbClr val="E1E1E1"/>
                      </a:solidFill>
                      <a:prstDash val="solid"/>
                      <a:round/>
                      <a:headEnd type="none" w="med" len="med"/>
                      <a:tailEnd type="none" w="med" len="med"/>
                    </a:lnL>
                    <a:lnR w="12700" cap="flat" cmpd="sng" algn="ctr">
                      <a:solidFill>
                        <a:srgbClr val="E1E1E1"/>
                      </a:solidFill>
                      <a:prstDash val="solid"/>
                      <a:round/>
                      <a:headEnd type="none" w="med" len="med"/>
                      <a:tailEnd type="none" w="med" len="med"/>
                    </a:lnR>
                    <a:lnT w="12700" cap="flat" cmpd="sng" algn="ctr">
                      <a:solidFill>
                        <a:srgbClr val="E1E1E1"/>
                      </a:solidFill>
                      <a:prstDash val="solid"/>
                      <a:round/>
                      <a:headEnd type="none" w="med" len="med"/>
                      <a:tailEnd type="none" w="med" len="med"/>
                    </a:lnT>
                    <a:lnB w="12700" cap="flat" cmpd="sng" algn="ctr">
                      <a:solidFill>
                        <a:srgbClr val="E1E1E1"/>
                      </a:solidFill>
                      <a:prstDash val="solid"/>
                      <a:round/>
                      <a:headEnd type="none" w="med" len="med"/>
                      <a:tailEnd type="none" w="med" len="med"/>
                    </a:lnB>
                  </a:tcPr>
                </a:tc>
                <a:tc>
                  <a:txBody>
                    <a:bodyPr/>
                    <a:lstStyle/>
                    <a:p>
                      <a:pPr algn="l" indent="0" marL="0">
                        <a:buNone/>
                      </a:pPr>
                      <a:r>
                        <a:rPr lang="en-US" sz="1200" dirty="0">
                          <a:solidFill>
                            <a:srgbClr val="000000"/>
                          </a:solidFill>
                        </a:rPr>
                        <a:t>ASIL B</a:t>
                      </a:r>
                      <a:endParaRPr lang="en-US" sz="1200" dirty="0"/>
                    </a:p>
                  </a:txBody>
                  <a:tcPr marL="91440" marR="91440" marT="45720" marB="45720">
                    <a:lnL w="12700" cap="flat" cmpd="sng" algn="ctr">
                      <a:solidFill>
                        <a:srgbClr val="E1E1E1"/>
                      </a:solidFill>
                      <a:prstDash val="solid"/>
                      <a:round/>
                      <a:headEnd type="none" w="med" len="med"/>
                      <a:tailEnd type="none" w="med" len="med"/>
                    </a:lnL>
                    <a:lnR w="12700" cap="flat" cmpd="sng" algn="ctr">
                      <a:solidFill>
                        <a:srgbClr val="E1E1E1"/>
                      </a:solidFill>
                      <a:prstDash val="solid"/>
                      <a:round/>
                      <a:headEnd type="none" w="med" len="med"/>
                      <a:tailEnd type="none" w="med" len="med"/>
                    </a:lnR>
                    <a:lnT w="12700" cap="flat" cmpd="sng" algn="ctr">
                      <a:solidFill>
                        <a:srgbClr val="E1E1E1"/>
                      </a:solidFill>
                      <a:prstDash val="solid"/>
                      <a:round/>
                      <a:headEnd type="none" w="med" len="med"/>
                      <a:tailEnd type="none" w="med" len="med"/>
                    </a:lnT>
                    <a:lnB w="12700" cap="flat" cmpd="sng" algn="ctr">
                      <a:solidFill>
                        <a:srgbClr val="E1E1E1"/>
                      </a:solidFill>
                      <a:prstDash val="solid"/>
                      <a:round/>
                      <a:headEnd type="none" w="med" len="med"/>
                      <a:tailEnd type="none" w="med" len="med"/>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57200" y="457200"/>
            <a:ext cx="8229600" cy="685800"/>
          </a:xfrm>
          <a:prstGeom prst="rect">
            <a:avLst/>
          </a:prstGeom>
          <a:noFill/>
          <a:ln/>
        </p:spPr>
        <p:txBody>
          <a:bodyPr wrap="square" rtlCol="0" anchor="ctr"/>
          <a:lstStyle/>
          <a:p>
            <a:pPr indent="0" marL="0">
              <a:buNone/>
            </a:pPr>
            <a:r>
              <a:rPr lang="en-US" sz="2400" b="1" dirty="0">
                <a:solidFill>
                  <a:srgbClr val="363636"/>
                </a:solidFill>
              </a:rPr>
              <a:t>Process: SYS.2</a:t>
            </a:r>
            <a:endParaRPr lang="en-US" sz="2400" dirty="0"/>
          </a:p>
        </p:txBody>
      </p:sp>
      <p:sp>
        <p:nvSpPr>
          <p:cNvPr id="3" name="Text 1"/>
          <p:cNvSpPr/>
          <p:nvPr/>
        </p:nvSpPr>
        <p:spPr>
          <a:xfrm>
            <a:off x="457200" y="5943600"/>
            <a:ext cx="1828800" cy="0"/>
          </a:xfrm>
          <a:prstGeom prst="rect">
            <a:avLst/>
          </a:prstGeom>
          <a:noFill/>
          <a:ln/>
        </p:spPr>
        <p:txBody>
          <a:bodyPr wrap="square" rtlCol="0" anchor="ctr"/>
          <a:lstStyle/>
          <a:p>
            <a:pPr indent="0" marL="0">
              <a:buNone/>
            </a:pPr>
            <a:r>
              <a:rPr lang="en-US" sz="800" dirty="0">
                <a:solidFill>
                  <a:srgbClr val="666666"/>
                </a:solidFill>
              </a:rPr>
              <a:t>SpiceUP Assessment Tool</a:t>
            </a:r>
            <a:endParaRPr lang="en-US" sz="800" dirty="0"/>
          </a:p>
        </p:txBody>
      </p:sp>
      <p:sp>
        <p:nvSpPr>
          <p:cNvPr id="4" name="Text 2"/>
          <p:cNvSpPr/>
          <p:nvPr/>
        </p:nvSpPr>
        <p:spPr>
          <a:xfrm>
            <a:off x="7772400" y="5943600"/>
            <a:ext cx="1828800" cy="0"/>
          </a:xfrm>
          <a:prstGeom prst="rect">
            <a:avLst/>
          </a:prstGeom>
          <a:noFill/>
          <a:ln/>
        </p:spPr>
        <p:txBody>
          <a:bodyPr wrap="square" rtlCol="0" anchor="ctr"/>
          <a:lstStyle/>
          <a:p>
            <a:pPr algn="r" indent="0" marL="0">
              <a:buNone/>
            </a:pPr>
            <a:r>
              <a:rPr lang="en-US" sz="800" dirty="0">
                <a:solidFill>
                  <a:srgbClr val="666666"/>
                </a:solidFill>
              </a:rPr>
              <a:t>Confidential Information</a:t>
            </a:r>
            <a:endParaRPr lang="en-US" sz="800" dirty="0"/>
          </a:p>
        </p:txBody>
      </p:sp>
      <p:sp>
        <p:nvSpPr>
          <p:cNvPr id="5" name="Text 3"/>
          <p:cNvSpPr/>
          <p:nvPr/>
        </p:nvSpPr>
        <p:spPr>
          <a:xfrm>
            <a:off x="457200" y="1371600"/>
            <a:ext cx="8229600" cy="0"/>
          </a:xfrm>
          <a:prstGeom prst="rect">
            <a:avLst/>
          </a:prstGeom>
          <a:noFill/>
          <a:ln/>
        </p:spPr>
        <p:txBody>
          <a:bodyPr wrap="square" rtlCol="0" anchor="ctr"/>
          <a:lstStyle/>
          <a:p>
            <a:pPr indent="0" marL="0">
              <a:buNone/>
            </a:pPr>
            <a:r>
              <a:rPr lang="en-US" sz="1400" b="1" dirty="0">
                <a:solidFill>
                  <a:srgbClr val="363636"/>
                </a:solidFill>
              </a:rPr>
              <a:t>Strengths</a:t>
            </a:r>
            <a:endParaRPr lang="en-US" sz="1400" dirty="0"/>
          </a:p>
        </p:txBody>
      </p:sp>
      <p:sp>
        <p:nvSpPr>
          <p:cNvPr id="6" name="Text 4"/>
          <p:cNvSpPr/>
          <p:nvPr/>
        </p:nvSpPr>
        <p:spPr>
          <a:xfrm>
            <a:off x="457200" y="1645920"/>
            <a:ext cx="8229600" cy="0"/>
          </a:xfrm>
          <a:prstGeom prst="rect">
            <a:avLst/>
          </a:prstGeom>
          <a:noFill/>
          <a:ln/>
        </p:spPr>
        <p:txBody>
          <a:bodyPr wrap="square" rtlCol="0" anchor="ctr"/>
          <a:lstStyle/>
          <a:p>
            <a:pPr indent="0" marL="0">
              <a:buNone/>
            </a:pPr>
            <a:r>
              <a:rPr lang="en-US" sz="1200" dirty="0">
                <a:solidFill>
                  <a:srgbClr val="363636"/>
                </a:solidFill>
              </a:rPr>
              <a:t>"Requirement management is meticulously executed, ensuring the precise capture, analysis, and prioritization of project specifications."</a:t>
            </a:r>
            <a:endParaRPr lang="en-US" sz="1200" dirty="0"/>
          </a:p>
          <a:p>
            <a:pPr indent="0" marL="0">
              <a:buNone/>
            </a:pPr>
            <a:r>
              <a:rPr lang="en-US" sz="1200" dirty="0">
                <a:solidFill>
                  <a:srgbClr val="363636"/>
                </a:solidFill>
              </a:rPr>
              <a:t>Evidence: xsc cc cc</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Slide 1</vt:lpstr>
      <vt:lpstr>Slide 2</vt:lpstr>
      <vt:lpstr>Slide 3</vt:lpstr>
      <vt:lpstr>Slide 4</vt:lpstr>
      <vt:lpstr>Slide 5</vt:lpstr>
      <vt:lpstr>Slide 6</vt:lpstr>
      <vt:lpstr>Slide 7</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2025-01-05T23:06:43Z</dcterms:created>
  <dcterms:modified xsi:type="dcterms:W3CDTF">2025-01-05T23:06:43Z</dcterms:modified>
</cp:coreProperties>
</file>