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1" r:id="rId4"/>
    <p:sldId id="292" r:id="rId5"/>
    <p:sldId id="259" r:id="rId6"/>
    <p:sldId id="263" r:id="rId7"/>
    <p:sldId id="264" r:id="rId8"/>
    <p:sldId id="265" r:id="rId9"/>
    <p:sldId id="266" r:id="rId10"/>
    <p:sldId id="267" r:id="rId11"/>
    <p:sldId id="288" r:id="rId12"/>
    <p:sldId id="269" r:id="rId13"/>
    <p:sldId id="270" r:id="rId14"/>
    <p:sldId id="271" r:id="rId15"/>
    <p:sldId id="272" r:id="rId16"/>
    <p:sldId id="273" r:id="rId17"/>
    <p:sldId id="274" r:id="rId18"/>
    <p:sldId id="285" r:id="rId19"/>
    <p:sldId id="286" r:id="rId20"/>
    <p:sldId id="287" r:id="rId21"/>
    <p:sldId id="289" r:id="rId22"/>
    <p:sldId id="290" r:id="rId23"/>
    <p:sldId id="291" r:id="rId24"/>
    <p:sldId id="275" r:id="rId25"/>
    <p:sldId id="276" r:id="rId26"/>
    <p:sldId id="278" r:id="rId27"/>
    <p:sldId id="283" r:id="rId28"/>
    <p:sldId id="282" r:id="rId29"/>
    <p:sldId id="281" r:id="rId30"/>
    <p:sldId id="277" r:id="rId31"/>
    <p:sldId id="280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799"/>
  </p:normalViewPr>
  <p:slideViewPr>
    <p:cSldViewPr snapToGrid="0" snapToObjects="1">
      <p:cViewPr varScale="1">
        <p:scale>
          <a:sx n="89" d="100"/>
          <a:sy n="8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0648C-505D-974F-8455-989C36D8D62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30FA-7751-9D47-9423-2F6FAC61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*</a:t>
            </a:r>
            <a:r>
              <a:rPr lang="en-US" b="0" baseline="0" dirty="0" smtClean="0"/>
              <a:t> That’s a lot of duplicate data.</a:t>
            </a:r>
            <a:endParaRPr lang="en-US" b="0" dirty="0" smtClean="0"/>
          </a:p>
          <a:p>
            <a:r>
              <a:rPr lang="en-US" b="0" dirty="0" smtClean="0"/>
              <a:t>*</a:t>
            </a:r>
            <a:r>
              <a:rPr lang="en-US" b="0" baseline="0" dirty="0" smtClean="0"/>
              <a:t> Can grow exponentially!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8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By default EF can batch</a:t>
            </a:r>
            <a:r>
              <a:rPr lang="en-US" baseline="0" dirty="0" smtClean="0"/>
              <a:t> INSERTS/DELETES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Extensions exists for SELECT and UPDATE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5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b="1" dirty="0" smtClean="0"/>
              <a:t>not</a:t>
            </a:r>
            <a:r>
              <a:rPr lang="en-US" b="0" baseline="0" dirty="0" smtClean="0"/>
              <a:t> what your average application developer looks like.</a:t>
            </a:r>
          </a:p>
          <a:p>
            <a:r>
              <a:rPr lang="en-US" b="0" baseline="0" dirty="0" smtClean="0"/>
              <a:t>What is an ORM?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Contrary to belief, it is not a performance abyss.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Name implies “mapper”. But</a:t>
            </a:r>
            <a:r>
              <a:rPr lang="en-US" baseline="0" dirty="0" smtClean="0"/>
              <a:t> most ORM </a:t>
            </a:r>
            <a:r>
              <a:rPr lang="en-US" baseline="0" dirty="0" err="1" smtClean="0"/>
              <a:t>Fx</a:t>
            </a:r>
            <a:r>
              <a:rPr lang="en-US" baseline="0" dirty="0" smtClean="0"/>
              <a:t> have other features too.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These can be incredible useful tools for application developers - can prevent mistakes by removing a significant amount of boilerplate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no</a:t>
            </a:r>
            <a:r>
              <a:rPr lang="en-US" baseline="0" dirty="0" smtClean="0"/>
              <a:t> longer in control of the isolation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4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4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create CTEs? Can you use windowing functions? Filtered indexes?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can also be a source of </a:t>
            </a:r>
            <a:r>
              <a:rPr lang="en-US" b="1" dirty="0" smtClean="0"/>
              <a:t>serious</a:t>
            </a:r>
            <a:r>
              <a:rPr lang="en-US" dirty="0" smtClean="0"/>
              <a:t> and </a:t>
            </a:r>
            <a:r>
              <a:rPr lang="en-US" b="1" dirty="0" smtClean="0"/>
              <a:t>non-obvious</a:t>
            </a:r>
            <a:r>
              <a:rPr lang="en-US" dirty="0" smtClean="0"/>
              <a:t> performance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8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I’m going to cover a number of Do’s and Don’ts based on</a:t>
            </a:r>
            <a:r>
              <a:rPr lang="en-US" baseline="0" dirty="0" smtClean="0"/>
              <a:t> my experience over the last decade working with both app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DBAs in building performance critical applications.</a:t>
            </a:r>
          </a:p>
          <a:p>
            <a:endParaRPr lang="en-US" baseline="0" dirty="0" smtClean="0"/>
          </a:p>
          <a:p>
            <a:r>
              <a:rPr lang="en-US" dirty="0" smtClean="0"/>
              <a:t>The presentation is geared towards app </a:t>
            </a:r>
            <a:r>
              <a:rPr lang="en-US" dirty="0" err="1" smtClean="0"/>
              <a:t>dev</a:t>
            </a:r>
            <a:r>
              <a:rPr lang="en-US" dirty="0" smtClean="0"/>
              <a:t>, and uses MSSQL and Entity Framework in examples. But the concepts are general enough to apply to relational DB or 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have a “</a:t>
            </a:r>
            <a:r>
              <a:rPr lang="en-US" baseline="0" dirty="0" err="1" smtClean="0"/>
              <a:t>CompanySalesRep</a:t>
            </a:r>
            <a:r>
              <a:rPr lang="en-US" baseline="0" dirty="0" smtClean="0"/>
              <a:t>” </a:t>
            </a:r>
            <a:r>
              <a:rPr lang="en-US" b="1" baseline="0" dirty="0" smtClean="0"/>
              <a:t>association table</a:t>
            </a:r>
            <a:r>
              <a:rPr lang="en-US" baseline="0" dirty="0" smtClean="0"/>
              <a:t> in our database. But EF assumes there are only two columns!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Some ORMs (like </a:t>
            </a:r>
            <a:r>
              <a:rPr lang="en-US" baseline="0" dirty="0" err="1" smtClean="0"/>
              <a:t>Nhibernate</a:t>
            </a:r>
            <a:r>
              <a:rPr lang="en-US" baseline="0" dirty="0" smtClean="0"/>
              <a:t> handle this better.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if, in the future, you want additional attributes?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 will work out so much better</a:t>
            </a:r>
            <a:r>
              <a:rPr lang="en-US" baseline="0" dirty="0" smtClean="0"/>
              <a:t> if you explicitly map your join table.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It is the wrong interface for data</a:t>
            </a:r>
            <a:r>
              <a:rPr lang="en-US" b="1" baseline="0" dirty="0" smtClean="0"/>
              <a:t> access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* Adding is usually </a:t>
            </a:r>
            <a:r>
              <a:rPr lang="en-US" b="0" i="1" baseline="0" dirty="0" smtClean="0"/>
              <a:t>okay</a:t>
            </a:r>
            <a:r>
              <a:rPr lang="en-US" b="0" i="0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i="0" baseline="0" dirty="0" smtClean="0"/>
              <a:t>But if you want to access any of those? You have to load the </a:t>
            </a:r>
            <a:r>
              <a:rPr lang="en-US" b="0" i="1" baseline="0" dirty="0" smtClean="0"/>
              <a:t>entire</a:t>
            </a:r>
            <a:r>
              <a:rPr lang="en-US" b="0" i="0" baseline="0" dirty="0" smtClean="0"/>
              <a:t> </a:t>
            </a:r>
            <a:r>
              <a:rPr lang="en-US" b="0" i="1" baseline="0" dirty="0" smtClean="0"/>
              <a:t>collection</a:t>
            </a:r>
            <a:r>
              <a:rPr lang="en-US" b="0" i="0" baseline="0" dirty="0" smtClean="0"/>
              <a:t> into memory.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i="0" baseline="0" dirty="0" smtClean="0"/>
              <a:t>Don’t navigate to collections!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Argument</a:t>
            </a:r>
            <a:r>
              <a:rPr lang="en-US" b="0" baseline="0" dirty="0" smtClean="0"/>
              <a:t> about having an accurate model for querying.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go so far as to </a:t>
            </a:r>
            <a:r>
              <a:rPr lang="en-US" i="1" dirty="0" smtClean="0"/>
              <a:t>turn it off</a:t>
            </a:r>
            <a:r>
              <a:rPr lang="en-US" i="0" baseline="0" dirty="0" smtClean="0"/>
              <a:t> by </a:t>
            </a:r>
            <a:r>
              <a:rPr lang="en-US" i="0" baseline="0" dirty="0" smtClean="0"/>
              <a:t>default.</a:t>
            </a:r>
          </a:p>
          <a:p>
            <a:r>
              <a:rPr lang="en-US" i="0" baseline="0" dirty="0" smtClean="0"/>
              <a:t>We already know lazy loading collections </a:t>
            </a:r>
            <a:r>
              <a:rPr lang="en-US" b="1" i="0" baseline="0" dirty="0" smtClean="0"/>
              <a:t>is bad</a:t>
            </a:r>
            <a:r>
              <a:rPr lang="en-US" b="0" i="0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2F-7447-8B44-B039-FC25B6A5FFA5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25BC-2248-1F49-A9F4-E4FC82EFB089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63B9-894B-D743-A2F8-3D7A2DB2EC4C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8854-E301-FE4B-8FDC-2F6E3A3EC2F7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9B58-B309-F848-AB6D-A6A5448AD672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AE7-2F69-CB44-A60F-562205FADC6A}" type="datetime1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7DF-B42A-764C-9C44-A99E8F11384A}" type="datetime1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EA75-3A24-0247-99B7-0553794BC5BD}" type="datetime1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D77-C3A1-A440-BB16-BE870D0BCE7B}" type="datetime1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925C-3EE8-B34F-8D34-64F7B7DA3254}" type="datetime1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8E0-1ECF-B241-AB22-398F63B61B6F}" type="datetime1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563C-06E6-FD48-BDD6-EDAD61E91512}" type="datetime1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2364" y="6352241"/>
            <a:ext cx="3191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http://josephdaigle.me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E8DA-F003-0041-8D55-8B625D3C5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714"/>
            <a:ext cx="9144000" cy="2387600"/>
          </a:xfrm>
        </p:spPr>
        <p:txBody>
          <a:bodyPr/>
          <a:lstStyle/>
          <a:p>
            <a:r>
              <a:rPr lang="en-US" dirty="0"/>
              <a:t>Data Access for Performance Junkies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314"/>
            <a:ext cx="9144000" cy="498942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or: How I Learned to Stop Worrying and Love the ORM.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josephdaigle.me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7997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Joseph Daigle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josephdaigle.me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eager fetching.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869407"/>
            <a:ext cx="871061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 SELECT * FROM Posts JOIN Comments ...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postsQuery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(from post 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blogDataContext.Posts.Include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>
                <a:solidFill>
                  <a:srgbClr val="0A4D6D"/>
                </a:solidFill>
                <a:latin typeface="Consolas" charset="0"/>
                <a:ea typeface="Consolas" charset="0"/>
                <a:cs typeface="Consolas" charset="0"/>
              </a:rPr>
              <a:t>"Comments"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select post);</a:t>
            </a:r>
          </a:p>
          <a:p>
            <a:endParaRPr lang="ro-RO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(Post post </a:t>
            </a:r>
            <a:r>
              <a:rPr lang="ro-RO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postsQuery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lazy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loading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comments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causes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(Comment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comment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post.Comments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//print comment...   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dirty="0" smtClean="0"/>
              <a:t> Cartesian products.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5837" y="3007876"/>
            <a:ext cx="102203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.Include(c =&gt;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c.Staff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           </a:t>
            </a:r>
            <a:r>
              <a:rPr lang="it-IT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// 10 staff per company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.Include(c =&gt;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c.UserProfiles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    </a:t>
            </a:r>
            <a:r>
              <a:rPr lang="it-IT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// 5 </a:t>
            </a:r>
            <a:r>
              <a:rPr lang="it-IT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user</a:t>
            </a:r>
            <a:r>
              <a:rPr lang="it-IT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it-IT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profiles</a:t>
            </a:r>
            <a:r>
              <a:rPr lang="it-IT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 per company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(c =&gt;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c.CompanyRegion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 </a:t>
            </a:r>
            <a:r>
              <a:rPr lang="it-IT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// 10 companies in </a:t>
            </a:r>
            <a:r>
              <a:rPr lang="it-IT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region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 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</a:rPr>
              <a:t>// 500 rows returned!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rewrite to use multiple queries if appropriate.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7881" y="2788028"/>
            <a:ext cx="7996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c.CompanyRegion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CompanyStaff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UserProfile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return excessive amounts of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7881" y="2788028"/>
            <a:ext cx="7996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c.CompanyRegion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CompanyStaff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UserProfile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projections and DTOs.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execute more round-trips than you need.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7881" y="2431633"/>
            <a:ext cx="7996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c.CompanyRegion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CompanyStaff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UserProfile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ToList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batch your queries.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7881" y="2381923"/>
            <a:ext cx="7996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a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c.CompanyRegion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.Future();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var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b =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CompanyStaff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.Future();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var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c =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it-IT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UserProfile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.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Where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=&gt;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s.Company.Region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5)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.Future();</a:t>
            </a:r>
          </a:p>
          <a:p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//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triggers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all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3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queries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to </a:t>
            </a:r>
            <a:r>
              <a:rPr lang="it-IT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execute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in a batch</a:t>
            </a:r>
          </a:p>
          <a:p>
            <a:r>
              <a:rPr lang="it-IT" dirty="0" err="1" smtClean="0"/>
              <a:t>var</a:t>
            </a:r>
            <a:r>
              <a:rPr lang="it-IT" dirty="0" smtClean="0"/>
              <a:t> companies = </a:t>
            </a:r>
            <a:r>
              <a:rPr lang="it-IT" dirty="0" err="1" smtClean="0"/>
              <a:t>a.ToList</a:t>
            </a:r>
            <a:r>
              <a:rPr lang="it-IT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defer execution.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031798"/>
            <a:ext cx="10768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activeCompanies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db.Set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&gt;().Where(c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c.Deleted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viewModel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ViewModel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Companies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activeCompanies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0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write cryptic LINQ expressions.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write raw SQL.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are not evil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67025" y="158656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ORM Features:</a:t>
            </a:r>
            <a:endParaRPr lang="en-US" sz="3200" dirty="0"/>
          </a:p>
          <a:p>
            <a:r>
              <a:rPr lang="en-US" sz="3200" dirty="0" smtClean="0"/>
              <a:t>Mapper</a:t>
            </a:r>
          </a:p>
          <a:p>
            <a:r>
              <a:rPr lang="en-US" sz="3200" dirty="0" smtClean="0"/>
              <a:t>Query Generation</a:t>
            </a:r>
          </a:p>
          <a:p>
            <a:r>
              <a:rPr lang="en-US" sz="3200" dirty="0" smtClean="0"/>
              <a:t>Identity Map</a:t>
            </a:r>
          </a:p>
          <a:p>
            <a:r>
              <a:rPr lang="en-US" sz="3200" dirty="0" smtClean="0"/>
              <a:t>Unity of Work</a:t>
            </a:r>
          </a:p>
          <a:p>
            <a:endParaRPr lang="en-US" sz="3200" dirty="0"/>
          </a:p>
          <a:p>
            <a:r>
              <a:rPr lang="en-US" sz="3200" dirty="0" smtClean="0"/>
              <a:t>It’s just a tool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is-IS" dirty="0" smtClean="0"/>
              <a:t>…but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2303463"/>
            <a:ext cx="4800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lightweight “mapper” libraries.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“active records”.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“repositories”.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“commands” and “queries”.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rely on implicit transaction.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explicit transactions.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define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2174" y="2287486"/>
            <a:ext cx="9553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ProductReview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ProductReviewID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(100)]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ReviewerName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(8000)]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Comments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ReviewDate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auto-generate data access code from your database.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automatically modify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7288" y="3276124"/>
            <a:ext cx="11801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.SetInitializer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AdventureWorksDbContext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NullDatabaseInitializer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AdventureWorksDbContext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&gt;());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couple database versioning (i.e. migrations) to your ORM.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2044700"/>
            <a:ext cx="5168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know and understand the SQL dialect of your RDBMS.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1674" y="2717383"/>
            <a:ext cx="9382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WITH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Sales_CTE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AS</a:t>
            </a:r>
          </a:p>
          <a:p>
            <a:r>
              <a:rPr lang="is-IS" dirty="0">
                <a:solidFill>
                  <a:srgbClr val="808080"/>
                </a:solidFill>
                <a:latin typeface="Helvetica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Helvetica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SalesYear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Helvetica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SalesOrderHeader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NULL</a:t>
            </a:r>
          </a:p>
          <a:p>
            <a:r>
              <a:rPr lang="is-IS" dirty="0">
                <a:solidFill>
                  <a:srgbClr val="808080"/>
                </a:solidFill>
                <a:latin typeface="Helvetica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Helvetica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TotalSales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SalesYear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Sales_CTE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Helvetica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Helvetica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latin typeface="Helvetica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ORM Profilers.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1678181"/>
            <a:ext cx="6767511" cy="46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be aware if you become an “accidental DBA”.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Mistakes &amp; Best Practices</a:t>
            </a:r>
          </a:p>
          <a:p>
            <a:r>
              <a:rPr lang="en-US" dirty="0" smtClean="0"/>
              <a:t>When should I use (and not use) an ORM?</a:t>
            </a:r>
          </a:p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</a:t>
            </a:r>
            <a:r>
              <a:rPr lang="uk-UA" dirty="0" smtClean="0"/>
              <a:t>’</a:t>
            </a:r>
            <a:r>
              <a:rPr lang="en-US" dirty="0" err="1" smtClean="0"/>
              <a:t>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r>
              <a:rPr lang="en-US" dirty="0" smtClean="0"/>
              <a:t>Querying</a:t>
            </a:r>
          </a:p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automatic many-to-many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14422"/>
            <a:ext cx="75057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CustomerMapping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EntityTypeConfiguration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&lt;Customer&gt;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CustomerMapping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HasMany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 =&gt;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c.SalesReps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WithMany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 =&gt;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s.CompaniesRepresented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.Map(m =&gt;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{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m.ToTable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CompanySalesRep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m.MapLeftKey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CompanyId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m.MapRightKey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SalesRepId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});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b="1" dirty="0" smtClean="0"/>
              <a:t> </a:t>
            </a:r>
            <a:r>
              <a:rPr lang="en-US" dirty="0" smtClean="0"/>
              <a:t>map explicitly map your </a:t>
            </a:r>
            <a:r>
              <a:rPr lang="en-US" dirty="0" smtClean="0"/>
              <a:t>association </a:t>
            </a:r>
            <a:r>
              <a:rPr lang="en-US" dirty="0" smtClean="0"/>
              <a:t>table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0" y="2514422"/>
            <a:ext cx="7505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ublic class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CustomerSalesRep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public Customer Customer { get; set; }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public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SalesRep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SalesRep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get; set; }</a:t>
            </a:r>
          </a:p>
          <a:p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[Key]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CustomerSalesRepId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get; set; }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DateTime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CreatedDateTime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get; set;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i="1" dirty="0" smtClean="0"/>
              <a:t> </a:t>
            </a:r>
            <a:r>
              <a:rPr lang="en-US" dirty="0" smtClean="0"/>
              <a:t>mapping collections.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643010"/>
            <a:ext cx="8529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ICollection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CustomerSalesRep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CustomerSalesReps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get; set; 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entire collection must be loaded!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myCustomer.CustomerSalesReps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.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SingleOrDefault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(r =&gt;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r.SalesRepId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5);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queries a single row</a:t>
            </a:r>
          </a:p>
          <a:p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dbContext.Set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CustomerSalesRep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&gt;()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.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SingleOrDefault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 =&gt;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r.SalesRepId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 &amp;&amp;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r.CompanyId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1);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excessive lazy loading.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433915"/>
            <a:ext cx="94249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 SELECT * FROM </a:t>
            </a:r>
            <a:r>
              <a:rPr lang="en-US" sz="1600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Posts WHERE ...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postsQuery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from post 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blogDataContext.Posts</a:t>
            </a:r>
            <a:endParaRPr lang="en-US" sz="16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where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post.PostDate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&gt; "2016-05-01"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select post;</a:t>
            </a:r>
          </a:p>
          <a:p>
            <a:endParaRPr lang="ro-RO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(Post post </a:t>
            </a:r>
            <a:r>
              <a:rPr lang="ro-RO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postsQuery</a:t>
            </a:r>
            <a:r>
              <a:rPr lang="ro-RO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de-DE" sz="1600" dirty="0" err="1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lazy</a:t>
            </a:r>
            <a:r>
              <a:rPr lang="de-DE" sz="1600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loading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comments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causes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:    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 SELECT * FROM Comments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PostId</a:t>
            </a:r>
            <a:r>
              <a:rPr lang="de-DE" sz="1600" dirty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 = @p0   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post.Comments.Load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(Comment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comment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post.Comments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//...   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3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1469</Words>
  <Application>Microsoft Macintosh PowerPoint</Application>
  <PresentationFormat>Widescreen</PresentationFormat>
  <Paragraphs>316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Helvetica</vt:lpstr>
      <vt:lpstr>Arial</vt:lpstr>
      <vt:lpstr>Office Theme</vt:lpstr>
      <vt:lpstr>Data Access for Performance Junkies</vt:lpstr>
      <vt:lpstr>ORMs are not evil</vt:lpstr>
      <vt:lpstr>PowerPoint Presentation</vt:lpstr>
      <vt:lpstr>PowerPoint Presentation</vt:lpstr>
      <vt:lpstr>Do’s and Don’ts</vt:lpstr>
      <vt:lpstr>Many-to-Many Mapping</vt:lpstr>
      <vt:lpstr>Many-to-Many Mapping</vt:lpstr>
      <vt:lpstr>Mapping Collections in General</vt:lpstr>
      <vt:lpstr>Lazy Loading and SELECT N+1</vt:lpstr>
      <vt:lpstr>Lazy Loading and SELECT N+1</vt:lpstr>
      <vt:lpstr>Cartesian Products</vt:lpstr>
      <vt:lpstr>Cartesian Products</vt:lpstr>
      <vt:lpstr>“Big Data”</vt:lpstr>
      <vt:lpstr>“Big Data”</vt:lpstr>
      <vt:lpstr>Spare the Network</vt:lpstr>
      <vt:lpstr>Spare the Network</vt:lpstr>
      <vt:lpstr>Unintended Consequences</vt:lpstr>
      <vt:lpstr>Maintainability</vt:lpstr>
      <vt:lpstr>Maintainability</vt:lpstr>
      <vt:lpstr>Maintainability</vt:lpstr>
      <vt:lpstr>Data Access Patterns</vt:lpstr>
      <vt:lpstr>Data Access Patterns</vt:lpstr>
      <vt:lpstr>Data Access Patterns</vt:lpstr>
      <vt:lpstr>Unintended Consequences</vt:lpstr>
      <vt:lpstr>Unintended Consequences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for Performance Junkies</dc:title>
  <dc:creator>Microsoft Office User</dc:creator>
  <cp:lastModifiedBy>Microsoft Office User</cp:lastModifiedBy>
  <cp:revision>46</cp:revision>
  <dcterms:created xsi:type="dcterms:W3CDTF">2016-05-14T18:03:03Z</dcterms:created>
  <dcterms:modified xsi:type="dcterms:W3CDTF">2016-05-20T18:22:10Z</dcterms:modified>
</cp:coreProperties>
</file>