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59" r:id="rId5"/>
    <p:sldId id="281" r:id="rId6"/>
    <p:sldId id="294" r:id="rId7"/>
    <p:sldId id="295" r:id="rId8"/>
    <p:sldId id="308" r:id="rId9"/>
    <p:sldId id="311" r:id="rId10"/>
    <p:sldId id="319" r:id="rId11"/>
    <p:sldId id="296" r:id="rId12"/>
    <p:sldId id="320" r:id="rId13"/>
    <p:sldId id="313" r:id="rId14"/>
    <p:sldId id="321" r:id="rId15"/>
    <p:sldId id="314" r:id="rId16"/>
    <p:sldId id="315" r:id="rId17"/>
    <p:sldId id="316" r:id="rId18"/>
    <p:sldId id="317" r:id="rId19"/>
    <p:sldId id="300"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598" autoAdjust="0"/>
  </p:normalViewPr>
  <p:slideViewPr>
    <p:cSldViewPr snapToGrid="0">
      <p:cViewPr varScale="1">
        <p:scale>
          <a:sx n="114" d="100"/>
          <a:sy n="114" d="100"/>
        </p:scale>
        <p:origin x="477" y="60"/>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5" Type="http://schemas.openxmlformats.org/officeDocument/2006/relationships/image" Target="../media/image21.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Airbnb’s in New York City</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John D’Aiutolo</a:t>
            </a:r>
          </a:p>
          <a:p>
            <a:r>
              <a:rPr lang="en-US" dirty="0"/>
              <a:t>Michael Lohr</a:t>
            </a:r>
          </a:p>
          <a:p>
            <a:r>
              <a:rPr lang="en-US" dirty="0"/>
              <a:t>Ken Talibdjanov</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pic>
        <p:nvPicPr>
          <p:cNvPr id="5" name="Content Placeholder 4" descr="Chart, bar chart&#10;&#10;Description automatically generated">
            <a:extLst>
              <a:ext uri="{FF2B5EF4-FFF2-40B4-BE49-F238E27FC236}">
                <a16:creationId xmlns:a16="http://schemas.microsoft.com/office/drawing/2014/main" id="{D480EBC2-7E62-84B1-5BC4-F0C2479013A8}"/>
              </a:ext>
            </a:extLst>
          </p:cNvPr>
          <p:cNvPicPr>
            <a:picLocks noGrp="1" noChangeAspect="1"/>
          </p:cNvPicPr>
          <p:nvPr>
            <p:ph idx="1"/>
          </p:nvPr>
        </p:nvPicPr>
        <p:blipFill>
          <a:blip r:embed="rId2"/>
          <a:stretch>
            <a:fillRect/>
          </a:stretch>
        </p:blipFill>
        <p:spPr>
          <a:xfrm>
            <a:off x="2540501" y="402738"/>
            <a:ext cx="6454853" cy="5828722"/>
          </a:xfrm>
        </p:spPr>
      </p:pic>
    </p:spTree>
    <p:extLst>
      <p:ext uri="{BB962C8B-B14F-4D97-AF65-F5344CB8AC3E}">
        <p14:creationId xmlns:p14="http://schemas.microsoft.com/office/powerpoint/2010/main" val="45262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pic>
        <p:nvPicPr>
          <p:cNvPr id="6" name="Content Placeholder 5" descr="Chart, bar chart&#10;&#10;Description automatically generated">
            <a:extLst>
              <a:ext uri="{FF2B5EF4-FFF2-40B4-BE49-F238E27FC236}">
                <a16:creationId xmlns:a16="http://schemas.microsoft.com/office/drawing/2014/main" id="{A4514E5A-D7FF-84BF-676B-37600759CA49}"/>
              </a:ext>
            </a:extLst>
          </p:cNvPr>
          <p:cNvPicPr>
            <a:picLocks noGrp="1" noChangeAspect="1"/>
          </p:cNvPicPr>
          <p:nvPr>
            <p:ph idx="1"/>
          </p:nvPr>
        </p:nvPicPr>
        <p:blipFill>
          <a:blip r:embed="rId2"/>
          <a:stretch>
            <a:fillRect/>
          </a:stretch>
        </p:blipFill>
        <p:spPr>
          <a:xfrm>
            <a:off x="2828033" y="468461"/>
            <a:ext cx="6489145" cy="5806676"/>
          </a:xfrm>
        </p:spPr>
      </p:pic>
    </p:spTree>
    <p:extLst>
      <p:ext uri="{BB962C8B-B14F-4D97-AF65-F5344CB8AC3E}">
        <p14:creationId xmlns:p14="http://schemas.microsoft.com/office/powerpoint/2010/main" val="199022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pic>
        <p:nvPicPr>
          <p:cNvPr id="1026" name="Picture 2">
            <a:extLst>
              <a:ext uri="{FF2B5EF4-FFF2-40B4-BE49-F238E27FC236}">
                <a16:creationId xmlns:a16="http://schemas.microsoft.com/office/drawing/2014/main" id="{E9DBD957-AB79-91F8-75C3-5CE020E9F9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2128" y="600987"/>
            <a:ext cx="7662042" cy="5570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5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pic>
        <p:nvPicPr>
          <p:cNvPr id="2050" name="Picture 2">
            <a:extLst>
              <a:ext uri="{FF2B5EF4-FFF2-40B4-BE49-F238E27FC236}">
                <a16:creationId xmlns:a16="http://schemas.microsoft.com/office/drawing/2014/main" id="{CC33440B-8339-AD20-A402-ED9A0C3DF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41" y="501860"/>
            <a:ext cx="5048917" cy="571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15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pic>
        <p:nvPicPr>
          <p:cNvPr id="3074" name="Picture 2">
            <a:extLst>
              <a:ext uri="{FF2B5EF4-FFF2-40B4-BE49-F238E27FC236}">
                <a16:creationId xmlns:a16="http://schemas.microsoft.com/office/drawing/2014/main" id="{5832B9D8-AFB1-6B42-C750-4F6957FA4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832" y="528999"/>
            <a:ext cx="6898336" cy="563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69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15</a:t>
            </a:fld>
            <a:endParaRPr lang="en-US" dirty="0"/>
          </a:p>
        </p:txBody>
      </p:sp>
      <p:pic>
        <p:nvPicPr>
          <p:cNvPr id="8" name="Content Placeholder 7" descr="Chart, bar chart&#10;&#10;Description automatically generated">
            <a:extLst>
              <a:ext uri="{FF2B5EF4-FFF2-40B4-BE49-F238E27FC236}">
                <a16:creationId xmlns:a16="http://schemas.microsoft.com/office/drawing/2014/main" id="{A083C98E-CEF4-5EA7-779A-D38C8FC75CF0}"/>
              </a:ext>
            </a:extLst>
          </p:cNvPr>
          <p:cNvPicPr>
            <a:picLocks noGrp="1" noChangeAspect="1"/>
          </p:cNvPicPr>
          <p:nvPr>
            <p:ph idx="1"/>
          </p:nvPr>
        </p:nvPicPr>
        <p:blipFill>
          <a:blip r:embed="rId2"/>
          <a:stretch>
            <a:fillRect/>
          </a:stretch>
        </p:blipFill>
        <p:spPr bwMode="auto">
          <a:xfrm>
            <a:off x="783090" y="1980413"/>
            <a:ext cx="10625820" cy="384993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5A23494B-E1A8-E8DE-5BE8-7796DD87AD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605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Conclusion</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16</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Source:</a:t>
            </a:r>
          </a:p>
          <a:p>
            <a:r>
              <a:rPr lang="en-US" dirty="0">
                <a:effectLst/>
              </a:rPr>
              <a:t>“New York City.” </a:t>
            </a:r>
            <a:r>
              <a:rPr lang="en-US" i="1" dirty="0">
                <a:effectLst/>
              </a:rPr>
              <a:t>Inside Airbnb</a:t>
            </a:r>
            <a:r>
              <a:rPr lang="en-US" dirty="0">
                <a:effectLst/>
              </a:rPr>
              <a:t>, 6 Mar. 2023, </a:t>
            </a:r>
            <a:r>
              <a:rPr lang="en-US" dirty="0">
                <a:effectLst/>
                <a:hlinkClick r:id="rId3"/>
              </a:rPr>
              <a:t>http://insideairbnb.com/get-the-data</a:t>
            </a:r>
            <a:r>
              <a:rPr lang="en-US" dirty="0">
                <a:effectLst/>
              </a:rPr>
              <a:t>.</a:t>
            </a:r>
          </a:p>
          <a:p>
            <a:endParaRPr lang="en-US" dirty="0">
              <a:effectLst/>
            </a:endParaRP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17</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Topics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4874003" y="533400"/>
            <a:ext cx="4400025" cy="5797237"/>
          </a:xfrm>
        </p:spPr>
        <p:txBody>
          <a:bodyPr>
            <a:normAutofit/>
          </a:bodyPr>
          <a:lstStyle/>
          <a:p>
            <a:r>
              <a:rPr lang="en-US" sz="2800" dirty="0"/>
              <a:t>Where we found our data</a:t>
            </a:r>
          </a:p>
          <a:p>
            <a:r>
              <a:rPr lang="en-US" sz="2800" dirty="0"/>
              <a:t>Questions we’ll be answering through analysis of our dataset</a:t>
            </a:r>
          </a:p>
          <a:p>
            <a:r>
              <a:rPr lang="en-US" sz="2800" dirty="0"/>
              <a:t>Analysis</a:t>
            </a:r>
          </a:p>
          <a:p>
            <a:r>
              <a:rPr lang="en-US" sz="2800" dirty="0"/>
              <a:t>Conclusion</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Where did we find our data?</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Inside Airbnb</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All of the data we’re using can be found on insideairbnb.com. They have data from over a hundred cities in dozens of countries across the world. Among them, we decided to choose New York City not only for its familiarity but for the size of the dataset as well. The dataset encompasses reservations from March earlier this year ranging back to December of 2022.</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89" y="1064715"/>
            <a:ext cx="6375571" cy="3922755"/>
          </a:xfrm>
        </p:spPr>
        <p:txBody>
          <a:bodyPr/>
          <a:lstStyle/>
          <a:p>
            <a:r>
              <a:rPr lang="en-US" dirty="0"/>
              <a:t>Questions we wanted to answer with our data</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And what motivated us to ask them</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71881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Questions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871714" cy="5797237"/>
          </a:xfrm>
        </p:spPr>
        <p:txBody>
          <a:bodyPr/>
          <a:lstStyle/>
          <a:p>
            <a:pPr marL="342900" indent="-342900">
              <a:buFont typeface="Arial" panose="020B0604020202020204" pitchFamily="34" charset="0"/>
              <a:buChar char="•"/>
            </a:pPr>
            <a:r>
              <a:rPr lang="en-US" dirty="0"/>
              <a:t>Which NYC Boroughs are the most in-demand/expensive?</a:t>
            </a:r>
          </a:p>
          <a:p>
            <a:pPr marL="342900" indent="-342900">
              <a:buFont typeface="Arial" panose="020B0604020202020204" pitchFamily="34" charset="0"/>
              <a:buChar char="•"/>
            </a:pPr>
            <a:r>
              <a:rPr lang="en-US" dirty="0"/>
              <a:t>Which size/style of lodging is the most popular?</a:t>
            </a:r>
          </a:p>
          <a:p>
            <a:pPr marL="342900" indent="-342900">
              <a:buFont typeface="Arial" panose="020B0604020202020204" pitchFamily="34" charset="0"/>
              <a:buChar char="•"/>
            </a:pPr>
            <a:r>
              <a:rPr lang="en-US" dirty="0"/>
              <a:t>Which Airbnb’s have the most/highest reviews?</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31079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Analysis</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107666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12" name="Content Placeholder 11" descr="Chart, bar chart&#10;&#10;Description automatically generated">
            <a:extLst>
              <a:ext uri="{FF2B5EF4-FFF2-40B4-BE49-F238E27FC236}">
                <a16:creationId xmlns:a16="http://schemas.microsoft.com/office/drawing/2014/main" id="{89A5C7E9-FB2C-D339-F594-06DED6415CC0}"/>
              </a:ext>
            </a:extLst>
          </p:cNvPr>
          <p:cNvPicPr>
            <a:picLocks noGrp="1" noChangeAspect="1"/>
          </p:cNvPicPr>
          <p:nvPr>
            <p:ph idx="1"/>
          </p:nvPr>
        </p:nvPicPr>
        <p:blipFill>
          <a:blip r:embed="rId2"/>
          <a:stretch>
            <a:fillRect/>
          </a:stretch>
        </p:blipFill>
        <p:spPr>
          <a:xfrm>
            <a:off x="2702660" y="488220"/>
            <a:ext cx="6698092" cy="5681369"/>
          </a:xfrm>
        </p:spPr>
      </p:pic>
    </p:spTree>
    <p:extLst>
      <p:ext uri="{BB962C8B-B14F-4D97-AF65-F5344CB8AC3E}">
        <p14:creationId xmlns:p14="http://schemas.microsoft.com/office/powerpoint/2010/main" val="269439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pic>
        <p:nvPicPr>
          <p:cNvPr id="3" name="Picture 2" descr="Chart, pie chart&#10;&#10;Description automatically generated">
            <a:extLst>
              <a:ext uri="{FF2B5EF4-FFF2-40B4-BE49-F238E27FC236}">
                <a16:creationId xmlns:a16="http://schemas.microsoft.com/office/drawing/2014/main" id="{89568F31-A1A0-F8A3-E122-8C146128050D}"/>
              </a:ext>
            </a:extLst>
          </p:cNvPr>
          <p:cNvPicPr>
            <a:picLocks noChangeAspect="1"/>
          </p:cNvPicPr>
          <p:nvPr/>
        </p:nvPicPr>
        <p:blipFill>
          <a:blip r:embed="rId2"/>
          <a:stretch>
            <a:fillRect/>
          </a:stretch>
        </p:blipFill>
        <p:spPr>
          <a:xfrm>
            <a:off x="2959413" y="687895"/>
            <a:ext cx="6361626" cy="5327776"/>
          </a:xfrm>
          <a:prstGeom prst="rect">
            <a:avLst/>
          </a:prstGeom>
        </p:spPr>
      </p:pic>
    </p:spTree>
    <p:extLst>
      <p:ext uri="{BB962C8B-B14F-4D97-AF65-F5344CB8AC3E}">
        <p14:creationId xmlns:p14="http://schemas.microsoft.com/office/powerpoint/2010/main" val="380549281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295</TotalTime>
  <Words>197</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Univers Condensed Light</vt:lpstr>
      <vt:lpstr>Walbaum Display Light</vt:lpstr>
      <vt:lpstr>AngleLinesVTI</vt:lpstr>
      <vt:lpstr>Airbnb’s in New York City</vt:lpstr>
      <vt:lpstr>Topics </vt:lpstr>
      <vt:lpstr>Where did we find our data?</vt:lpstr>
      <vt:lpstr>Inside Airbnb</vt:lpstr>
      <vt:lpstr>Questions we wanted to answer with our data</vt:lpstr>
      <vt:lpstr>Questions </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Airbnb’s in New York City</dc:title>
  <dc:creator>Jack D'Aiutolo</dc:creator>
  <cp:lastModifiedBy>Jack D'Aiutolo</cp:lastModifiedBy>
  <cp:revision>4</cp:revision>
  <dcterms:created xsi:type="dcterms:W3CDTF">2023-05-02T00:41:58Z</dcterms:created>
  <dcterms:modified xsi:type="dcterms:W3CDTF">2023-05-04T22:07:22Z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