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3"/>
  </p:notesMasterIdLst>
  <p:sldIdLst>
    <p:sldId id="259" r:id="rId5"/>
    <p:sldId id="281" r:id="rId6"/>
    <p:sldId id="294" r:id="rId7"/>
    <p:sldId id="295" r:id="rId8"/>
    <p:sldId id="308" r:id="rId9"/>
    <p:sldId id="311" r:id="rId10"/>
    <p:sldId id="319" r:id="rId11"/>
    <p:sldId id="296" r:id="rId12"/>
    <p:sldId id="320" r:id="rId13"/>
    <p:sldId id="313" r:id="rId14"/>
    <p:sldId id="321" r:id="rId15"/>
    <p:sldId id="314" r:id="rId16"/>
    <p:sldId id="315" r:id="rId17"/>
    <p:sldId id="316" r:id="rId18"/>
    <p:sldId id="317" r:id="rId19"/>
    <p:sldId id="322" r:id="rId20"/>
    <p:sldId id="300" r:id="rId21"/>
    <p:sldId id="30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598" autoAdjust="0"/>
  </p:normalViewPr>
  <p:slideViewPr>
    <p:cSldViewPr snapToGrid="0">
      <p:cViewPr varScale="1">
        <p:scale>
          <a:sx n="97" d="100"/>
          <a:sy n="97" d="100"/>
        </p:scale>
        <p:origin x="584" y="64"/>
      </p:cViewPr>
      <p:guideLst/>
    </p:cSldViewPr>
  </p:slideViewPr>
  <p:notesTextViewPr>
    <p:cViewPr>
      <p:scale>
        <a:sx n="1" d="1"/>
        <a:sy n="1" d="1"/>
      </p:scale>
      <p:origin x="0" y="0"/>
    </p:cViewPr>
  </p:notesTextViewPr>
  <p:sorterViewPr>
    <p:cViewPr varScale="1">
      <p:scale>
        <a:sx n="100" d="100"/>
        <a:sy n="100" d="100"/>
      </p:scale>
      <p:origin x="0" y="-6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5/4/2023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a:t>Click icon to add picture</a:t>
            </a:r>
            <a:endParaRPr lang="en-US"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r>
              <a:rPr lang="en-US"/>
              <a:t>Click icon to add picture</a:t>
            </a:r>
            <a:endParaRPr lang="en-US"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r>
              <a:rPr lang="en-US"/>
              <a:t>Click icon to add picture</a:t>
            </a:r>
            <a:endParaRPr lang="en-US"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a:t>Click icon to add picture</a:t>
            </a:r>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r>
              <a:rPr lang="en-US" sz="1600"/>
              <a:t>Click to edit Master subtitle style</a:t>
            </a:r>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r>
              <a:rPr lang="en-US"/>
              <a:t>Click icon to add picture</a:t>
            </a:r>
            <a:endParaRPr lang="en-US"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a:t>Click icon to add picture</a:t>
            </a:r>
            <a:endParaRPr lang="en-US"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a:t>Click icon to add picture</a:t>
            </a:r>
            <a:endParaRPr lang="en-US"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a:t>Click icon to add picture</a:t>
            </a:r>
            <a:endParaRPr lang="en-US"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a:t>Click icon to add picture</a:t>
            </a:r>
            <a:endParaRPr lang="en-US"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dirty="0"/>
              <a:t>2/7/20XX</a:t>
            </a:r>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dirty="0"/>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2.xml"/><Relationship Id="rId5" Type="http://schemas.openxmlformats.org/officeDocument/2006/relationships/image" Target="../media/image22.jpeg"/><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hyperlink" Target="http://insideairbnb.com/get-the-data" TargetMode="External"/><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ow angle view of buildings in a city">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623279" y="0"/>
            <a:ext cx="9568721" cy="6858000"/>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520697" y="1040001"/>
            <a:ext cx="3338625" cy="3150159"/>
          </a:xfrm>
        </p:spPr>
        <p:txBody>
          <a:bodyPr>
            <a:normAutofit/>
          </a:bodyPr>
          <a:lstStyle/>
          <a:p>
            <a:r>
              <a:rPr lang="en-US" dirty="0"/>
              <a:t>Airbnb’s in New York City</a:t>
            </a:r>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490538" y="4240213"/>
            <a:ext cx="3497262" cy="1801812"/>
          </a:xfrm>
        </p:spPr>
        <p:txBody>
          <a:bodyPr/>
          <a:lstStyle/>
          <a:p>
            <a:r>
              <a:rPr lang="en-US" dirty="0"/>
              <a:t>John D’Aiutolo</a:t>
            </a:r>
          </a:p>
          <a:p>
            <a:r>
              <a:rPr lang="en-US" dirty="0"/>
              <a:t>Michael Lohr</a:t>
            </a:r>
          </a:p>
          <a:p>
            <a:r>
              <a:rPr lang="en-US" dirty="0"/>
              <a:t>Ken Talibdjanov</a:t>
            </a:r>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10</a:t>
            </a:fld>
            <a:endParaRPr lang="en-US" dirty="0"/>
          </a:p>
        </p:txBody>
      </p:sp>
      <p:pic>
        <p:nvPicPr>
          <p:cNvPr id="5" name="Content Placeholder 4" descr="Chart, bar chart&#10;&#10;Description automatically generated">
            <a:extLst>
              <a:ext uri="{FF2B5EF4-FFF2-40B4-BE49-F238E27FC236}">
                <a16:creationId xmlns:a16="http://schemas.microsoft.com/office/drawing/2014/main" id="{D480EBC2-7E62-84B1-5BC4-F0C2479013A8}"/>
              </a:ext>
            </a:extLst>
          </p:cNvPr>
          <p:cNvPicPr>
            <a:picLocks noGrp="1" noChangeAspect="1"/>
          </p:cNvPicPr>
          <p:nvPr>
            <p:ph idx="1"/>
          </p:nvPr>
        </p:nvPicPr>
        <p:blipFill>
          <a:blip r:embed="rId2"/>
          <a:stretch>
            <a:fillRect/>
          </a:stretch>
        </p:blipFill>
        <p:spPr>
          <a:xfrm>
            <a:off x="2540501" y="402738"/>
            <a:ext cx="6454853" cy="5828722"/>
          </a:xfrm>
        </p:spPr>
      </p:pic>
    </p:spTree>
    <p:extLst>
      <p:ext uri="{BB962C8B-B14F-4D97-AF65-F5344CB8AC3E}">
        <p14:creationId xmlns:p14="http://schemas.microsoft.com/office/powerpoint/2010/main" val="452622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11</a:t>
            </a:fld>
            <a:endParaRPr lang="en-US" dirty="0"/>
          </a:p>
        </p:txBody>
      </p:sp>
      <p:pic>
        <p:nvPicPr>
          <p:cNvPr id="6" name="Content Placeholder 5" descr="Chart, bar chart&#10;&#10;Description automatically generated">
            <a:extLst>
              <a:ext uri="{FF2B5EF4-FFF2-40B4-BE49-F238E27FC236}">
                <a16:creationId xmlns:a16="http://schemas.microsoft.com/office/drawing/2014/main" id="{A4514E5A-D7FF-84BF-676B-37600759CA49}"/>
              </a:ext>
            </a:extLst>
          </p:cNvPr>
          <p:cNvPicPr>
            <a:picLocks noGrp="1" noChangeAspect="1"/>
          </p:cNvPicPr>
          <p:nvPr>
            <p:ph idx="1"/>
          </p:nvPr>
        </p:nvPicPr>
        <p:blipFill>
          <a:blip r:embed="rId2"/>
          <a:stretch>
            <a:fillRect/>
          </a:stretch>
        </p:blipFill>
        <p:spPr>
          <a:xfrm>
            <a:off x="2828033" y="468461"/>
            <a:ext cx="6489145" cy="5806676"/>
          </a:xfrm>
        </p:spPr>
      </p:pic>
    </p:spTree>
    <p:extLst>
      <p:ext uri="{BB962C8B-B14F-4D97-AF65-F5344CB8AC3E}">
        <p14:creationId xmlns:p14="http://schemas.microsoft.com/office/powerpoint/2010/main" val="1990226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12</a:t>
            </a:fld>
            <a:endParaRPr lang="en-US" dirty="0"/>
          </a:p>
        </p:txBody>
      </p:sp>
      <p:pic>
        <p:nvPicPr>
          <p:cNvPr id="1026" name="Picture 2">
            <a:extLst>
              <a:ext uri="{FF2B5EF4-FFF2-40B4-BE49-F238E27FC236}">
                <a16:creationId xmlns:a16="http://schemas.microsoft.com/office/drawing/2014/main" id="{E9DBD957-AB79-91F8-75C3-5CE020E9F9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2128" y="600987"/>
            <a:ext cx="7662042" cy="5570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59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13</a:t>
            </a:fld>
            <a:endParaRPr lang="en-US" dirty="0"/>
          </a:p>
        </p:txBody>
      </p:sp>
      <p:pic>
        <p:nvPicPr>
          <p:cNvPr id="2050" name="Picture 2">
            <a:extLst>
              <a:ext uri="{FF2B5EF4-FFF2-40B4-BE49-F238E27FC236}">
                <a16:creationId xmlns:a16="http://schemas.microsoft.com/office/drawing/2014/main" id="{CC33440B-8339-AD20-A402-ED9A0C3DF0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541" y="501860"/>
            <a:ext cx="5048917" cy="5714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155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14</a:t>
            </a:fld>
            <a:endParaRPr lang="en-US" dirty="0"/>
          </a:p>
        </p:txBody>
      </p:sp>
      <p:pic>
        <p:nvPicPr>
          <p:cNvPr id="9" name="Picture 8" descr="Chart&#10;&#10;Description automatically generated">
            <a:extLst>
              <a:ext uri="{FF2B5EF4-FFF2-40B4-BE49-F238E27FC236}">
                <a16:creationId xmlns:a16="http://schemas.microsoft.com/office/drawing/2014/main" id="{8096CEA0-DF6B-E539-5968-1EA32604670B}"/>
              </a:ext>
            </a:extLst>
          </p:cNvPr>
          <p:cNvPicPr>
            <a:picLocks noChangeAspect="1"/>
          </p:cNvPicPr>
          <p:nvPr/>
        </p:nvPicPr>
        <p:blipFill>
          <a:blip r:embed="rId2"/>
          <a:stretch>
            <a:fillRect/>
          </a:stretch>
        </p:blipFill>
        <p:spPr>
          <a:xfrm>
            <a:off x="3315573" y="489620"/>
            <a:ext cx="5759909" cy="5764597"/>
          </a:xfrm>
          <a:prstGeom prst="rect">
            <a:avLst/>
          </a:prstGeom>
        </p:spPr>
      </p:pic>
    </p:spTree>
    <p:extLst>
      <p:ext uri="{BB962C8B-B14F-4D97-AF65-F5344CB8AC3E}">
        <p14:creationId xmlns:p14="http://schemas.microsoft.com/office/powerpoint/2010/main" val="3882697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15</a:t>
            </a:fld>
            <a:endParaRPr lang="en-US" dirty="0"/>
          </a:p>
        </p:txBody>
      </p:sp>
      <p:pic>
        <p:nvPicPr>
          <p:cNvPr id="8" name="Content Placeholder 7" descr="Chart, bar chart&#10;&#10;Description automatically generated">
            <a:extLst>
              <a:ext uri="{FF2B5EF4-FFF2-40B4-BE49-F238E27FC236}">
                <a16:creationId xmlns:a16="http://schemas.microsoft.com/office/drawing/2014/main" id="{A083C98E-CEF4-5EA7-779A-D38C8FC75CF0}"/>
              </a:ext>
            </a:extLst>
          </p:cNvPr>
          <p:cNvPicPr>
            <a:picLocks noGrp="1" noChangeAspect="1"/>
          </p:cNvPicPr>
          <p:nvPr>
            <p:ph idx="1"/>
          </p:nvPr>
        </p:nvPicPr>
        <p:blipFill>
          <a:blip r:embed="rId2"/>
          <a:stretch>
            <a:fillRect/>
          </a:stretch>
        </p:blipFill>
        <p:spPr bwMode="auto">
          <a:xfrm>
            <a:off x="783090" y="1980413"/>
            <a:ext cx="10625820" cy="384993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a:extLst>
              <a:ext uri="{FF2B5EF4-FFF2-40B4-BE49-F238E27FC236}">
                <a16:creationId xmlns:a16="http://schemas.microsoft.com/office/drawing/2014/main" id="{5A23494B-E1A8-E8DE-5BE8-7796DD87ADF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46055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able&#10;&#10;Description automatically generated">
            <a:extLst>
              <a:ext uri="{FF2B5EF4-FFF2-40B4-BE49-F238E27FC236}">
                <a16:creationId xmlns:a16="http://schemas.microsoft.com/office/drawing/2014/main" id="{3DFAC72D-8FAF-C6CA-52E4-DB44A0942381}"/>
              </a:ext>
            </a:extLst>
          </p:cNvPr>
          <p:cNvPicPr>
            <a:picLocks noGrp="1" noChangeAspect="1"/>
          </p:cNvPicPr>
          <p:nvPr>
            <p:ph idx="1"/>
          </p:nvPr>
        </p:nvPicPr>
        <p:blipFill>
          <a:blip r:embed="rId2"/>
          <a:stretch>
            <a:fillRect/>
          </a:stretch>
        </p:blipFill>
        <p:spPr>
          <a:xfrm>
            <a:off x="847839" y="1361130"/>
            <a:ext cx="10369822" cy="4544079"/>
          </a:xfrm>
        </p:spPr>
      </p:pic>
      <p:sp>
        <p:nvSpPr>
          <p:cNvPr id="6" name="Slide Number Placeholder 5">
            <a:extLst>
              <a:ext uri="{FF2B5EF4-FFF2-40B4-BE49-F238E27FC236}">
                <a16:creationId xmlns:a16="http://schemas.microsoft.com/office/drawing/2014/main" id="{82966F11-E5D7-A1C2-FCEF-DDDE8E576DAB}"/>
              </a:ext>
            </a:extLst>
          </p:cNvPr>
          <p:cNvSpPr>
            <a:spLocks noGrp="1"/>
          </p:cNvSpPr>
          <p:nvPr>
            <p:ph type="sldNum" sz="quarter" idx="12"/>
          </p:nvPr>
        </p:nvSpPr>
        <p:spPr/>
        <p:txBody>
          <a:bodyPr/>
          <a:lstStyle/>
          <a:p>
            <a:fld id="{312CC964-A50B-4C29-B4E4-2C30BB34CCF3}" type="slidenum">
              <a:rPr lang="en-US" smtClean="0"/>
              <a:t>16</a:t>
            </a:fld>
            <a:endParaRPr lang="en-US" dirty="0"/>
          </a:p>
        </p:txBody>
      </p:sp>
    </p:spTree>
    <p:extLst>
      <p:ext uri="{BB962C8B-B14F-4D97-AF65-F5344CB8AC3E}">
        <p14:creationId xmlns:p14="http://schemas.microsoft.com/office/powerpoint/2010/main" val="3897837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1143001" y="533400"/>
            <a:ext cx="5496636" cy="1685898"/>
          </a:xfrm>
        </p:spPr>
        <p:txBody>
          <a:bodyPr/>
          <a:lstStyle/>
          <a:p>
            <a:r>
              <a:rPr lang="en-US" dirty="0"/>
              <a:t>Conclusion</a:t>
            </a:r>
          </a:p>
        </p:txBody>
      </p:sp>
      <p:pic>
        <p:nvPicPr>
          <p:cNvPr id="68" name="Picture Placeholder 67" descr="View of city buildings over the water">
            <a:extLst>
              <a:ext uri="{FF2B5EF4-FFF2-40B4-BE49-F238E27FC236}">
                <a16:creationId xmlns:a16="http://schemas.microsoft.com/office/drawing/2014/main" id="{C700B77F-91C5-4642-9ABF-EA81F3CF691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a:ext>
            </a:extLst>
          </a:blip>
          <a:srcRect/>
          <a:stretch/>
        </p:blipFill>
        <p:spPr>
          <a:xfrm>
            <a:off x="7186070" y="0"/>
            <a:ext cx="2463897" cy="3429000"/>
          </a:xfrm>
        </p:spPr>
      </p:pic>
      <p:pic>
        <p:nvPicPr>
          <p:cNvPr id="72" name="Picture Placeholder 71" descr="A picture containing blue glass buildings with reflection">
            <a:extLst>
              <a:ext uri="{FF2B5EF4-FFF2-40B4-BE49-F238E27FC236}">
                <a16:creationId xmlns:a16="http://schemas.microsoft.com/office/drawing/2014/main" id="{781FD203-6B96-4232-92C2-850AD4DA0F7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a:ext>
            </a:extLst>
          </a:blip>
          <a:srcRect/>
          <a:stretch/>
        </p:blipFill>
        <p:spPr>
          <a:xfrm>
            <a:off x="9649155" y="0"/>
            <a:ext cx="2539797" cy="3429000"/>
          </a:xfrm>
        </p:spPr>
      </p:pic>
      <p:pic>
        <p:nvPicPr>
          <p:cNvPr id="74" name="Picture Placeholder 73" descr="Aerial view of city buildings at sunset">
            <a:extLst>
              <a:ext uri="{FF2B5EF4-FFF2-40B4-BE49-F238E27FC236}">
                <a16:creationId xmlns:a16="http://schemas.microsoft.com/office/drawing/2014/main" id="{A84AF2F7-9744-4960-8C3C-77190198196B}"/>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a:ext>
            </a:extLst>
          </a:blip>
          <a:srcRect/>
          <a:stretch/>
        </p:blipFill>
        <p:spPr>
          <a:xfrm>
            <a:off x="7186070" y="3383280"/>
            <a:ext cx="2463897" cy="3474720"/>
          </a:xfrm>
        </p:spPr>
      </p:pic>
      <p:pic>
        <p:nvPicPr>
          <p:cNvPr id="78" name="Picture Placeholder 77" descr="View of city buildings over the water from a track">
            <a:extLst>
              <a:ext uri="{FF2B5EF4-FFF2-40B4-BE49-F238E27FC236}">
                <a16:creationId xmlns:a16="http://schemas.microsoft.com/office/drawing/2014/main" id="{D76BFBCE-A55E-4F19-9A0A-78307FDBE964}"/>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a:ext>
            </a:extLst>
          </a:blip>
          <a:srcRect/>
          <a:stretch/>
        </p:blipFill>
        <p:spPr>
          <a:xfrm>
            <a:off x="9649155" y="3383280"/>
            <a:ext cx="2539797" cy="3474720"/>
          </a:xfrm>
        </p:spPr>
      </p:pic>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17</a:t>
            </a:fld>
            <a:endParaRPr lang="en-US" dirty="0"/>
          </a:p>
        </p:txBody>
      </p:sp>
    </p:spTree>
    <p:extLst>
      <p:ext uri="{BB962C8B-B14F-4D97-AF65-F5344CB8AC3E}">
        <p14:creationId xmlns:p14="http://schemas.microsoft.com/office/powerpoint/2010/main" val="3495264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a:lstStyle/>
          <a:p>
            <a:r>
              <a:rPr lang="en-US" dirty="0"/>
              <a:t>Thank you</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5146158" y="2301949"/>
            <a:ext cx="6238687" cy="4022650"/>
          </a:xfrm>
        </p:spPr>
        <p:txBody>
          <a:bodyPr/>
          <a:lstStyle/>
          <a:p>
            <a:r>
              <a:rPr lang="en-US" dirty="0"/>
              <a:t>Source:</a:t>
            </a:r>
          </a:p>
          <a:p>
            <a:r>
              <a:rPr lang="en-US" dirty="0">
                <a:effectLst/>
              </a:rPr>
              <a:t>“New York City.” </a:t>
            </a:r>
            <a:r>
              <a:rPr lang="en-US" i="1" dirty="0">
                <a:effectLst/>
              </a:rPr>
              <a:t>Inside Airbnb</a:t>
            </a:r>
            <a:r>
              <a:rPr lang="en-US" dirty="0">
                <a:effectLst/>
              </a:rPr>
              <a:t>, 6 Mar. 2023, </a:t>
            </a:r>
            <a:r>
              <a:rPr lang="en-US" dirty="0">
                <a:effectLst/>
                <a:hlinkClick r:id="rId3"/>
              </a:rPr>
              <a:t>http://insideairbnb.com/get-the-data</a:t>
            </a:r>
            <a:r>
              <a:rPr lang="en-US" dirty="0">
                <a:effectLst/>
              </a:rPr>
              <a:t>.</a:t>
            </a:r>
          </a:p>
          <a:p>
            <a:endParaRPr lang="en-US" dirty="0">
              <a:effectLst/>
            </a:endParaRP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18</a:t>
            </a:fld>
            <a:endParaRPr lang="en-US" dirty="0"/>
          </a:p>
        </p:txBody>
      </p:sp>
    </p:spTree>
    <p:extLst>
      <p:ext uri="{BB962C8B-B14F-4D97-AF65-F5344CB8AC3E}">
        <p14:creationId xmlns:p14="http://schemas.microsoft.com/office/powerpoint/2010/main" val="304307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680485" y="675167"/>
            <a:ext cx="3761862" cy="3055078"/>
          </a:xfrm>
        </p:spPr>
        <p:txBody>
          <a:bodyPr/>
          <a:lstStyle/>
          <a:p>
            <a:r>
              <a:rPr lang="en-US" dirty="0"/>
              <a:t>Topics	</a:t>
            </a:r>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4874003" y="533400"/>
            <a:ext cx="4400025" cy="5797237"/>
          </a:xfrm>
        </p:spPr>
        <p:txBody>
          <a:bodyPr>
            <a:normAutofit/>
          </a:bodyPr>
          <a:lstStyle/>
          <a:p>
            <a:r>
              <a:rPr lang="en-US" sz="2800" dirty="0"/>
              <a:t>Where we found our data</a:t>
            </a:r>
          </a:p>
          <a:p>
            <a:r>
              <a:rPr lang="en-US" sz="2800" dirty="0"/>
              <a:t>Questions we’ll be answering through analysis of our dataset</a:t>
            </a:r>
          </a:p>
          <a:p>
            <a:r>
              <a:rPr lang="en-US" sz="2800" dirty="0"/>
              <a:t>Hypothesis</a:t>
            </a:r>
          </a:p>
          <a:p>
            <a:r>
              <a:rPr lang="en-US" sz="2800" dirty="0"/>
              <a:t>Data analysis</a:t>
            </a:r>
          </a:p>
          <a:p>
            <a:r>
              <a:rPr lang="en-US" sz="2800" dirty="0"/>
              <a:t>Conclusion</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a:t>
            </a:fld>
            <a:endParaRPr lang="en-US" dirty="0"/>
          </a:p>
        </p:txBody>
      </p:sp>
    </p:spTree>
    <p:extLst>
      <p:ext uri="{BB962C8B-B14F-4D97-AF65-F5344CB8AC3E}">
        <p14:creationId xmlns:p14="http://schemas.microsoft.com/office/powerpoint/2010/main" val="297629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969264" y="2679192"/>
            <a:ext cx="4946904" cy="3273552"/>
          </a:xfrm>
        </p:spPr>
        <p:txBody>
          <a:bodyPr/>
          <a:lstStyle/>
          <a:p>
            <a:r>
              <a:rPr lang="en-US" dirty="0"/>
              <a:t>Where did we find our data?</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3871568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693734" y="557304"/>
            <a:ext cx="5355265" cy="1625731"/>
          </a:xfrm>
        </p:spPr>
        <p:txBody>
          <a:bodyPr/>
          <a:lstStyle/>
          <a:p>
            <a:r>
              <a:rPr lang="en-US" dirty="0"/>
              <a:t>Inside Airbnb</a:t>
            </a:r>
          </a:p>
        </p:txBody>
      </p:sp>
      <p:pic>
        <p:nvPicPr>
          <p:cNvPr id="7" name="Picture Placeholder 6" descr="Aerial view of city buildings">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 y="0"/>
            <a:ext cx="4742121" cy="3434316"/>
          </a:xfrm>
        </p:spPr>
      </p:pic>
      <p:pic>
        <p:nvPicPr>
          <p:cNvPr id="9" name="Picture Placeholder 8" descr="A picture containing blue glass buildings with reflection">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5" y="3432620"/>
            <a:ext cx="5178056" cy="3425380"/>
          </a:xfrm>
        </p:spPr>
      </p:pic>
      <p:sp>
        <p:nvSpPr>
          <p:cNvPr id="3" name="Content Placeholder 2">
            <a:extLst>
              <a:ext uri="{FF2B5EF4-FFF2-40B4-BE49-F238E27FC236}">
                <a16:creationId xmlns:a16="http://schemas.microsoft.com/office/drawing/2014/main" id="{AF5130D8-AD6A-4638-9059-326759848895}"/>
              </a:ext>
            </a:extLst>
          </p:cNvPr>
          <p:cNvSpPr>
            <a:spLocks noGrp="1"/>
          </p:cNvSpPr>
          <p:nvPr>
            <p:ph idx="1"/>
          </p:nvPr>
        </p:nvSpPr>
        <p:spPr>
          <a:xfrm>
            <a:off x="5693734" y="2183035"/>
            <a:ext cx="5355266" cy="4121845"/>
          </a:xfrm>
        </p:spPr>
        <p:txBody>
          <a:bodyPr/>
          <a:lstStyle/>
          <a:p>
            <a:r>
              <a:rPr lang="en-US" dirty="0"/>
              <a:t>All of the data we’re using can be found on insideairbnb.com. They have data from over a hundred cities in dozens of countries across the world. Among them, we decided to choose New York City not only for its familiarity but for the size of the dataset as well. The dataset encompasses reservations from March earlier this year ranging back to December of 2022.</a:t>
            </a:r>
          </a:p>
        </p:txBody>
      </p:sp>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4</a:t>
            </a:fld>
            <a:endParaRPr lang="en-US" dirty="0"/>
          </a:p>
        </p:txBody>
      </p:sp>
    </p:spTree>
    <p:extLst>
      <p:ext uri="{BB962C8B-B14F-4D97-AF65-F5344CB8AC3E}">
        <p14:creationId xmlns:p14="http://schemas.microsoft.com/office/powerpoint/2010/main" val="17902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79F08F-6890-4E7D-8F3F-47657269E4DC}"/>
              </a:ext>
            </a:extLst>
          </p:cNvPr>
          <p:cNvSpPr>
            <a:spLocks noGrp="1"/>
          </p:cNvSpPr>
          <p:nvPr>
            <p:ph type="ctrTitle"/>
          </p:nvPr>
        </p:nvSpPr>
        <p:spPr>
          <a:xfrm>
            <a:off x="5083789" y="1064715"/>
            <a:ext cx="6375571" cy="3922755"/>
          </a:xfrm>
        </p:spPr>
        <p:txBody>
          <a:bodyPr/>
          <a:lstStyle/>
          <a:p>
            <a:r>
              <a:rPr lang="en-US" dirty="0"/>
              <a:t>Questions we wanted to answer with our data</a:t>
            </a:r>
          </a:p>
        </p:txBody>
      </p:sp>
      <p:sp>
        <p:nvSpPr>
          <p:cNvPr id="6" name="Subtitle 5">
            <a:extLst>
              <a:ext uri="{FF2B5EF4-FFF2-40B4-BE49-F238E27FC236}">
                <a16:creationId xmlns:a16="http://schemas.microsoft.com/office/drawing/2014/main" id="{BD4CE57B-A125-4D72-839E-A7A6A044FC38}"/>
              </a:ext>
            </a:extLst>
          </p:cNvPr>
          <p:cNvSpPr>
            <a:spLocks noGrp="1"/>
          </p:cNvSpPr>
          <p:nvPr>
            <p:ph type="subTitle" idx="1"/>
          </p:nvPr>
        </p:nvSpPr>
        <p:spPr>
          <a:xfrm>
            <a:off x="5083790" y="5033339"/>
            <a:ext cx="6157951" cy="943386"/>
          </a:xfrm>
        </p:spPr>
        <p:txBody>
          <a:bodyPr/>
          <a:lstStyle/>
          <a:p>
            <a:r>
              <a:rPr lang="en-US" dirty="0"/>
              <a:t>And what motivated us to ask them</a:t>
            </a:r>
          </a:p>
        </p:txBody>
      </p:sp>
      <p:pic>
        <p:nvPicPr>
          <p:cNvPr id="9" name="Picture Placeholder 8" descr="A picture containing blue glass buildings with reflection">
            <a:extLst>
              <a:ext uri="{FF2B5EF4-FFF2-40B4-BE49-F238E27FC236}">
                <a16:creationId xmlns:a16="http://schemas.microsoft.com/office/drawing/2014/main" id="{EB5E1FEF-1282-4779-83BA-2F3F6D476B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6822" y="0"/>
            <a:ext cx="4811317" cy="6857998"/>
          </a:xfrm>
        </p:spPr>
      </p:pic>
      <p:sp>
        <p:nvSpPr>
          <p:cNvPr id="4" name="Slide Number Placeholder 3">
            <a:extLst>
              <a:ext uri="{FF2B5EF4-FFF2-40B4-BE49-F238E27FC236}">
                <a16:creationId xmlns:a16="http://schemas.microsoft.com/office/drawing/2014/main" id="{05F8C04B-250D-4AE1-9F65-682FB4830BA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5</a:t>
            </a:fld>
            <a:endParaRPr lang="en-US" dirty="0"/>
          </a:p>
        </p:txBody>
      </p:sp>
    </p:spTree>
    <p:extLst>
      <p:ext uri="{BB962C8B-B14F-4D97-AF65-F5344CB8AC3E}">
        <p14:creationId xmlns:p14="http://schemas.microsoft.com/office/powerpoint/2010/main" val="718815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680485" y="675167"/>
            <a:ext cx="3761862" cy="3055078"/>
          </a:xfrm>
        </p:spPr>
        <p:txBody>
          <a:bodyPr/>
          <a:lstStyle/>
          <a:p>
            <a:r>
              <a:rPr lang="en-US" dirty="0"/>
              <a:t>Questions	</a:t>
            </a:r>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5167424" y="533400"/>
            <a:ext cx="3871714" cy="5797237"/>
          </a:xfrm>
        </p:spPr>
        <p:txBody>
          <a:bodyPr/>
          <a:lstStyle/>
          <a:p>
            <a:pPr marL="342900" indent="-342900">
              <a:buFont typeface="Arial" panose="020B0604020202020204" pitchFamily="34" charset="0"/>
              <a:buChar char="•"/>
            </a:pPr>
            <a:r>
              <a:rPr lang="en-US" dirty="0"/>
              <a:t>Which NYC Boroughs are the most in-demand/expensive?</a:t>
            </a:r>
          </a:p>
          <a:p>
            <a:pPr marL="342900" indent="-342900">
              <a:buFont typeface="Arial" panose="020B0604020202020204" pitchFamily="34" charset="0"/>
              <a:buChar char="•"/>
            </a:pPr>
            <a:r>
              <a:rPr lang="en-US" dirty="0"/>
              <a:t>Which size/style of lodging is the most popular?</a:t>
            </a:r>
          </a:p>
          <a:p>
            <a:pPr marL="342900" indent="-342900">
              <a:buFont typeface="Arial" panose="020B0604020202020204" pitchFamily="34" charset="0"/>
              <a:buChar char="•"/>
            </a:pPr>
            <a:r>
              <a:rPr lang="en-US" dirty="0"/>
              <a:t>Which Airbnb’s have the most/highest reviews?</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6</a:t>
            </a:fld>
            <a:endParaRPr lang="en-US" dirty="0"/>
          </a:p>
        </p:txBody>
      </p:sp>
    </p:spTree>
    <p:extLst>
      <p:ext uri="{BB962C8B-B14F-4D97-AF65-F5344CB8AC3E}">
        <p14:creationId xmlns:p14="http://schemas.microsoft.com/office/powerpoint/2010/main" val="310796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976244" y="1729891"/>
            <a:ext cx="4946904" cy="2844374"/>
          </a:xfrm>
        </p:spPr>
        <p:txBody>
          <a:bodyPr/>
          <a:lstStyle/>
          <a:p>
            <a:r>
              <a:rPr lang="en-US" dirty="0"/>
              <a:t>Hypothesis</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
        <p:nvSpPr>
          <p:cNvPr id="3" name="Subtitle 5">
            <a:extLst>
              <a:ext uri="{FF2B5EF4-FFF2-40B4-BE49-F238E27FC236}">
                <a16:creationId xmlns:a16="http://schemas.microsoft.com/office/drawing/2014/main" id="{FFC536F6-2442-2AEF-CC7D-17ECEEDC4404}"/>
              </a:ext>
            </a:extLst>
          </p:cNvPr>
          <p:cNvSpPr>
            <a:spLocks noGrp="1"/>
          </p:cNvSpPr>
          <p:nvPr>
            <p:ph type="subTitle" idx="1"/>
          </p:nvPr>
        </p:nvSpPr>
        <p:spPr>
          <a:xfrm>
            <a:off x="425158" y="3979336"/>
            <a:ext cx="6157951" cy="943386"/>
          </a:xfrm>
        </p:spPr>
        <p:txBody>
          <a:bodyPr>
            <a:normAutofit fontScale="92500"/>
          </a:bodyPr>
          <a:lstStyle/>
          <a:p>
            <a:r>
              <a:rPr lang="en-US" dirty="0"/>
              <a:t>Manhattan is the most popular borough in New York City for Airbnb based on its proximity to tourist attractions</a:t>
            </a:r>
          </a:p>
        </p:txBody>
      </p:sp>
    </p:spTree>
    <p:extLst>
      <p:ext uri="{BB962C8B-B14F-4D97-AF65-F5344CB8AC3E}">
        <p14:creationId xmlns:p14="http://schemas.microsoft.com/office/powerpoint/2010/main" val="1076664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8</a:t>
            </a:fld>
            <a:endParaRPr lang="en-US" dirty="0"/>
          </a:p>
        </p:txBody>
      </p:sp>
      <p:pic>
        <p:nvPicPr>
          <p:cNvPr id="12" name="Content Placeholder 11" descr="Chart, bar chart&#10;&#10;Description automatically generated">
            <a:extLst>
              <a:ext uri="{FF2B5EF4-FFF2-40B4-BE49-F238E27FC236}">
                <a16:creationId xmlns:a16="http://schemas.microsoft.com/office/drawing/2014/main" id="{89A5C7E9-FB2C-D339-F594-06DED6415CC0}"/>
              </a:ext>
            </a:extLst>
          </p:cNvPr>
          <p:cNvPicPr>
            <a:picLocks noGrp="1" noChangeAspect="1"/>
          </p:cNvPicPr>
          <p:nvPr>
            <p:ph idx="1"/>
          </p:nvPr>
        </p:nvPicPr>
        <p:blipFill>
          <a:blip r:embed="rId2"/>
          <a:stretch>
            <a:fillRect/>
          </a:stretch>
        </p:blipFill>
        <p:spPr>
          <a:xfrm>
            <a:off x="2702660" y="488220"/>
            <a:ext cx="6698092" cy="5681369"/>
          </a:xfrm>
        </p:spPr>
      </p:pic>
    </p:spTree>
    <p:extLst>
      <p:ext uri="{BB962C8B-B14F-4D97-AF65-F5344CB8AC3E}">
        <p14:creationId xmlns:p14="http://schemas.microsoft.com/office/powerpoint/2010/main" val="2694395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9</a:t>
            </a:fld>
            <a:endParaRPr lang="en-US" dirty="0"/>
          </a:p>
        </p:txBody>
      </p:sp>
      <p:pic>
        <p:nvPicPr>
          <p:cNvPr id="3" name="Picture 2" descr="Chart, pie chart&#10;&#10;Description automatically generated">
            <a:extLst>
              <a:ext uri="{FF2B5EF4-FFF2-40B4-BE49-F238E27FC236}">
                <a16:creationId xmlns:a16="http://schemas.microsoft.com/office/drawing/2014/main" id="{89568F31-A1A0-F8A3-E122-8C146128050D}"/>
              </a:ext>
            </a:extLst>
          </p:cNvPr>
          <p:cNvPicPr>
            <a:picLocks noChangeAspect="1"/>
          </p:cNvPicPr>
          <p:nvPr/>
        </p:nvPicPr>
        <p:blipFill>
          <a:blip r:embed="rId2"/>
          <a:stretch>
            <a:fillRect/>
          </a:stretch>
        </p:blipFill>
        <p:spPr>
          <a:xfrm>
            <a:off x="2959413" y="687895"/>
            <a:ext cx="6361626" cy="5327776"/>
          </a:xfrm>
          <a:prstGeom prst="rect">
            <a:avLst/>
          </a:prstGeom>
        </p:spPr>
      </p:pic>
    </p:spTree>
    <p:extLst>
      <p:ext uri="{BB962C8B-B14F-4D97-AF65-F5344CB8AC3E}">
        <p14:creationId xmlns:p14="http://schemas.microsoft.com/office/powerpoint/2010/main" val="3805492812"/>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5CABE4-909F-4611-A0E1-6E45080B3C9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207C1F5B-A1D0-429A-8E7C-3E271353D1E0}">
  <ds:schemaRefs>
    <ds:schemaRef ds:uri="http://schemas.microsoft.com/sharepoint/v3/contenttype/forms"/>
  </ds:schemaRefs>
</ds:datastoreItem>
</file>

<file path=customXml/itemProps3.xml><?xml version="1.0" encoding="utf-8"?>
<ds:datastoreItem xmlns:ds="http://schemas.openxmlformats.org/officeDocument/2006/customXml" ds:itemID="{AA1E8BDE-7A03-4563-82F6-53B214F895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Angle lines design</Template>
  <TotalTime>440</TotalTime>
  <Words>219</Words>
  <Application>Microsoft Office PowerPoint</Application>
  <PresentationFormat>Widescreen</PresentationFormat>
  <Paragraphs>40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Univers Condensed Light</vt:lpstr>
      <vt:lpstr>Walbaum Display Light</vt:lpstr>
      <vt:lpstr>AngleLinesVTI</vt:lpstr>
      <vt:lpstr>Airbnb’s in New York City</vt:lpstr>
      <vt:lpstr>Topics </vt:lpstr>
      <vt:lpstr>Where did we find our data?</vt:lpstr>
      <vt:lpstr>Inside Airbnb</vt:lpstr>
      <vt:lpstr>Questions we wanted to answer with our data</vt:lpstr>
      <vt:lpstr>Questions </vt:lpstr>
      <vt:lpstr>Hypothesis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Airbnb’s in New York City</dc:title>
  <dc:creator>Jack D'Aiutolo</dc:creator>
  <cp:lastModifiedBy>Jack D'Aiutolo</cp:lastModifiedBy>
  <cp:revision>6</cp:revision>
  <dcterms:created xsi:type="dcterms:W3CDTF">2023-05-02T00:41:58Z</dcterms:created>
  <dcterms:modified xsi:type="dcterms:W3CDTF">2023-05-05T00:32:22Z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