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7" r:id="rId5"/>
  </p:sldMasterIdLst>
  <p:notesMasterIdLst>
    <p:notesMasterId r:id="rId36"/>
  </p:notesMasterIdLst>
  <p:sldIdLst>
    <p:sldId id="283" r:id="rId6"/>
    <p:sldId id="284" r:id="rId7"/>
    <p:sldId id="257" r:id="rId8"/>
    <p:sldId id="289" r:id="rId9"/>
    <p:sldId id="316" r:id="rId10"/>
    <p:sldId id="317" r:id="rId11"/>
    <p:sldId id="285" r:id="rId12"/>
    <p:sldId id="259" r:id="rId13"/>
    <p:sldId id="286" r:id="rId14"/>
    <p:sldId id="291" r:id="rId15"/>
    <p:sldId id="312" r:id="rId16"/>
    <p:sldId id="314" r:id="rId17"/>
    <p:sldId id="260" r:id="rId18"/>
    <p:sldId id="315" r:id="rId19"/>
    <p:sldId id="287" r:id="rId20"/>
    <p:sldId id="261" r:id="rId21"/>
    <p:sldId id="299" r:id="rId22"/>
    <p:sldId id="292" r:id="rId23"/>
    <p:sldId id="288" r:id="rId24"/>
    <p:sldId id="277" r:id="rId25"/>
    <p:sldId id="300" r:id="rId26"/>
    <p:sldId id="302" r:id="rId27"/>
    <p:sldId id="304" r:id="rId28"/>
    <p:sldId id="305" r:id="rId29"/>
    <p:sldId id="306" r:id="rId30"/>
    <p:sldId id="307" r:id="rId31"/>
    <p:sldId id="308" r:id="rId32"/>
    <p:sldId id="309" r:id="rId33"/>
    <p:sldId id="310" r:id="rId34"/>
    <p:sldId id="303" r:id="rId35"/>
  </p:sldIdLst>
  <p:sldSz cx="9144000" cy="5141913"/>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1396" initials="1" lastIdx="47" clrIdx="0">
    <p:extLst>
      <p:ext uri="{19B8F6BF-5375-455C-9EA6-DF929625EA0E}">
        <p15:presenceInfo xmlns:p15="http://schemas.microsoft.com/office/powerpoint/2012/main" userId="2dcf7977bc69b5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04A7B"/>
    <a:srgbClr val="C00000"/>
    <a:srgbClr val="E2A8AA"/>
    <a:srgbClr val="FF0000"/>
    <a:srgbClr val="B3A2C7"/>
    <a:srgbClr val="9BBB59"/>
    <a:srgbClr val="F0F1F3"/>
    <a:srgbClr val="E46C0A"/>
    <a:srgbClr val="586B7F"/>
    <a:srgbClr val="354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83439" autoAdjust="0"/>
  </p:normalViewPr>
  <p:slideViewPr>
    <p:cSldViewPr showGuides="1">
      <p:cViewPr varScale="1">
        <p:scale>
          <a:sx n="121" d="100"/>
          <a:sy n="121" d="100"/>
        </p:scale>
        <p:origin x="1482" y="108"/>
      </p:cViewPr>
      <p:guideLst>
        <p:guide orient="horz" pos="161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851A6-0E57-4F08-8F18-4063E67D8C77}" type="datetimeFigureOut">
              <a:rPr lang="zh-CN" altLang="en-US" smtClean="0"/>
              <a:t>2024/4/16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B2117-38C4-4C7F-A953-332D93835715}" type="slidenum">
              <a:rPr lang="zh-CN" altLang="en-US" smtClean="0"/>
              <a:t>‹#›</a:t>
            </a:fld>
            <a:endParaRPr lang="zh-CN" altLang="en-US"/>
          </a:p>
        </p:txBody>
      </p:sp>
    </p:spTree>
    <p:extLst>
      <p:ext uri="{BB962C8B-B14F-4D97-AF65-F5344CB8AC3E}">
        <p14:creationId xmlns:p14="http://schemas.microsoft.com/office/powerpoint/2010/main" val="386760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自动驾驶是一个充满前景的技术，而精准的车辆定位对实现自动驾驶至关重要。他的重要性体现在</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实现自主导航 提高驾驶安全性 提高道路通行效率这三个方面。</a:t>
            </a:r>
          </a:p>
          <a:p>
            <a:r>
              <a:rPr lang="zh-CN" altLang="en-US" sz="1200" kern="1200" dirty="0">
                <a:solidFill>
                  <a:schemeClr val="tx1"/>
                </a:solidFill>
                <a:effectLst/>
                <a:latin typeface="+mn-lt"/>
                <a:ea typeface="+mn-ea"/>
                <a:cs typeface="+mn-cs"/>
              </a:rPr>
              <a:t>过去的车辆定位方法仅是基于车辆自身的传感器数据，如</a:t>
            </a:r>
            <a:r>
              <a:rPr lang="en-US" altLang="zh-CN" sz="1200" kern="1200" dirty="0">
                <a:solidFill>
                  <a:schemeClr val="tx1"/>
                </a:solidFill>
                <a:effectLst/>
                <a:latin typeface="+mn-lt"/>
                <a:ea typeface="+mn-ea"/>
                <a:cs typeface="+mn-cs"/>
              </a:rPr>
              <a:t>GPS</a:t>
            </a:r>
            <a:r>
              <a:rPr lang="zh-CN" altLang="en-US" sz="1200" kern="1200" dirty="0">
                <a:solidFill>
                  <a:schemeClr val="tx1"/>
                </a:solidFill>
                <a:effectLst/>
                <a:latin typeface="+mn-lt"/>
                <a:ea typeface="+mn-ea"/>
                <a:cs typeface="+mn-cs"/>
              </a:rPr>
              <a:t>数据，摄像头数据，或激光扫描仪数据，他们的定位效果一般</a:t>
            </a:r>
          </a:p>
          <a:p>
            <a:r>
              <a:rPr lang="en-US" altLang="zh-CN" sz="1200" kern="1200" dirty="0">
                <a:solidFill>
                  <a:schemeClr val="tx1"/>
                </a:solidFill>
                <a:effectLst/>
                <a:latin typeface="+mn-lt"/>
                <a:ea typeface="+mn-ea"/>
                <a:cs typeface="+mn-cs"/>
              </a:rPr>
              <a:t>V2X</a:t>
            </a:r>
            <a:r>
              <a:rPr lang="zh-CN" altLang="en-US" sz="1200" kern="1200" dirty="0">
                <a:solidFill>
                  <a:schemeClr val="tx1"/>
                </a:solidFill>
                <a:effectLst/>
                <a:latin typeface="+mn-lt"/>
                <a:ea typeface="+mn-ea"/>
                <a:cs typeface="+mn-cs"/>
              </a:rPr>
              <a:t>通信包括</a:t>
            </a:r>
            <a:r>
              <a:rPr lang="en-US" altLang="zh-CN" sz="1200" kern="1200" dirty="0">
                <a:solidFill>
                  <a:schemeClr val="tx1"/>
                </a:solidFill>
                <a:effectLst/>
                <a:latin typeface="+mn-lt"/>
                <a:ea typeface="+mn-ea"/>
                <a:cs typeface="+mn-cs"/>
              </a:rPr>
              <a:t>V2V,V2I,V2P,V2N</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V2X</a:t>
            </a:r>
            <a:r>
              <a:rPr lang="zh-CN" altLang="en-US" sz="1200" kern="1200" dirty="0">
                <a:solidFill>
                  <a:schemeClr val="tx1"/>
                </a:solidFill>
                <a:effectLst/>
                <a:latin typeface="+mn-lt"/>
                <a:ea typeface="+mn-ea"/>
                <a:cs typeface="+mn-cs"/>
              </a:rPr>
              <a:t>通信基于</a:t>
            </a:r>
            <a:r>
              <a:rPr lang="en-US" altLang="zh-CN" sz="1200" kern="1200" dirty="0">
                <a:solidFill>
                  <a:schemeClr val="tx1"/>
                </a:solidFill>
                <a:effectLst/>
                <a:latin typeface="+mn-lt"/>
                <a:ea typeface="+mn-ea"/>
                <a:cs typeface="+mn-cs"/>
              </a:rPr>
              <a:t>LTE</a:t>
            </a:r>
            <a:r>
              <a:rPr lang="zh-CN" altLang="en-US" sz="1200" kern="1200" dirty="0">
                <a:solidFill>
                  <a:schemeClr val="tx1"/>
                </a:solidFill>
                <a:effectLst/>
                <a:latin typeface="+mn-lt"/>
                <a:ea typeface="+mn-ea"/>
                <a:cs typeface="+mn-cs"/>
              </a:rPr>
              <a:t>网络，支持不同网络参与者间可靠，实时，低延时的通信。基于这些特点，</a:t>
            </a:r>
            <a:r>
              <a:rPr lang="en-US" altLang="zh-CN" sz="1200" kern="1200" dirty="0">
                <a:solidFill>
                  <a:schemeClr val="tx1"/>
                </a:solidFill>
                <a:effectLst/>
                <a:latin typeface="+mn-lt"/>
                <a:ea typeface="+mn-ea"/>
                <a:cs typeface="+mn-cs"/>
              </a:rPr>
              <a:t>V2X</a:t>
            </a:r>
            <a:r>
              <a:rPr lang="zh-CN" altLang="en-US" sz="1200" kern="1200" dirty="0">
                <a:solidFill>
                  <a:schemeClr val="tx1"/>
                </a:solidFill>
                <a:effectLst/>
                <a:latin typeface="+mn-lt"/>
                <a:ea typeface="+mn-ea"/>
                <a:cs typeface="+mn-cs"/>
              </a:rPr>
              <a:t>通信可以实现</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车辆间情况感知、协调和决策，提高车辆安全性</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实现信息共享，促进资源共享</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3</a:t>
            </a:fld>
            <a:endParaRPr lang="zh-CN" altLang="en-US"/>
          </a:p>
        </p:txBody>
      </p:sp>
    </p:spTree>
    <p:extLst>
      <p:ext uri="{BB962C8B-B14F-4D97-AF65-F5344CB8AC3E}">
        <p14:creationId xmlns:p14="http://schemas.microsoft.com/office/powerpoint/2010/main" val="3824593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我们使用了堆叠法来优化预测结果，具体来说，将</a:t>
            </a:r>
            <a:r>
              <a:rPr lang="en-US" altLang="zh-CN" sz="1200" kern="1200" dirty="0">
                <a:solidFill>
                  <a:schemeClr val="tx1"/>
                </a:solidFill>
                <a:effectLst/>
                <a:latin typeface="+mn-lt"/>
                <a:ea typeface="+mn-ea"/>
                <a:cs typeface="+mn-cs"/>
              </a:rPr>
              <a:t>LSTM</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GRU</a:t>
            </a:r>
            <a:r>
              <a:rPr lang="zh-CN" altLang="en-US" sz="1200" kern="1200" dirty="0">
                <a:solidFill>
                  <a:schemeClr val="tx1"/>
                </a:solidFill>
                <a:effectLst/>
                <a:latin typeface="+mn-lt"/>
                <a:ea typeface="+mn-ea"/>
                <a:cs typeface="+mn-cs"/>
              </a:rPr>
              <a:t>的预测结果和原始数据一并输入到随机森林中，得到新的预测结果。 这种方法的优点是能够利用不同模型的优点，弥补各自的缺点，减小模型方差。</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14</a:t>
            </a:fld>
            <a:endParaRPr lang="zh-CN" altLang="en-US"/>
          </a:p>
        </p:txBody>
      </p:sp>
    </p:spTree>
    <p:extLst>
      <p:ext uri="{BB962C8B-B14F-4D97-AF65-F5344CB8AC3E}">
        <p14:creationId xmlns:p14="http://schemas.microsoft.com/office/powerpoint/2010/main" val="177830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到目前为止，已知的数据有两类：传感器数据，即各个车辆间彼此距离和相对角度；和深度学习数据：各个车辆的初步位置预测信息</a:t>
            </a:r>
          </a:p>
          <a:p>
            <a:r>
              <a:rPr lang="zh-CN" altLang="en-US" sz="1200" kern="1200" dirty="0">
                <a:solidFill>
                  <a:schemeClr val="tx1"/>
                </a:solidFill>
                <a:effectLst/>
                <a:latin typeface="+mn-lt"/>
                <a:ea typeface="+mn-ea"/>
                <a:cs typeface="+mn-cs"/>
              </a:rPr>
              <a:t>数据融合部分的核心思路是：利用传感器的实测数据，校准深度学习的预测数据</a:t>
            </a:r>
          </a:p>
          <a:p>
            <a:r>
              <a:rPr lang="zh-CN" altLang="en-US" sz="1200" kern="1200" dirty="0">
                <a:solidFill>
                  <a:schemeClr val="tx1"/>
                </a:solidFill>
                <a:effectLst/>
                <a:latin typeface="+mn-lt"/>
                <a:ea typeface="+mn-ea"/>
                <a:cs typeface="+mn-cs"/>
              </a:rPr>
              <a:t>为此本毕业设计设计了两种数据融合方法：</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观察迭代法</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区域最优化法</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16</a:t>
            </a:fld>
            <a:endParaRPr lang="zh-CN" altLang="en-US"/>
          </a:p>
        </p:txBody>
      </p:sp>
    </p:spTree>
    <p:extLst>
      <p:ext uri="{BB962C8B-B14F-4D97-AF65-F5344CB8AC3E}">
        <p14:creationId xmlns:p14="http://schemas.microsoft.com/office/powerpoint/2010/main" val="2230583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首先来讲观察迭代法， 顾名思义，此方法是用车辆组中每一辆车对被观察车辆进行依次观察。 每一次的观察，都在用观察车辆自身的位置信息和传感器数据，获取被观察车辆的位置。 作为迭代算法，我们选取观察值与传感器测量值的绝对差值</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作为迭代评估指标，若这次观察的</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小于上次，则更新</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车位置为此次观察值，否则，不更新并跳转到下一次观察。 这个绝对差值</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，即为由传感器测量的被观察车辆与离他最近车辆的距离与由观察得到的距离的绝对差。 即在图中，可以看到被观察车辆是</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是离</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最近的车辆，所以紫色线段为绝对差值研究的对象。</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17</a:t>
            </a:fld>
            <a:endParaRPr lang="zh-CN" altLang="en-US"/>
          </a:p>
        </p:txBody>
      </p:sp>
    </p:spTree>
    <p:extLst>
      <p:ext uri="{BB962C8B-B14F-4D97-AF65-F5344CB8AC3E}">
        <p14:creationId xmlns:p14="http://schemas.microsoft.com/office/powerpoint/2010/main" val="1597361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再来是区域最优化法：此方法的核心思想是进行函数最优化。通过数学建模将数据融合问题转化成一个函数求解问题。具体来说，我们在观察</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车，那我们将他的坐标设为自变量</a:t>
            </a: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。目前已知其他车辆</a:t>
            </a:r>
            <a:r>
              <a:rPr lang="en-US" altLang="zh-CN" sz="1200" kern="1200" dirty="0">
                <a:solidFill>
                  <a:schemeClr val="tx1"/>
                </a:solidFill>
                <a:effectLst/>
                <a:latin typeface="+mn-lt"/>
                <a:ea typeface="+mn-ea"/>
                <a:cs typeface="+mn-cs"/>
              </a:rPr>
              <a:t>B,C,D</a:t>
            </a:r>
            <a:r>
              <a:rPr lang="zh-CN" altLang="en-US" sz="1200" kern="1200" dirty="0">
                <a:solidFill>
                  <a:schemeClr val="tx1"/>
                </a:solidFill>
                <a:effectLst/>
                <a:latin typeface="+mn-lt"/>
                <a:ea typeface="+mn-ea"/>
                <a:cs typeface="+mn-cs"/>
              </a:rPr>
              <a:t>的坐标和传感器测量的车辆间的距离，如</a:t>
            </a:r>
            <a:r>
              <a:rPr lang="en-US" altLang="zh-CN" sz="1200" kern="1200" dirty="0">
                <a:solidFill>
                  <a:schemeClr val="tx1"/>
                </a:solidFill>
                <a:effectLst/>
                <a:latin typeface="+mn-lt"/>
                <a:ea typeface="+mn-ea"/>
                <a:cs typeface="+mn-cs"/>
              </a:rPr>
              <a:t>L ab</a:t>
            </a:r>
            <a:r>
              <a:rPr lang="zh-CN" altLang="en-US" sz="1200" kern="1200" dirty="0">
                <a:solidFill>
                  <a:schemeClr val="tx1"/>
                </a:solidFill>
                <a:effectLst/>
                <a:latin typeface="+mn-lt"/>
                <a:ea typeface="+mn-ea"/>
                <a:cs typeface="+mn-cs"/>
              </a:rPr>
              <a:t>指传感器测量的</a:t>
            </a:r>
            <a:r>
              <a:rPr lang="en-US" altLang="zh-CN" sz="1200" kern="1200" dirty="0">
                <a:solidFill>
                  <a:schemeClr val="tx1"/>
                </a:solidFill>
                <a:effectLst/>
                <a:latin typeface="+mn-lt"/>
                <a:ea typeface="+mn-ea"/>
                <a:cs typeface="+mn-cs"/>
              </a:rPr>
              <a:t>A,B</a:t>
            </a:r>
            <a:r>
              <a:rPr lang="zh-CN" altLang="en-US" sz="1200" kern="1200" dirty="0">
                <a:solidFill>
                  <a:schemeClr val="tx1"/>
                </a:solidFill>
                <a:effectLst/>
                <a:latin typeface="+mn-lt"/>
                <a:ea typeface="+mn-ea"/>
                <a:cs typeface="+mn-cs"/>
              </a:rPr>
              <a:t>车之间的距离。这个函数代表的是观察距离与传感器测量距离的绝对差值之和，我们需要做的是找到使得这个函数值最小的点。具体的函数求解方法，我们使用了</a:t>
            </a:r>
            <a:r>
              <a:rPr lang="en-US" altLang="zh-CN" sz="1200" kern="1200" dirty="0">
                <a:solidFill>
                  <a:schemeClr val="tx1"/>
                </a:solidFill>
                <a:effectLst/>
                <a:latin typeface="+mn-lt"/>
                <a:ea typeface="+mn-ea"/>
                <a:cs typeface="+mn-cs"/>
              </a:rPr>
              <a:t>L-BFGS</a:t>
            </a:r>
            <a:r>
              <a:rPr lang="zh-CN" altLang="en-US" sz="1200" kern="1200" dirty="0">
                <a:solidFill>
                  <a:schemeClr val="tx1"/>
                </a:solidFill>
                <a:effectLst/>
                <a:latin typeface="+mn-lt"/>
                <a:ea typeface="+mn-ea"/>
                <a:cs typeface="+mn-cs"/>
              </a:rPr>
              <a:t>优化算法。</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18</a:t>
            </a:fld>
            <a:endParaRPr lang="zh-CN" altLang="en-US"/>
          </a:p>
        </p:txBody>
      </p:sp>
    </p:spTree>
    <p:extLst>
      <p:ext uri="{BB962C8B-B14F-4D97-AF65-F5344CB8AC3E}">
        <p14:creationId xmlns:p14="http://schemas.microsoft.com/office/powerpoint/2010/main" val="97342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首先是评估指标。 我们用均方误差，平均绝对误差，平均欧式距离来评估定位精度。训练时长，针对模型的训练。 改进程度则是用于评估数据融合算法的效果。</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20</a:t>
            </a:fld>
            <a:endParaRPr lang="zh-CN" altLang="en-US"/>
          </a:p>
        </p:txBody>
      </p:sp>
    </p:spTree>
    <p:extLst>
      <p:ext uri="{BB962C8B-B14F-4D97-AF65-F5344CB8AC3E}">
        <p14:creationId xmlns:p14="http://schemas.microsoft.com/office/powerpoint/2010/main" val="1585445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我们选用的数据集为</a:t>
            </a:r>
            <a:r>
              <a:rPr lang="en-US" altLang="zh-CN" sz="1200" kern="1200" dirty="0">
                <a:solidFill>
                  <a:schemeClr val="tx1"/>
                </a:solidFill>
                <a:effectLst/>
                <a:latin typeface="+mn-lt"/>
                <a:ea typeface="+mn-ea"/>
                <a:cs typeface="+mn-cs"/>
              </a:rPr>
              <a:t>NGSIM</a:t>
            </a:r>
            <a:r>
              <a:rPr lang="zh-CN" altLang="en-US" sz="1200" kern="1200" dirty="0">
                <a:solidFill>
                  <a:schemeClr val="tx1"/>
                </a:solidFill>
                <a:effectLst/>
                <a:latin typeface="+mn-lt"/>
                <a:ea typeface="+mn-ea"/>
                <a:cs typeface="+mn-cs"/>
              </a:rPr>
              <a:t>数据集，他是最大的自然驾驶数据公开来源之一。由于此数据集是通过视频分析得到的，数据中必存在噪声。所以我们选用</a:t>
            </a:r>
            <a:r>
              <a:rPr lang="en-US" altLang="zh-CN" sz="1200" kern="1200" dirty="0" err="1">
                <a:solidFill>
                  <a:schemeClr val="tx1"/>
                </a:solidFill>
                <a:effectLst/>
                <a:latin typeface="+mn-lt"/>
                <a:ea typeface="+mn-ea"/>
                <a:cs typeface="+mn-cs"/>
              </a:rPr>
              <a:t>savitky-golay</a:t>
            </a:r>
            <a:r>
              <a:rPr lang="en-US" altLang="zh-CN" sz="1200" kern="1200" dirty="0">
                <a:solidFill>
                  <a:schemeClr val="tx1"/>
                </a:solidFill>
                <a:effectLst/>
                <a:latin typeface="+mn-lt"/>
                <a:ea typeface="+mn-ea"/>
                <a:cs typeface="+mn-cs"/>
              </a:rPr>
              <a:t> filter</a:t>
            </a:r>
            <a:r>
              <a:rPr lang="zh-CN" altLang="en-US" sz="1200" kern="1200" dirty="0">
                <a:solidFill>
                  <a:schemeClr val="tx1"/>
                </a:solidFill>
                <a:effectLst/>
                <a:latin typeface="+mn-lt"/>
                <a:ea typeface="+mn-ea"/>
                <a:cs typeface="+mn-cs"/>
              </a:rPr>
              <a:t>进行滤波。</a:t>
            </a:r>
          </a:p>
          <a:p>
            <a:r>
              <a:rPr lang="zh-CN" altLang="en-US" sz="1200" kern="1200" dirty="0">
                <a:solidFill>
                  <a:schemeClr val="tx1"/>
                </a:solidFill>
                <a:effectLst/>
                <a:latin typeface="+mn-lt"/>
                <a:ea typeface="+mn-ea"/>
                <a:cs typeface="+mn-cs"/>
              </a:rPr>
              <a:t>我们选用了</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层</a:t>
            </a:r>
            <a:r>
              <a:rPr lang="en-US" altLang="zh-CN" sz="1200" kern="1200" dirty="0" err="1">
                <a:solidFill>
                  <a:schemeClr val="tx1"/>
                </a:solidFill>
                <a:effectLst/>
                <a:latin typeface="+mn-lt"/>
                <a:ea typeface="+mn-ea"/>
                <a:cs typeface="+mn-cs"/>
              </a:rPr>
              <a:t>lstm</a:t>
            </a:r>
            <a:r>
              <a:rPr lang="zh-CN" altLang="en-US" sz="1200" kern="1200" dirty="0">
                <a:solidFill>
                  <a:schemeClr val="tx1"/>
                </a:solidFill>
                <a:effectLst/>
                <a:latin typeface="+mn-lt"/>
                <a:ea typeface="+mn-ea"/>
                <a:cs typeface="+mn-cs"/>
              </a:rPr>
              <a:t>结构，单层</a:t>
            </a:r>
            <a:r>
              <a:rPr lang="en-US" altLang="zh-CN" sz="1200" kern="1200" dirty="0">
                <a:solidFill>
                  <a:schemeClr val="tx1"/>
                </a:solidFill>
                <a:effectLst/>
                <a:latin typeface="+mn-lt"/>
                <a:ea typeface="+mn-ea"/>
                <a:cs typeface="+mn-cs"/>
              </a:rPr>
              <a:t>GRU</a:t>
            </a:r>
            <a:r>
              <a:rPr lang="zh-CN" altLang="en-US" sz="1200" kern="1200" dirty="0">
                <a:solidFill>
                  <a:schemeClr val="tx1"/>
                </a:solidFill>
                <a:effectLst/>
                <a:latin typeface="+mn-lt"/>
                <a:ea typeface="+mn-ea"/>
                <a:cs typeface="+mn-cs"/>
              </a:rPr>
              <a:t>结构，和</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层</a:t>
            </a:r>
            <a:r>
              <a:rPr lang="en-US" altLang="zh-CN" sz="1200" kern="1200" dirty="0">
                <a:solidFill>
                  <a:schemeClr val="tx1"/>
                </a:solidFill>
                <a:effectLst/>
                <a:latin typeface="+mn-lt"/>
                <a:ea typeface="+mn-ea"/>
                <a:cs typeface="+mn-cs"/>
              </a:rPr>
              <a:t>Encoder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层</a:t>
            </a:r>
            <a:r>
              <a:rPr lang="en-US" altLang="zh-CN" sz="1200" kern="1200" dirty="0">
                <a:solidFill>
                  <a:schemeClr val="tx1"/>
                </a:solidFill>
                <a:effectLst/>
                <a:latin typeface="+mn-lt"/>
                <a:ea typeface="+mn-ea"/>
                <a:cs typeface="+mn-cs"/>
              </a:rPr>
              <a:t>Decoder</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结构。</a:t>
            </a:r>
          </a:p>
          <a:p>
            <a:r>
              <a:rPr lang="zh-CN" altLang="en-US" sz="1200" kern="1200" dirty="0">
                <a:solidFill>
                  <a:schemeClr val="tx1"/>
                </a:solidFill>
                <a:effectLst/>
                <a:latin typeface="+mn-lt"/>
                <a:ea typeface="+mn-ea"/>
                <a:cs typeface="+mn-cs"/>
              </a:rPr>
              <a:t>至于模型训练，我们向模型中输入车辆过去行驶</a:t>
            </a:r>
            <a:r>
              <a:rPr lang="en-US" altLang="zh-CN" sz="1200" kern="1200" dirty="0">
                <a:solidFill>
                  <a:schemeClr val="tx1"/>
                </a:solidFill>
                <a:effectLst/>
                <a:latin typeface="+mn-lt"/>
                <a:ea typeface="+mn-ea"/>
                <a:cs typeface="+mn-cs"/>
              </a:rPr>
              <a:t>3600</a:t>
            </a:r>
            <a:r>
              <a:rPr lang="zh-CN" altLang="en-US" sz="1200" kern="1200" dirty="0">
                <a:solidFill>
                  <a:schemeClr val="tx1"/>
                </a:solidFill>
                <a:effectLst/>
                <a:latin typeface="+mn-lt"/>
                <a:ea typeface="+mn-ea"/>
                <a:cs typeface="+mn-cs"/>
              </a:rPr>
              <a:t>秒的数据，训练</a:t>
            </a:r>
            <a:r>
              <a:rPr lang="en-US" altLang="zh-CN" sz="1200" kern="1200" dirty="0">
                <a:solidFill>
                  <a:schemeClr val="tx1"/>
                </a:solidFill>
                <a:effectLst/>
                <a:latin typeface="+mn-lt"/>
                <a:ea typeface="+mn-ea"/>
                <a:cs typeface="+mn-cs"/>
              </a:rPr>
              <a:t>50</a:t>
            </a:r>
            <a:r>
              <a:rPr lang="zh-CN" altLang="en-US"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epoch</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21</a:t>
            </a:fld>
            <a:endParaRPr lang="zh-CN" altLang="en-US"/>
          </a:p>
        </p:txBody>
      </p:sp>
    </p:spTree>
    <p:extLst>
      <p:ext uri="{BB962C8B-B14F-4D97-AF65-F5344CB8AC3E}">
        <p14:creationId xmlns:p14="http://schemas.microsoft.com/office/powerpoint/2010/main" val="2411984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数据融合模块的仿真中，我们使用了</a:t>
            </a:r>
            <a:r>
              <a:rPr lang="en-US" altLang="zh-CN" sz="1200" kern="1200" dirty="0">
                <a:solidFill>
                  <a:schemeClr val="tx1"/>
                </a:solidFill>
                <a:effectLst/>
                <a:latin typeface="+mn-lt"/>
                <a:ea typeface="+mn-ea"/>
                <a:cs typeface="+mn-cs"/>
              </a:rPr>
              <a:t>NGSIM</a:t>
            </a:r>
            <a:r>
              <a:rPr lang="zh-CN" altLang="en-US" sz="1200" kern="1200" dirty="0">
                <a:solidFill>
                  <a:schemeClr val="tx1"/>
                </a:solidFill>
                <a:effectLst/>
                <a:latin typeface="+mn-lt"/>
                <a:ea typeface="+mn-ea"/>
                <a:cs typeface="+mn-cs"/>
              </a:rPr>
              <a:t>数据集中</a:t>
            </a:r>
            <a:r>
              <a:rPr lang="en-US" altLang="zh-CN" sz="1200" kern="1200" dirty="0">
                <a:solidFill>
                  <a:schemeClr val="tx1"/>
                </a:solidFill>
                <a:effectLst/>
                <a:latin typeface="+mn-lt"/>
                <a:ea typeface="+mn-ea"/>
                <a:cs typeface="+mn-cs"/>
              </a:rPr>
              <a:t>Peachtree street</a:t>
            </a:r>
            <a:r>
              <a:rPr lang="zh-CN" altLang="en-US" sz="1200" kern="1200" dirty="0">
                <a:solidFill>
                  <a:schemeClr val="tx1"/>
                </a:solidFill>
                <a:effectLst/>
                <a:latin typeface="+mn-lt"/>
                <a:ea typeface="+mn-ea"/>
                <a:cs typeface="+mn-cs"/>
              </a:rPr>
              <a:t>的数据</a:t>
            </a:r>
          </a:p>
          <a:p>
            <a:r>
              <a:rPr lang="zh-CN" altLang="en-US" sz="1200" kern="1200" dirty="0">
                <a:solidFill>
                  <a:schemeClr val="tx1"/>
                </a:solidFill>
                <a:effectLst/>
                <a:latin typeface="+mn-lt"/>
                <a:ea typeface="+mn-ea"/>
                <a:cs typeface="+mn-cs"/>
              </a:rPr>
              <a:t>我们分别对以</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辆车，</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辆车，</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辆车，</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辆车为一组的</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种情况进行了观察迭代法的仿真</a:t>
            </a:r>
          </a:p>
          <a:p>
            <a:r>
              <a:rPr lang="zh-CN" altLang="en-US"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辆车为一组的情况还进行了区域最优化法的仿真</a:t>
            </a:r>
          </a:p>
          <a:p>
            <a:r>
              <a:rPr lang="zh-CN" altLang="en-US" sz="1200" kern="1200" dirty="0">
                <a:solidFill>
                  <a:schemeClr val="tx1"/>
                </a:solidFill>
                <a:effectLst/>
                <a:latin typeface="+mn-lt"/>
                <a:ea typeface="+mn-ea"/>
                <a:cs typeface="+mn-cs"/>
              </a:rPr>
              <a:t>具体来说，为了增加仿真结果的普适性，避免特殊情况影响评估效果，每个方案在数据集中都取了</a:t>
            </a:r>
            <a:r>
              <a:rPr lang="en-US" altLang="zh-CN" sz="1200" kern="1200" dirty="0">
                <a:solidFill>
                  <a:schemeClr val="tx1"/>
                </a:solidFill>
                <a:effectLst/>
                <a:latin typeface="+mn-lt"/>
                <a:ea typeface="+mn-ea"/>
                <a:cs typeface="+mn-cs"/>
              </a:rPr>
              <a:t>25</a:t>
            </a:r>
            <a:r>
              <a:rPr lang="zh-CN" altLang="en-US" sz="1200" kern="1200" dirty="0">
                <a:solidFill>
                  <a:schemeClr val="tx1"/>
                </a:solidFill>
                <a:effectLst/>
                <a:latin typeface="+mn-lt"/>
                <a:ea typeface="+mn-ea"/>
                <a:cs typeface="+mn-cs"/>
              </a:rPr>
              <a:t>个不同位置的车辆组进行实验。</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22</a:t>
            </a:fld>
            <a:endParaRPr lang="zh-CN" altLang="en-US"/>
          </a:p>
        </p:txBody>
      </p:sp>
    </p:spTree>
    <p:extLst>
      <p:ext uri="{BB962C8B-B14F-4D97-AF65-F5344CB8AC3E}">
        <p14:creationId xmlns:p14="http://schemas.microsoft.com/office/powerpoint/2010/main" val="548033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接下来是仿真结果。</a:t>
            </a:r>
          </a:p>
          <a:p>
            <a:r>
              <a:rPr lang="zh-CN" altLang="en-US" sz="1200" kern="1200" dirty="0">
                <a:solidFill>
                  <a:schemeClr val="tx1"/>
                </a:solidFill>
                <a:effectLst/>
                <a:latin typeface="+mn-lt"/>
                <a:ea typeface="+mn-ea"/>
                <a:cs typeface="+mn-cs"/>
              </a:rPr>
              <a:t>首先是深度学习模型的位置预测拟合图，图中蓝色为实际位置信息，红色为预测位置信息。</a:t>
            </a:r>
          </a:p>
          <a:p>
            <a:r>
              <a:rPr lang="zh-CN" altLang="en-US" sz="1200" kern="1200" dirty="0">
                <a:solidFill>
                  <a:schemeClr val="tx1"/>
                </a:solidFill>
                <a:effectLst/>
                <a:latin typeface="+mn-lt"/>
                <a:ea typeface="+mn-ea"/>
                <a:cs typeface="+mn-cs"/>
              </a:rPr>
              <a:t>由图可知，</a:t>
            </a:r>
            <a:r>
              <a:rPr lang="en-US" altLang="zh-CN" sz="1200" kern="1200" dirty="0">
                <a:solidFill>
                  <a:schemeClr val="tx1"/>
                </a:solidFill>
                <a:effectLst/>
                <a:latin typeface="+mn-lt"/>
                <a:ea typeface="+mn-ea"/>
                <a:cs typeface="+mn-cs"/>
              </a:rPr>
              <a:t>GRU</a:t>
            </a:r>
            <a:r>
              <a:rPr lang="zh-CN" altLang="en-US" sz="1200" kern="1200" dirty="0">
                <a:solidFill>
                  <a:schemeClr val="tx1"/>
                </a:solidFill>
                <a:effectLst/>
                <a:latin typeface="+mn-lt"/>
                <a:ea typeface="+mn-ea"/>
                <a:cs typeface="+mn-cs"/>
              </a:rPr>
              <a:t>的拟合效果优于</a:t>
            </a:r>
            <a:r>
              <a:rPr lang="en-US" altLang="zh-CN" sz="1200" kern="1200" dirty="0">
                <a:solidFill>
                  <a:schemeClr val="tx1"/>
                </a:solidFill>
                <a:effectLst/>
                <a:latin typeface="+mn-lt"/>
                <a:ea typeface="+mn-ea"/>
                <a:cs typeface="+mn-cs"/>
              </a:rPr>
              <a:t>LSTM</a:t>
            </a:r>
            <a:r>
              <a:rPr lang="zh-CN" altLang="en-US"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23</a:t>
            </a:fld>
            <a:endParaRPr lang="zh-CN" altLang="en-US"/>
          </a:p>
        </p:txBody>
      </p:sp>
    </p:spTree>
    <p:extLst>
      <p:ext uri="{BB962C8B-B14F-4D97-AF65-F5344CB8AC3E}">
        <p14:creationId xmlns:p14="http://schemas.microsoft.com/office/powerpoint/2010/main" val="3490244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如图为</a:t>
            </a:r>
            <a:r>
              <a:rPr lang="en-US" altLang="zh-CN" sz="1200" kern="1200" dirty="0">
                <a:solidFill>
                  <a:schemeClr val="tx1"/>
                </a:solidFill>
                <a:effectLst/>
                <a:latin typeface="+mn-lt"/>
                <a:ea typeface="+mn-ea"/>
                <a:cs typeface="+mn-cs"/>
              </a:rPr>
              <a:t>Stacking</a:t>
            </a:r>
            <a:r>
              <a:rPr lang="zh-CN" altLang="en-US" sz="1200" kern="1200" dirty="0">
                <a:solidFill>
                  <a:schemeClr val="tx1"/>
                </a:solidFill>
                <a:effectLst/>
                <a:latin typeface="+mn-lt"/>
                <a:ea typeface="+mn-ea"/>
                <a:cs typeface="+mn-cs"/>
              </a:rPr>
              <a:t>输出的拟合图和</a:t>
            </a:r>
            <a:r>
              <a:rPr lang="en-US" altLang="zh-CN"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的拟合图。</a:t>
            </a:r>
          </a:p>
          <a:p>
            <a:r>
              <a:rPr lang="en-US" altLang="zh-CN" sz="1200" kern="1200" dirty="0">
                <a:solidFill>
                  <a:schemeClr val="tx1"/>
                </a:solidFill>
                <a:effectLst/>
                <a:latin typeface="+mn-lt"/>
                <a:ea typeface="+mn-ea"/>
                <a:cs typeface="+mn-cs"/>
              </a:rPr>
              <a:t>stacking</a:t>
            </a:r>
            <a:r>
              <a:rPr lang="zh-CN" altLang="en-US" sz="1200" kern="1200" dirty="0">
                <a:solidFill>
                  <a:schemeClr val="tx1"/>
                </a:solidFill>
                <a:effectLst/>
                <a:latin typeface="+mn-lt"/>
                <a:ea typeface="+mn-ea"/>
                <a:cs typeface="+mn-cs"/>
              </a:rPr>
              <a:t>的拟合效果良好</a:t>
            </a:r>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24</a:t>
            </a:fld>
            <a:endParaRPr lang="zh-CN" altLang="en-US"/>
          </a:p>
        </p:txBody>
      </p:sp>
    </p:spTree>
    <p:extLst>
      <p:ext uri="{BB962C8B-B14F-4D97-AF65-F5344CB8AC3E}">
        <p14:creationId xmlns:p14="http://schemas.microsoft.com/office/powerpoint/2010/main" val="3211454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图中的表为各模型训练结果指标汇总。我们可以清晰的感受到，</a:t>
            </a:r>
            <a:r>
              <a:rPr lang="en-US" altLang="zh-CN" sz="1200" kern="1200" dirty="0">
                <a:solidFill>
                  <a:schemeClr val="tx1"/>
                </a:solidFill>
                <a:effectLst/>
                <a:latin typeface="+mn-lt"/>
                <a:ea typeface="+mn-ea"/>
                <a:cs typeface="+mn-cs"/>
              </a:rPr>
              <a:t>stacking</a:t>
            </a:r>
            <a:r>
              <a:rPr lang="zh-CN" altLang="en-US" sz="1200" kern="1200" dirty="0">
                <a:solidFill>
                  <a:schemeClr val="tx1"/>
                </a:solidFill>
                <a:effectLst/>
                <a:latin typeface="+mn-lt"/>
                <a:ea typeface="+mn-ea"/>
                <a:cs typeface="+mn-cs"/>
              </a:rPr>
              <a:t>的位置预测精度最高。</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25</a:t>
            </a:fld>
            <a:endParaRPr lang="zh-CN" altLang="en-US"/>
          </a:p>
        </p:txBody>
      </p:sp>
    </p:spTree>
    <p:extLst>
      <p:ext uri="{BB962C8B-B14F-4D97-AF65-F5344CB8AC3E}">
        <p14:creationId xmlns:p14="http://schemas.microsoft.com/office/powerpoint/2010/main" val="3126438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再说到研究现状：首先是 基于</a:t>
            </a:r>
            <a:r>
              <a:rPr lang="en-US" altLang="zh-CN" sz="1200" kern="1200" dirty="0">
                <a:solidFill>
                  <a:schemeClr val="tx1"/>
                </a:solidFill>
                <a:effectLst/>
                <a:latin typeface="+mn-lt"/>
                <a:ea typeface="+mn-ea"/>
                <a:cs typeface="+mn-cs"/>
              </a:rPr>
              <a:t>5G</a:t>
            </a:r>
            <a:r>
              <a:rPr lang="zh-CN" altLang="en-US" sz="1200" kern="1200" dirty="0">
                <a:solidFill>
                  <a:schemeClr val="tx1"/>
                </a:solidFill>
                <a:effectLst/>
                <a:latin typeface="+mn-lt"/>
                <a:ea typeface="+mn-ea"/>
                <a:cs typeface="+mn-cs"/>
              </a:rPr>
              <a:t>的云辅助协作定位；此技术的核心要点为：基站使用</a:t>
            </a:r>
            <a:r>
              <a:rPr lang="en-US" altLang="zh-CN" sz="1200" kern="1200" dirty="0">
                <a:solidFill>
                  <a:schemeClr val="tx1"/>
                </a:solidFill>
                <a:effectLst/>
                <a:latin typeface="+mn-lt"/>
                <a:ea typeface="+mn-ea"/>
                <a:cs typeface="+mn-cs"/>
              </a:rPr>
              <a:t>5G</a:t>
            </a:r>
            <a:r>
              <a:rPr lang="zh-CN" altLang="en-US" sz="1200" kern="1200" dirty="0">
                <a:solidFill>
                  <a:schemeClr val="tx1"/>
                </a:solidFill>
                <a:effectLst/>
                <a:latin typeface="+mn-lt"/>
                <a:ea typeface="+mn-ea"/>
                <a:cs typeface="+mn-cs"/>
              </a:rPr>
              <a:t>网络将接收到的各种信号发送到云端进行定位运算，因此需要具备高带宽、高数据传输速率和低延迟的网络。 </a:t>
            </a:r>
          </a:p>
          <a:p>
            <a:r>
              <a:rPr lang="zh-CN" altLang="en-US" sz="1200" kern="1200" dirty="0">
                <a:solidFill>
                  <a:schemeClr val="tx1"/>
                </a:solidFill>
                <a:effectLst/>
                <a:latin typeface="+mn-lt"/>
                <a:ea typeface="+mn-ea"/>
                <a:cs typeface="+mn-cs"/>
              </a:rPr>
              <a:t>基于融合信息的新型去中心化的贝叶斯方法；它融合了源于</a:t>
            </a:r>
            <a:r>
              <a:rPr lang="en-US" altLang="zh-CN" sz="1200" kern="1200" dirty="0">
                <a:solidFill>
                  <a:schemeClr val="tx1"/>
                </a:solidFill>
                <a:effectLst/>
                <a:latin typeface="+mn-lt"/>
                <a:ea typeface="+mn-ea"/>
                <a:cs typeface="+mn-cs"/>
              </a:rPr>
              <a:t>GPS</a:t>
            </a:r>
            <a:r>
              <a:rPr lang="zh-CN" altLang="en-US" sz="1200" kern="1200" dirty="0">
                <a:solidFill>
                  <a:schemeClr val="tx1"/>
                </a:solidFill>
                <a:effectLst/>
                <a:latin typeface="+mn-lt"/>
                <a:ea typeface="+mn-ea"/>
                <a:cs typeface="+mn-cs"/>
              </a:rPr>
              <a:t>和车载自组网（</a:t>
            </a:r>
            <a:r>
              <a:rPr lang="en-US" altLang="zh-CN" sz="1200" kern="1200" dirty="0">
                <a:solidFill>
                  <a:schemeClr val="tx1"/>
                </a:solidFill>
                <a:effectLst/>
                <a:latin typeface="+mn-lt"/>
                <a:ea typeface="+mn-ea"/>
                <a:cs typeface="+mn-cs"/>
              </a:rPr>
              <a:t>Vehicular Ad-hoc Network, VANET</a:t>
            </a:r>
            <a:r>
              <a:rPr lang="zh-CN" altLang="en-US" sz="1200" kern="1200" dirty="0">
                <a:solidFill>
                  <a:schemeClr val="tx1"/>
                </a:solidFill>
                <a:effectLst/>
                <a:latin typeface="+mn-lt"/>
                <a:ea typeface="+mn-ea"/>
                <a:cs typeface="+mn-cs"/>
              </a:rPr>
              <a:t>）的信息，利用车辆间距离和其他车辆的</a:t>
            </a:r>
            <a:r>
              <a:rPr lang="en-US" altLang="zh-CN" sz="1200" kern="1200" dirty="0">
                <a:solidFill>
                  <a:schemeClr val="tx1"/>
                </a:solidFill>
                <a:effectLst/>
                <a:latin typeface="+mn-lt"/>
                <a:ea typeface="+mn-ea"/>
                <a:cs typeface="+mn-cs"/>
              </a:rPr>
              <a:t>GPS</a:t>
            </a:r>
            <a:r>
              <a:rPr lang="zh-CN" altLang="en-US" sz="1200" kern="1200" dirty="0">
                <a:solidFill>
                  <a:schemeClr val="tx1"/>
                </a:solidFill>
                <a:effectLst/>
                <a:latin typeface="+mn-lt"/>
                <a:ea typeface="+mn-ea"/>
                <a:cs typeface="+mn-cs"/>
              </a:rPr>
              <a:t>信息对定位结果进行预过滤。</a:t>
            </a:r>
          </a:p>
          <a:p>
            <a:r>
              <a:rPr lang="zh-CN" altLang="en-US" sz="1200" kern="1200" dirty="0">
                <a:solidFill>
                  <a:schemeClr val="tx1"/>
                </a:solidFill>
                <a:effectLst/>
                <a:latin typeface="+mn-lt"/>
                <a:ea typeface="+mn-ea"/>
                <a:cs typeface="+mn-cs"/>
              </a:rPr>
              <a:t>该方法的定位精度取决于传感器的准确性</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4</a:t>
            </a:fld>
            <a:endParaRPr lang="zh-CN" altLang="en-US"/>
          </a:p>
        </p:txBody>
      </p:sp>
    </p:spTree>
    <p:extLst>
      <p:ext uri="{BB962C8B-B14F-4D97-AF65-F5344CB8AC3E}">
        <p14:creationId xmlns:p14="http://schemas.microsoft.com/office/powerpoint/2010/main" val="2634182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接下来是数据融合部分的仿真结果。</a:t>
            </a:r>
          </a:p>
          <a:p>
            <a:r>
              <a:rPr lang="zh-CN" altLang="en-US" sz="1200" kern="1200" dirty="0">
                <a:solidFill>
                  <a:schemeClr val="tx1"/>
                </a:solidFill>
                <a:effectLst/>
                <a:latin typeface="+mn-lt"/>
                <a:ea typeface="+mn-ea"/>
                <a:cs typeface="+mn-cs"/>
              </a:rPr>
              <a:t>首先是观察迭代法。</a:t>
            </a:r>
          </a:p>
          <a:p>
            <a:r>
              <a:rPr lang="zh-CN" altLang="en-US" sz="1200" kern="1200" dirty="0">
                <a:solidFill>
                  <a:schemeClr val="tx1"/>
                </a:solidFill>
                <a:effectLst/>
                <a:latin typeface="+mn-lt"/>
                <a:ea typeface="+mn-ea"/>
                <a:cs typeface="+mn-cs"/>
              </a:rPr>
              <a:t>这一页是</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辆车为一组的情况： 左侧图为数据融合前后的欧式距离情况，灰色为数据融合之前，红色为数据融合之后。</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由图可知，每辆车的定位都得到了改进。我们分析了加入不同高斯白噪声的改进程度情况，如表所示，噪声方差在</a:t>
            </a:r>
            <a:r>
              <a:rPr lang="en-US" altLang="zh-CN" sz="1200" kern="1200" dirty="0">
                <a:solidFill>
                  <a:schemeClr val="tx1"/>
                </a:solidFill>
                <a:effectLst/>
                <a:latin typeface="+mn-lt"/>
                <a:ea typeface="+mn-ea"/>
                <a:cs typeface="+mn-cs"/>
              </a:rPr>
              <a:t>0.01 </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0.1</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0.5</a:t>
            </a:r>
            <a:r>
              <a:rPr lang="zh-CN" altLang="en-US" sz="1200" kern="1200" dirty="0">
                <a:solidFill>
                  <a:schemeClr val="tx1"/>
                </a:solidFill>
                <a:effectLst/>
                <a:latin typeface="+mn-lt"/>
                <a:ea typeface="+mn-ea"/>
                <a:cs typeface="+mn-cs"/>
              </a:rPr>
              <a:t>时改进程度并没有很大的变化。</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26</a:t>
            </a:fld>
            <a:endParaRPr lang="zh-CN" altLang="en-US"/>
          </a:p>
        </p:txBody>
      </p:sp>
    </p:spTree>
    <p:extLst>
      <p:ext uri="{BB962C8B-B14F-4D97-AF65-F5344CB8AC3E}">
        <p14:creationId xmlns:p14="http://schemas.microsoft.com/office/powerpoint/2010/main" val="369841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辆车为一组时：</a:t>
            </a:r>
            <a:r>
              <a:rPr lang="en-US" altLang="zh-CN"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辆车中有</a:t>
            </a:r>
            <a:r>
              <a:rPr lang="en-US" altLang="zh-CN" sz="1200" kern="1200" dirty="0">
                <a:solidFill>
                  <a:schemeClr val="tx1"/>
                </a:solidFill>
                <a:effectLst/>
                <a:latin typeface="+mn-lt"/>
                <a:ea typeface="+mn-ea"/>
                <a:cs typeface="+mn-cs"/>
              </a:rPr>
              <a:t>81</a:t>
            </a:r>
            <a:r>
              <a:rPr lang="zh-CN" altLang="en-US" sz="1200" kern="1200" dirty="0">
                <a:solidFill>
                  <a:schemeClr val="tx1"/>
                </a:solidFill>
                <a:effectLst/>
                <a:latin typeface="+mn-lt"/>
                <a:ea typeface="+mn-ea"/>
                <a:cs typeface="+mn-cs"/>
              </a:rPr>
              <a:t>辆车的位置变得更精确，而</a:t>
            </a:r>
            <a:r>
              <a:rPr lang="en-US" altLang="zh-CN" sz="1200" kern="1200" dirty="0">
                <a:solidFill>
                  <a:schemeClr val="tx1"/>
                </a:solidFill>
                <a:effectLst/>
                <a:latin typeface="+mn-lt"/>
                <a:ea typeface="+mn-ea"/>
                <a:cs typeface="+mn-cs"/>
              </a:rPr>
              <a:t>19</a:t>
            </a:r>
            <a:r>
              <a:rPr lang="zh-CN" altLang="en-US" sz="1200" kern="1200" dirty="0">
                <a:solidFill>
                  <a:schemeClr val="tx1"/>
                </a:solidFill>
                <a:effectLst/>
                <a:latin typeface="+mn-lt"/>
                <a:ea typeface="+mn-ea"/>
                <a:cs typeface="+mn-cs"/>
              </a:rPr>
              <a:t>辆车的位置预测效果还是和之前一样，并没有得到优化。</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27</a:t>
            </a:fld>
            <a:endParaRPr lang="zh-CN" altLang="en-US"/>
          </a:p>
        </p:txBody>
      </p:sp>
    </p:spTree>
    <p:extLst>
      <p:ext uri="{BB962C8B-B14F-4D97-AF65-F5344CB8AC3E}">
        <p14:creationId xmlns:p14="http://schemas.microsoft.com/office/powerpoint/2010/main" val="554848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二车（共</a:t>
            </a:r>
            <a:r>
              <a:rPr lang="en-US" altLang="zh-CN" sz="1200" kern="1200" dirty="0">
                <a:solidFill>
                  <a:schemeClr val="tx1"/>
                </a:solidFill>
                <a:effectLst/>
                <a:latin typeface="+mn-lt"/>
                <a:ea typeface="+mn-ea"/>
                <a:cs typeface="+mn-cs"/>
              </a:rPr>
              <a:t>50</a:t>
            </a:r>
            <a:r>
              <a:rPr lang="zh-CN" altLang="en-US" sz="1200" kern="1200" dirty="0">
                <a:solidFill>
                  <a:schemeClr val="tx1"/>
                </a:solidFill>
                <a:effectLst/>
                <a:latin typeface="+mn-lt"/>
                <a:ea typeface="+mn-ea"/>
                <a:cs typeface="+mn-cs"/>
              </a:rPr>
              <a:t>辆车）网络中，只有</a:t>
            </a:r>
            <a:r>
              <a:rPr lang="en-US" altLang="zh-CN" sz="1200" kern="1200" dirty="0">
                <a:solidFill>
                  <a:schemeClr val="tx1"/>
                </a:solidFill>
                <a:effectLst/>
                <a:latin typeface="+mn-lt"/>
                <a:ea typeface="+mn-ea"/>
                <a:cs typeface="+mn-cs"/>
              </a:rPr>
              <a:t>17</a:t>
            </a:r>
            <a:r>
              <a:rPr lang="zh-CN" altLang="en-US" sz="1200" kern="1200" dirty="0">
                <a:solidFill>
                  <a:schemeClr val="tx1"/>
                </a:solidFill>
                <a:effectLst/>
                <a:latin typeface="+mn-lt"/>
                <a:ea typeface="+mn-ea"/>
                <a:cs typeface="+mn-cs"/>
              </a:rPr>
              <a:t>辆车的位置信息得到了更新。三车（共 </a:t>
            </a:r>
            <a:r>
              <a:rPr lang="en-US" altLang="zh-CN" sz="1200" kern="1200" dirty="0">
                <a:solidFill>
                  <a:schemeClr val="tx1"/>
                </a:solidFill>
                <a:effectLst/>
                <a:latin typeface="+mn-lt"/>
                <a:ea typeface="+mn-ea"/>
                <a:cs typeface="+mn-cs"/>
              </a:rPr>
              <a:t>75 </a:t>
            </a:r>
            <a:r>
              <a:rPr lang="zh-CN" altLang="en-US" sz="1200" kern="1200" dirty="0">
                <a:solidFill>
                  <a:schemeClr val="tx1"/>
                </a:solidFill>
                <a:effectLst/>
                <a:latin typeface="+mn-lt"/>
                <a:ea typeface="+mn-ea"/>
                <a:cs typeface="+mn-cs"/>
              </a:rPr>
              <a:t>辆车） 网络中，只有 </a:t>
            </a:r>
            <a:r>
              <a:rPr lang="en-US" altLang="zh-CN" sz="1200" kern="1200" dirty="0">
                <a:solidFill>
                  <a:schemeClr val="tx1"/>
                </a:solidFill>
                <a:effectLst/>
                <a:latin typeface="+mn-lt"/>
                <a:ea typeface="+mn-ea"/>
                <a:cs typeface="+mn-cs"/>
              </a:rPr>
              <a:t>33 </a:t>
            </a:r>
            <a:r>
              <a:rPr lang="zh-CN" altLang="en-US" sz="1200" kern="1200" dirty="0">
                <a:solidFill>
                  <a:schemeClr val="tx1"/>
                </a:solidFill>
                <a:effectLst/>
                <a:latin typeface="+mn-lt"/>
                <a:ea typeface="+mn-ea"/>
                <a:cs typeface="+mn-cs"/>
              </a:rPr>
              <a:t>辆车的位置信息得到了更新。</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28</a:t>
            </a:fld>
            <a:endParaRPr lang="zh-CN" altLang="en-US"/>
          </a:p>
        </p:txBody>
      </p:sp>
    </p:spTree>
    <p:extLst>
      <p:ext uri="{BB962C8B-B14F-4D97-AF65-F5344CB8AC3E}">
        <p14:creationId xmlns:p14="http://schemas.microsoft.com/office/powerpoint/2010/main" val="2088141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最后是区域最优化法：</a:t>
            </a:r>
          </a:p>
          <a:p>
            <a:r>
              <a:rPr lang="zh-CN" altLang="en-US" sz="1200" kern="1200" dirty="0">
                <a:solidFill>
                  <a:schemeClr val="tx1"/>
                </a:solidFill>
                <a:effectLst/>
                <a:latin typeface="+mn-lt"/>
                <a:ea typeface="+mn-ea"/>
                <a:cs typeface="+mn-cs"/>
              </a:rPr>
              <a:t>如图，每辆车的定位都变得更加精确，但是改进程度并不如观察迭代法高。</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29</a:t>
            </a:fld>
            <a:endParaRPr lang="zh-CN" altLang="en-US"/>
          </a:p>
        </p:txBody>
      </p:sp>
    </p:spTree>
    <p:extLst>
      <p:ext uri="{BB962C8B-B14F-4D97-AF65-F5344CB8AC3E}">
        <p14:creationId xmlns:p14="http://schemas.microsoft.com/office/powerpoint/2010/main" val="2656851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effectLst/>
                <a:latin typeface="+mn-lt"/>
                <a:ea typeface="+mn-ea"/>
                <a:cs typeface="+mn-cs"/>
              </a:rPr>
              <a:t>基于</a:t>
            </a:r>
            <a:r>
              <a:rPr lang="zh-CN" altLang="en-US" sz="1200" kern="1200" dirty="0">
                <a:solidFill>
                  <a:schemeClr val="tx1"/>
                </a:solidFill>
                <a:effectLst/>
                <a:latin typeface="+mn-lt"/>
                <a:ea typeface="+mn-ea"/>
                <a:cs typeface="+mn-cs"/>
              </a:rPr>
              <a:t>激光雷达和</a:t>
            </a:r>
            <a:r>
              <a:rPr lang="en-US" altLang="zh-CN" sz="1200" kern="1200" dirty="0">
                <a:solidFill>
                  <a:schemeClr val="tx1"/>
                </a:solidFill>
                <a:effectLst/>
                <a:latin typeface="+mn-lt"/>
                <a:ea typeface="+mn-ea"/>
                <a:cs typeface="+mn-cs"/>
              </a:rPr>
              <a:t>V2X</a:t>
            </a:r>
            <a:r>
              <a:rPr lang="zh-CN" altLang="en-US" sz="1200" kern="1200" dirty="0">
                <a:solidFill>
                  <a:schemeClr val="tx1"/>
                </a:solidFill>
                <a:effectLst/>
                <a:latin typeface="+mn-lt"/>
                <a:ea typeface="+mn-ea"/>
                <a:cs typeface="+mn-cs"/>
              </a:rPr>
              <a:t>的协作定位技术；此技术利用激光雷达传感器生成周围环境的高分辨率三维地图，并利用</a:t>
            </a:r>
            <a:r>
              <a:rPr lang="en-US" altLang="zh-CN" sz="1200" kern="1200" dirty="0">
                <a:solidFill>
                  <a:schemeClr val="tx1"/>
                </a:solidFill>
                <a:effectLst/>
                <a:latin typeface="+mn-lt"/>
                <a:ea typeface="+mn-ea"/>
                <a:cs typeface="+mn-cs"/>
              </a:rPr>
              <a:t>V2X</a:t>
            </a:r>
            <a:r>
              <a:rPr lang="zh-CN" altLang="en-US" sz="1200" kern="1200" dirty="0">
                <a:solidFill>
                  <a:schemeClr val="tx1"/>
                </a:solidFill>
                <a:effectLst/>
                <a:latin typeface="+mn-lt"/>
                <a:ea typeface="+mn-ea"/>
                <a:cs typeface="+mn-cs"/>
              </a:rPr>
              <a:t>通信与其他车辆和基础设施交换信息。通过结合这两个信息源，得到高精度的定位结果；此方法能提高定位准确性和可靠性；但需要较强的计算能力</a:t>
            </a:r>
          </a:p>
          <a:p>
            <a:br>
              <a:rPr lang="zh-CN" altLang="en-US" sz="1200" kern="1200" dirty="0">
                <a:solidFill>
                  <a:schemeClr val="tx1"/>
                </a:solidFill>
                <a:effectLst/>
                <a:latin typeface="+mn-lt"/>
                <a:ea typeface="+mn-ea"/>
                <a:cs typeface="+mn-cs"/>
              </a:rPr>
            </a:br>
            <a:r>
              <a:rPr lang="zh-CN" altLang="en-US" sz="1200" kern="1200" dirty="0">
                <a:solidFill>
                  <a:schemeClr val="tx1"/>
                </a:solidFill>
                <a:effectLst/>
                <a:latin typeface="+mn-lt"/>
                <a:ea typeface="+mn-ea"/>
                <a:cs typeface="+mn-cs"/>
              </a:rPr>
              <a:t>基于深度学习的车联网协作定位技术；用车联网（</a:t>
            </a:r>
            <a:r>
              <a:rPr lang="en-US" altLang="zh-CN" sz="1200" kern="1200" dirty="0">
                <a:solidFill>
                  <a:schemeClr val="tx1"/>
                </a:solidFill>
                <a:effectLst/>
                <a:latin typeface="+mn-lt"/>
                <a:ea typeface="+mn-ea"/>
                <a:cs typeface="+mn-cs"/>
              </a:rPr>
              <a:t>Internet of Vehicles, </a:t>
            </a:r>
            <a:r>
              <a:rPr lang="en-US" altLang="zh-CN" sz="1200" kern="1200" dirty="0" err="1">
                <a:solidFill>
                  <a:schemeClr val="tx1"/>
                </a:solidFill>
                <a:effectLst/>
                <a:latin typeface="+mn-lt"/>
                <a:ea typeface="+mn-ea"/>
                <a:cs typeface="+mn-cs"/>
              </a:rPr>
              <a:t>IoV</a:t>
            </a:r>
            <a:r>
              <a:rPr lang="zh-CN" altLang="en-US" sz="1200" kern="1200" dirty="0">
                <a:solidFill>
                  <a:schemeClr val="tx1"/>
                </a:solidFill>
                <a:effectLst/>
                <a:latin typeface="+mn-lt"/>
                <a:ea typeface="+mn-ea"/>
                <a:cs typeface="+mn-cs"/>
              </a:rPr>
              <a:t>）与协作定位结合的新颖框架，采用多智能车辆定位误差共享模型，结合激光雷达技术和深度学习算法，纠正定位误差。</a:t>
            </a:r>
          </a:p>
          <a:p>
            <a:r>
              <a:rPr lang="zh-CN" altLang="en-US" sz="1200" kern="1200" dirty="0">
                <a:solidFill>
                  <a:schemeClr val="tx1"/>
                </a:solidFill>
                <a:effectLst/>
                <a:latin typeface="+mn-lt"/>
                <a:ea typeface="+mn-ea"/>
                <a:cs typeface="+mn-cs"/>
              </a:rPr>
              <a:t>此方法会有更好的定位精度与安全性；但是需要低延时的网络条件</a:t>
            </a:r>
          </a:p>
        </p:txBody>
      </p:sp>
      <p:sp>
        <p:nvSpPr>
          <p:cNvPr id="4" name="灯片编号占位符 3"/>
          <p:cNvSpPr>
            <a:spLocks noGrp="1"/>
          </p:cNvSpPr>
          <p:nvPr>
            <p:ph type="sldNum" sz="quarter" idx="5"/>
          </p:nvPr>
        </p:nvSpPr>
        <p:spPr/>
        <p:txBody>
          <a:bodyPr/>
          <a:lstStyle/>
          <a:p>
            <a:fld id="{5C0B2117-38C4-4C7F-A953-332D93835715}" type="slidenum">
              <a:rPr lang="zh-CN" altLang="en-US" smtClean="0"/>
              <a:t>5</a:t>
            </a:fld>
            <a:endParaRPr lang="zh-CN" altLang="en-US"/>
          </a:p>
        </p:txBody>
      </p:sp>
    </p:spTree>
    <p:extLst>
      <p:ext uri="{BB962C8B-B14F-4D97-AF65-F5344CB8AC3E}">
        <p14:creationId xmlns:p14="http://schemas.microsoft.com/office/powerpoint/2010/main" val="3422350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总的来说现有的车辆协作定位方法可以分为三大类，分别是 基于统计学思路 基于多传感器数据融合 基于智能算法。 大多数研究都是以 基于统计学思路为主，以基于多传感器数据融合为辅。而基于智能算法更多是一些间接应用，如为了保护用户隐私而使用联邦学习和处理调度问题而使用深度强化学习算法。 </a:t>
            </a:r>
          </a:p>
          <a:p>
            <a:r>
              <a:rPr lang="zh-CN" altLang="en-US" sz="1200" kern="1200" dirty="0">
                <a:solidFill>
                  <a:schemeClr val="tx1"/>
                </a:solidFill>
                <a:effectLst/>
                <a:latin typeface="+mn-lt"/>
                <a:ea typeface="+mn-ea"/>
                <a:cs typeface="+mn-cs"/>
              </a:rPr>
              <a:t>这些现有的研究，为了获得高精度的定位，往往需要 极低延时的通信信号，高精度的传感器，和足够多的联网车辆。这些条件在现实生活中，并不一定总能满足。</a:t>
            </a:r>
          </a:p>
        </p:txBody>
      </p:sp>
      <p:sp>
        <p:nvSpPr>
          <p:cNvPr id="4" name="灯片编号占位符 3"/>
          <p:cNvSpPr>
            <a:spLocks noGrp="1"/>
          </p:cNvSpPr>
          <p:nvPr>
            <p:ph type="sldNum" sz="quarter" idx="5"/>
          </p:nvPr>
        </p:nvSpPr>
        <p:spPr/>
        <p:txBody>
          <a:bodyPr/>
          <a:lstStyle/>
          <a:p>
            <a:fld id="{5C0B2117-38C4-4C7F-A953-332D93835715}" type="slidenum">
              <a:rPr lang="zh-CN" altLang="en-US" smtClean="0"/>
              <a:t>6</a:t>
            </a:fld>
            <a:endParaRPr lang="zh-CN" altLang="en-US"/>
          </a:p>
        </p:txBody>
      </p:sp>
    </p:spTree>
    <p:extLst>
      <p:ext uri="{BB962C8B-B14F-4D97-AF65-F5344CB8AC3E}">
        <p14:creationId xmlns:p14="http://schemas.microsoft.com/office/powerpoint/2010/main" val="2112162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首先是核心内容，本毕业设计是使用深度学习算法来进行基于</a:t>
            </a:r>
            <a:r>
              <a:rPr lang="en-US" altLang="zh-CN" sz="1200" kern="1200" dirty="0">
                <a:solidFill>
                  <a:schemeClr val="tx1"/>
                </a:solidFill>
                <a:effectLst/>
                <a:latin typeface="+mn-lt"/>
                <a:ea typeface="+mn-ea"/>
                <a:cs typeface="+mn-cs"/>
              </a:rPr>
              <a:t>V2X</a:t>
            </a:r>
            <a:r>
              <a:rPr lang="zh-CN" altLang="en-US" sz="1200" kern="1200" dirty="0">
                <a:solidFill>
                  <a:schemeClr val="tx1"/>
                </a:solidFill>
                <a:effectLst/>
                <a:latin typeface="+mn-lt"/>
                <a:ea typeface="+mn-ea"/>
                <a:cs typeface="+mn-cs"/>
              </a:rPr>
              <a:t>通信的协作定位。</a:t>
            </a:r>
          </a:p>
          <a:p>
            <a:r>
              <a:rPr lang="zh-CN" altLang="en-US" sz="1200" kern="1200" dirty="0">
                <a:solidFill>
                  <a:schemeClr val="tx1"/>
                </a:solidFill>
                <a:effectLst/>
                <a:latin typeface="+mn-lt"/>
                <a:ea typeface="+mn-ea"/>
                <a:cs typeface="+mn-cs"/>
              </a:rPr>
              <a:t>设计流程大概为：将过去的原始数据输入到深度学习模型中，得到当前时隙的位置预测信息，再将其输入到数据融合算法中，得到最后的定位信息。</a:t>
            </a:r>
          </a:p>
        </p:txBody>
      </p:sp>
      <p:sp>
        <p:nvSpPr>
          <p:cNvPr id="4" name="灯片编号占位符 3"/>
          <p:cNvSpPr>
            <a:spLocks noGrp="1"/>
          </p:cNvSpPr>
          <p:nvPr>
            <p:ph type="sldNum" sz="quarter" idx="5"/>
          </p:nvPr>
        </p:nvSpPr>
        <p:spPr/>
        <p:txBody>
          <a:bodyPr/>
          <a:lstStyle/>
          <a:p>
            <a:fld id="{5C0B2117-38C4-4C7F-A953-332D93835715}" type="slidenum">
              <a:rPr lang="zh-CN" altLang="en-US" smtClean="0"/>
              <a:t>8</a:t>
            </a:fld>
            <a:endParaRPr lang="zh-CN" altLang="en-US"/>
          </a:p>
        </p:txBody>
      </p:sp>
    </p:spTree>
    <p:extLst>
      <p:ext uri="{BB962C8B-B14F-4D97-AF65-F5344CB8AC3E}">
        <p14:creationId xmlns:p14="http://schemas.microsoft.com/office/powerpoint/2010/main" val="268425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我们选用的深度学习模型有三种，分别是</a:t>
            </a:r>
            <a:r>
              <a:rPr lang="en-US" altLang="zh-CN" sz="1200" kern="1200" dirty="0" err="1">
                <a:solidFill>
                  <a:schemeClr val="tx1"/>
                </a:solidFill>
                <a:effectLst/>
                <a:latin typeface="+mn-lt"/>
                <a:ea typeface="+mn-ea"/>
                <a:cs typeface="+mn-cs"/>
              </a:rPr>
              <a:t>lstm</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GRU, TRANSFORMER </a:t>
            </a:r>
            <a:r>
              <a:rPr lang="zh-CN" altLang="en-US" sz="1200" kern="1200" dirty="0">
                <a:solidFill>
                  <a:schemeClr val="tx1"/>
                </a:solidFill>
                <a:effectLst/>
                <a:latin typeface="+mn-lt"/>
                <a:ea typeface="+mn-ea"/>
                <a:cs typeface="+mn-cs"/>
              </a:rPr>
              <a:t>他们在时间序列预测问题中有着较好的预测效果。 </a:t>
            </a:r>
          </a:p>
          <a:p>
            <a:r>
              <a:rPr lang="zh-CN" altLang="en-US" sz="1200" kern="1200" dirty="0">
                <a:solidFill>
                  <a:schemeClr val="tx1"/>
                </a:solidFill>
                <a:effectLst/>
                <a:latin typeface="+mn-lt"/>
                <a:ea typeface="+mn-ea"/>
                <a:cs typeface="+mn-cs"/>
              </a:rPr>
              <a:t>至于输入模型的特征选取：</a:t>
            </a:r>
          </a:p>
          <a:p>
            <a:r>
              <a:rPr lang="zh-CN" altLang="en-US" sz="1200" kern="1200" dirty="0">
                <a:solidFill>
                  <a:schemeClr val="tx1"/>
                </a:solidFill>
                <a:effectLst/>
                <a:latin typeface="+mn-lt"/>
                <a:ea typeface="+mn-ea"/>
                <a:cs typeface="+mn-cs"/>
              </a:rPr>
              <a:t>经过多次实验分析后，我们选用输入特征为瞬时速度，瞬时加速度，全局横坐标，全局纵坐标，时隙数这</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种信息 </a:t>
            </a:r>
          </a:p>
          <a:p>
            <a:r>
              <a:rPr lang="zh-CN" altLang="en-US" sz="1200" kern="1200" dirty="0">
                <a:solidFill>
                  <a:schemeClr val="tx1"/>
                </a:solidFill>
                <a:effectLst/>
                <a:latin typeface="+mn-lt"/>
                <a:ea typeface="+mn-ea"/>
                <a:cs typeface="+mn-cs"/>
              </a:rPr>
              <a:t>输出特征为全局横坐标 全局纵坐标。</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10</a:t>
            </a:fld>
            <a:endParaRPr lang="zh-CN" altLang="en-US"/>
          </a:p>
        </p:txBody>
      </p:sp>
    </p:spTree>
    <p:extLst>
      <p:ext uri="{BB962C8B-B14F-4D97-AF65-F5344CB8AC3E}">
        <p14:creationId xmlns:p14="http://schemas.microsoft.com/office/powerpoint/2010/main" val="2261286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接下来具体来讲模型：</a:t>
            </a:r>
          </a:p>
          <a:p>
            <a:r>
              <a:rPr lang="zh-CN" altLang="en-US" sz="1200" kern="1200" dirty="0">
                <a:solidFill>
                  <a:schemeClr val="tx1"/>
                </a:solidFill>
                <a:effectLst/>
                <a:latin typeface="+mn-lt"/>
                <a:ea typeface="+mn-ea"/>
                <a:cs typeface="+mn-cs"/>
              </a:rPr>
              <a:t>首先是</a:t>
            </a:r>
            <a:r>
              <a:rPr lang="en-US" altLang="zh-CN" sz="1200" kern="1200" dirty="0">
                <a:solidFill>
                  <a:schemeClr val="tx1"/>
                </a:solidFill>
                <a:effectLst/>
                <a:latin typeface="+mn-lt"/>
                <a:ea typeface="+mn-ea"/>
                <a:cs typeface="+mn-cs"/>
              </a:rPr>
              <a:t>LSTM</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LSTM</a:t>
            </a:r>
            <a:r>
              <a:rPr lang="zh-CN" altLang="en-US" sz="1200" kern="1200" dirty="0">
                <a:solidFill>
                  <a:schemeClr val="tx1"/>
                </a:solidFill>
                <a:effectLst/>
                <a:latin typeface="+mn-lt"/>
                <a:ea typeface="+mn-ea"/>
                <a:cs typeface="+mn-cs"/>
              </a:rPr>
              <a:t>的记忆单元包括一个输入门，一个遗忘门，和一个输出门。 具体的运算如图上的</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个公式所示。分别为遗忘门运算，输入门运算，输出门运算，待更新记忆单元，更新记忆单元和隐藏状态输出。</a:t>
            </a:r>
          </a:p>
          <a:p>
            <a:r>
              <a:rPr lang="zh-CN" altLang="en-US"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GRU</a:t>
            </a:r>
            <a:r>
              <a:rPr lang="zh-CN" altLang="en-US" sz="1200" kern="1200" dirty="0">
                <a:solidFill>
                  <a:schemeClr val="tx1"/>
                </a:solidFill>
                <a:effectLst/>
                <a:latin typeface="+mn-lt"/>
                <a:ea typeface="+mn-ea"/>
                <a:cs typeface="+mn-cs"/>
              </a:rPr>
              <a:t>将遗忘门和输入门合并为一个更新门，同时通过重置门控制过去状态的影响。红框为更新门，蓝框为重置门。</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11</a:t>
            </a:fld>
            <a:endParaRPr lang="zh-CN" altLang="en-US"/>
          </a:p>
        </p:txBody>
      </p:sp>
    </p:spTree>
    <p:extLst>
      <p:ext uri="{BB962C8B-B14F-4D97-AF65-F5344CB8AC3E}">
        <p14:creationId xmlns:p14="http://schemas.microsoft.com/office/powerpoint/2010/main" val="3603060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：由编码器栈和解码器栈组成。每个编码器都有两个子层：自注意力层和全连接的前馈神经网络层。解码器则除了自注意力层和前馈神经网络层以外，在他们之间还有一个注意力层。注意力机制是</a:t>
            </a:r>
            <a:r>
              <a:rPr lang="en-US" altLang="zh-CN"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的核心部分，注意力函数将查询和一组键和值映射到输出中。位置编码对每个时隙的数据进行编号。如图中蓝色虚线，为了解决梯度爆炸或梯度消散，在编码器和解码器的每一个子层里都有一个残差连接。</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12</a:t>
            </a:fld>
            <a:endParaRPr lang="zh-CN" altLang="en-US"/>
          </a:p>
        </p:txBody>
      </p:sp>
    </p:spTree>
    <p:extLst>
      <p:ext uri="{BB962C8B-B14F-4D97-AF65-F5344CB8AC3E}">
        <p14:creationId xmlns:p14="http://schemas.microsoft.com/office/powerpoint/2010/main" val="2104455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随机森林，即为集成在一起的多棵决策树。将数据输入到多颗树中，再取出他们的分类结果进行投票选择，得到最优的结果。</a:t>
            </a:r>
          </a:p>
          <a:p>
            <a:endParaRPr lang="zh-CN" altLang="en-US" dirty="0"/>
          </a:p>
        </p:txBody>
      </p:sp>
      <p:sp>
        <p:nvSpPr>
          <p:cNvPr id="4" name="灯片编号占位符 3"/>
          <p:cNvSpPr>
            <a:spLocks noGrp="1"/>
          </p:cNvSpPr>
          <p:nvPr>
            <p:ph type="sldNum" sz="quarter" idx="5"/>
          </p:nvPr>
        </p:nvSpPr>
        <p:spPr/>
        <p:txBody>
          <a:bodyPr/>
          <a:lstStyle/>
          <a:p>
            <a:fld id="{5C0B2117-38C4-4C7F-A953-332D93835715}" type="slidenum">
              <a:rPr lang="zh-CN" altLang="en-US" smtClean="0"/>
              <a:t>13</a:t>
            </a:fld>
            <a:endParaRPr lang="zh-CN" altLang="en-US"/>
          </a:p>
        </p:txBody>
      </p:sp>
    </p:spTree>
    <p:extLst>
      <p:ext uri="{BB962C8B-B14F-4D97-AF65-F5344CB8AC3E}">
        <p14:creationId xmlns:p14="http://schemas.microsoft.com/office/powerpoint/2010/main" val="3153694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338708"/>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4515172"/>
            <a:ext cx="9144000" cy="626741"/>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out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15"/>
            <a:ext cx="2057400" cy="438729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15"/>
            <a:ext cx="6019800" cy="438729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2E3AAC11-D570-4EA9-AFC0-30FB72BA45EB}" type="datetimeFigureOut">
              <a:rPr lang="zh-CN" altLang="en-US" smtClean="0">
                <a:solidFill>
                  <a:prstClr val="black"/>
                </a:solidFill>
              </a:rPr>
              <a:pPr/>
              <a:t>2024/4/16</a:t>
            </a:fld>
            <a:endParaRPr lang="zh-CN" altLang="en-US">
              <a:solidFill>
                <a:prstClr val="black"/>
              </a:solidFill>
            </a:endParaRPr>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7778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186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9" name="矩形 8"/>
          <p:cNvSpPr/>
          <p:nvPr userDrawn="1"/>
        </p:nvSpPr>
        <p:spPr>
          <a:xfrm>
            <a:off x="1" y="0"/>
            <a:ext cx="1279524" cy="5141913"/>
          </a:xfrm>
          <a:prstGeom prst="rect">
            <a:avLst/>
          </a:prstGeom>
          <a:solidFill>
            <a:srgbClr val="54667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1279525" y="568056"/>
            <a:ext cx="786447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1"/>
            <a:ext cx="395536" cy="5141913"/>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7906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1965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8574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4" name="TextBox 3"/>
          <p:cNvSpPr txBox="1"/>
          <p:nvPr userDrawn="1"/>
        </p:nvSpPr>
        <p:spPr>
          <a:xfrm>
            <a:off x="1907704" y="4900798"/>
            <a:ext cx="1224136"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下载</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http://www.1ppt.com/xiazai/</a:t>
            </a:r>
          </a:p>
        </p:txBody>
      </p:sp>
    </p:spTree>
    <p:extLst>
      <p:ext uri="{BB962C8B-B14F-4D97-AF65-F5344CB8AC3E}">
        <p14:creationId xmlns:p14="http://schemas.microsoft.com/office/powerpoint/2010/main" val="359315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5148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199780"/>
            <a:ext cx="8229600" cy="33934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2E3AAC11-D570-4EA9-AFC0-30FB72BA45EB}" type="datetimeFigureOut">
              <a:rPr lang="zh-CN" altLang="en-US" smtClean="0">
                <a:solidFill>
                  <a:prstClr val="black"/>
                </a:solidFill>
              </a:rPr>
              <a:pPr/>
              <a:t>2024/4/16</a:t>
            </a:fld>
            <a:endParaRPr lang="zh-CN" altLang="en-US">
              <a:solidFill>
                <a:prstClr val="black"/>
              </a:solidFill>
            </a:endParaRPr>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4251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18180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3" Type="http://schemas.openxmlformats.org/officeDocument/2006/relationships/image" Target="../media/image17.png"/><Relationship Id="rId7" Type="http://schemas.openxmlformats.org/officeDocument/2006/relationships/image" Target="../media/image21.jpeg"/><Relationship Id="rId12"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5" Type="http://schemas.openxmlformats.org/officeDocument/2006/relationships/image" Target="../media/image29.pn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 Id="rId14" Type="http://schemas.openxmlformats.org/officeDocument/2006/relationships/image" Target="../media/image28.jpe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70.png"/><Relationship Id="rId7" Type="http://schemas.openxmlformats.org/officeDocument/2006/relationships/image" Target="../media/image37.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4.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38.svg"/></Relationships>
</file>

<file path=ppt/slides/_rels/slide18.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45.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svg"/><Relationship Id="rId11" Type="http://schemas.openxmlformats.org/officeDocument/2006/relationships/image" Target="../media/image49.png"/><Relationship Id="rId5" Type="http://schemas.openxmlformats.org/officeDocument/2006/relationships/image" Target="../media/image36.png"/><Relationship Id="rId10" Type="http://schemas.openxmlformats.org/officeDocument/2006/relationships/image" Target="../media/image48.png"/><Relationship Id="rId4" Type="http://schemas.openxmlformats.org/officeDocument/2006/relationships/image" Target="../media/image40.png"/><Relationship Id="rId9" Type="http://schemas.openxmlformats.org/officeDocument/2006/relationships/image" Target="../media/image47.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4.emf"/></Relationships>
</file>

<file path=ppt/slides/_rels/slide27.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3465" y="1908436"/>
            <a:ext cx="1152128" cy="1152128"/>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07406" y="2012377"/>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4"/>
          <p:cNvSpPr>
            <a:spLocks noChangeArrowheads="1"/>
          </p:cNvSpPr>
          <p:nvPr/>
        </p:nvSpPr>
        <p:spPr bwMode="auto">
          <a:xfrm>
            <a:off x="1856627" y="1943735"/>
            <a:ext cx="142762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b="1" dirty="0">
                <a:solidFill>
                  <a:srgbClr val="37B0E8"/>
                </a:solidFill>
                <a:latin typeface="微软雅黑" pitchFamily="34" charset="-122"/>
                <a:ea typeface="微软雅黑" pitchFamily="34" charset="-122"/>
              </a:rPr>
              <a:t>01 | </a:t>
            </a:r>
            <a:r>
              <a:rPr lang="zh-CN" altLang="en-US" sz="1100" b="1" dirty="0">
                <a:ln w="6350">
                  <a:noFill/>
                </a:ln>
                <a:solidFill>
                  <a:srgbClr val="37B0E8"/>
                </a:solidFill>
                <a:latin typeface="微软雅黑" pitchFamily="34" charset="-122"/>
                <a:ea typeface="微软雅黑" pitchFamily="34" charset="-122"/>
              </a:rPr>
              <a:t>研究背景与现状</a:t>
            </a:r>
          </a:p>
        </p:txBody>
      </p:sp>
      <p:sp>
        <p:nvSpPr>
          <p:cNvPr id="8" name="矩形 7"/>
          <p:cNvSpPr/>
          <p:nvPr/>
        </p:nvSpPr>
        <p:spPr>
          <a:xfrm>
            <a:off x="3388193" y="1908436"/>
            <a:ext cx="1152128" cy="1152128"/>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92134" y="2012377"/>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44"/>
          <p:cNvSpPr>
            <a:spLocks noChangeArrowheads="1"/>
          </p:cNvSpPr>
          <p:nvPr/>
        </p:nvSpPr>
        <p:spPr bwMode="auto">
          <a:xfrm>
            <a:off x="4673288" y="1950104"/>
            <a:ext cx="12995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altLang="zh-CN" sz="1100" b="1" dirty="0">
                <a:solidFill>
                  <a:srgbClr val="37B0E8"/>
                </a:solidFill>
                <a:latin typeface="微软雅黑" pitchFamily="34" charset="-122"/>
                <a:ea typeface="微软雅黑" pitchFamily="34" charset="-122"/>
              </a:rPr>
              <a:t>03 | </a:t>
            </a:r>
            <a:r>
              <a:rPr lang="zh-CN" altLang="en-US" sz="1100" b="1" dirty="0">
                <a:solidFill>
                  <a:srgbClr val="37B0E8"/>
                </a:solidFill>
                <a:latin typeface="微软雅黑" pitchFamily="34" charset="-122"/>
                <a:ea typeface="微软雅黑" pitchFamily="34" charset="-122"/>
              </a:rPr>
              <a:t>基于深度学习预测车辆位置信息</a:t>
            </a:r>
            <a:endParaRPr lang="zh-CN" altLang="en-US" sz="1000" dirty="0">
              <a:ln w="6350">
                <a:noFill/>
              </a:ln>
              <a:solidFill>
                <a:prstClr val="black">
                  <a:lumMod val="65000"/>
                  <a:lumOff val="35000"/>
                </a:prstClr>
              </a:solidFill>
              <a:latin typeface="Impact" pitchFamily="34" charset="0"/>
              <a:ea typeface="微软雅黑" pitchFamily="34" charset="-122"/>
            </a:endParaRPr>
          </a:p>
        </p:txBody>
      </p:sp>
      <p:sp>
        <p:nvSpPr>
          <p:cNvPr id="12" name="矩形 11"/>
          <p:cNvSpPr/>
          <p:nvPr/>
        </p:nvSpPr>
        <p:spPr>
          <a:xfrm>
            <a:off x="2036005" y="3495284"/>
            <a:ext cx="1152128" cy="1152128"/>
          </a:xfrm>
          <a:prstGeom prst="rect">
            <a:avLst/>
          </a:prstGeom>
          <a:noFill/>
          <a:ln w="6350">
            <a:solidFill>
              <a:srgbClr val="586B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139946" y="3599225"/>
            <a:ext cx="944246" cy="944246"/>
          </a:xfrm>
          <a:prstGeom prst="rect">
            <a:avLst/>
          </a:prstGeom>
          <a:solidFill>
            <a:srgbClr val="5466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44"/>
          <p:cNvSpPr>
            <a:spLocks noChangeArrowheads="1"/>
          </p:cNvSpPr>
          <p:nvPr/>
        </p:nvSpPr>
        <p:spPr bwMode="auto">
          <a:xfrm>
            <a:off x="3321100" y="3640461"/>
            <a:ext cx="142762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b="1" dirty="0">
                <a:solidFill>
                  <a:srgbClr val="37B0E8"/>
                </a:solidFill>
                <a:latin typeface="微软雅黑" pitchFamily="34" charset="-122"/>
                <a:ea typeface="微软雅黑" pitchFamily="34" charset="-122"/>
              </a:rPr>
              <a:t>02 |</a:t>
            </a:r>
            <a:r>
              <a:rPr lang="zh-CN" altLang="en-US" sz="1100" b="1" dirty="0">
                <a:solidFill>
                  <a:srgbClr val="37B0E8"/>
                </a:solidFill>
                <a:latin typeface="微软雅黑" pitchFamily="34" charset="-122"/>
                <a:ea typeface="微软雅黑" pitchFamily="34" charset="-122"/>
              </a:rPr>
              <a:t>主要内容</a:t>
            </a:r>
            <a:endParaRPr lang="zh-CN" altLang="en-US" sz="1000" dirty="0">
              <a:ln w="6350">
                <a:noFill/>
              </a:ln>
              <a:solidFill>
                <a:schemeClr val="tx1">
                  <a:lumMod val="65000"/>
                  <a:lumOff val="35000"/>
                </a:schemeClr>
              </a:solidFill>
              <a:latin typeface="Impact" pitchFamily="34" charset="0"/>
              <a:ea typeface="微软雅黑" pitchFamily="34" charset="-122"/>
            </a:endParaRPr>
          </a:p>
        </p:txBody>
      </p:sp>
      <p:sp>
        <p:nvSpPr>
          <p:cNvPr id="16" name="矩形 15"/>
          <p:cNvSpPr/>
          <p:nvPr/>
        </p:nvSpPr>
        <p:spPr>
          <a:xfrm>
            <a:off x="4820733" y="3495284"/>
            <a:ext cx="1152128" cy="1152128"/>
          </a:xfrm>
          <a:prstGeom prst="rect">
            <a:avLst/>
          </a:prstGeom>
          <a:noFill/>
          <a:ln w="6350">
            <a:solidFill>
              <a:srgbClr val="586B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924674" y="3599225"/>
            <a:ext cx="944246" cy="944246"/>
          </a:xfrm>
          <a:prstGeom prst="rect">
            <a:avLst/>
          </a:prstGeom>
          <a:solidFill>
            <a:srgbClr val="5466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44"/>
          <p:cNvSpPr>
            <a:spLocks noChangeArrowheads="1"/>
          </p:cNvSpPr>
          <p:nvPr/>
        </p:nvSpPr>
        <p:spPr bwMode="auto">
          <a:xfrm>
            <a:off x="6105829" y="3655701"/>
            <a:ext cx="131218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altLang="zh-CN" sz="1100" b="1" dirty="0">
                <a:solidFill>
                  <a:srgbClr val="37B0E8"/>
                </a:solidFill>
                <a:latin typeface="微软雅黑" pitchFamily="34" charset="-122"/>
                <a:ea typeface="微软雅黑" pitchFamily="34" charset="-122"/>
              </a:rPr>
              <a:t>04 |</a:t>
            </a:r>
            <a:r>
              <a:rPr lang="zh-CN" altLang="en-US" sz="1100" b="1" dirty="0">
                <a:solidFill>
                  <a:srgbClr val="37B0E8"/>
                </a:solidFill>
                <a:latin typeface="微软雅黑" pitchFamily="34" charset="-122"/>
                <a:ea typeface="微软雅黑" pitchFamily="34" charset="-122"/>
              </a:rPr>
              <a:t> 数据融合</a:t>
            </a:r>
          </a:p>
        </p:txBody>
      </p:sp>
      <p:sp>
        <p:nvSpPr>
          <p:cNvPr id="20" name="矩形 19"/>
          <p:cNvSpPr/>
          <p:nvPr/>
        </p:nvSpPr>
        <p:spPr>
          <a:xfrm>
            <a:off x="6265884" y="1908437"/>
            <a:ext cx="1152128" cy="1152128"/>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369825" y="2012378"/>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44"/>
          <p:cNvSpPr>
            <a:spLocks noChangeArrowheads="1"/>
          </p:cNvSpPr>
          <p:nvPr/>
        </p:nvSpPr>
        <p:spPr bwMode="auto">
          <a:xfrm>
            <a:off x="7550980" y="1943736"/>
            <a:ext cx="1235184"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altLang="zh-CN" sz="1100" b="1" dirty="0">
                <a:solidFill>
                  <a:srgbClr val="37B0E8"/>
                </a:solidFill>
                <a:latin typeface="微软雅黑" pitchFamily="34" charset="-122"/>
                <a:ea typeface="微软雅黑" pitchFamily="34" charset="-122"/>
              </a:rPr>
              <a:t>05 | </a:t>
            </a:r>
            <a:r>
              <a:rPr lang="zh-CN" altLang="en-US" sz="1100" b="1" dirty="0">
                <a:solidFill>
                  <a:srgbClr val="37B0E8"/>
                </a:solidFill>
                <a:latin typeface="微软雅黑" pitchFamily="34" charset="-122"/>
                <a:ea typeface="微软雅黑" pitchFamily="34" charset="-122"/>
              </a:rPr>
              <a:t>实验与分析</a:t>
            </a:r>
          </a:p>
        </p:txBody>
      </p:sp>
      <p:sp>
        <p:nvSpPr>
          <p:cNvPr id="29" name="Freeform 9"/>
          <p:cNvSpPr>
            <a:spLocks noEditPoints="1"/>
          </p:cNvSpPr>
          <p:nvPr/>
        </p:nvSpPr>
        <p:spPr bwMode="auto">
          <a:xfrm>
            <a:off x="6567714" y="2324662"/>
            <a:ext cx="548468" cy="357368"/>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10"/>
          <p:cNvSpPr>
            <a:spLocks noEditPoints="1"/>
          </p:cNvSpPr>
          <p:nvPr/>
        </p:nvSpPr>
        <p:spPr bwMode="auto">
          <a:xfrm>
            <a:off x="2405311" y="3864051"/>
            <a:ext cx="413516" cy="414594"/>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11"/>
          <p:cNvSpPr>
            <a:spLocks noEditPoints="1"/>
          </p:cNvSpPr>
          <p:nvPr/>
        </p:nvSpPr>
        <p:spPr bwMode="auto">
          <a:xfrm>
            <a:off x="5181715" y="3845698"/>
            <a:ext cx="355216" cy="451300"/>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Freeform 12"/>
          <p:cNvSpPr>
            <a:spLocks noEditPoints="1"/>
          </p:cNvSpPr>
          <p:nvPr/>
        </p:nvSpPr>
        <p:spPr bwMode="auto">
          <a:xfrm>
            <a:off x="3809862" y="2268167"/>
            <a:ext cx="308790" cy="443746"/>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3" name="Freeform 13"/>
          <p:cNvSpPr>
            <a:spLocks noEditPoints="1"/>
          </p:cNvSpPr>
          <p:nvPr/>
        </p:nvSpPr>
        <p:spPr bwMode="auto">
          <a:xfrm>
            <a:off x="940926" y="2264198"/>
            <a:ext cx="503130" cy="417832"/>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4" name="矩形 33"/>
          <p:cNvSpPr/>
          <p:nvPr/>
        </p:nvSpPr>
        <p:spPr>
          <a:xfrm>
            <a:off x="0" y="0"/>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3707904" y="252685"/>
            <a:ext cx="1728192" cy="769441"/>
          </a:xfrm>
          <a:prstGeom prst="rect">
            <a:avLst/>
          </a:prstGeom>
          <a:noFill/>
        </p:spPr>
        <p:txBody>
          <a:bodyPr wrap="square" rtlCol="0">
            <a:spAutoFit/>
          </a:bodyPr>
          <a:lstStyle/>
          <a:p>
            <a:pPr algn="ctr"/>
            <a:r>
              <a:rPr lang="zh-CN" altLang="en-US" sz="2800" b="1" dirty="0">
                <a:ln w="6350">
                  <a:noFill/>
                </a:ln>
                <a:solidFill>
                  <a:schemeClr val="bg1"/>
                </a:solidFill>
                <a:latin typeface="Impact" pitchFamily="34" charset="0"/>
                <a:ea typeface="微软雅黑" pitchFamily="34" charset="-122"/>
              </a:rPr>
              <a:t>目  录</a:t>
            </a:r>
            <a:endParaRPr lang="en-US" altLang="zh-CN" sz="2800" b="1" dirty="0">
              <a:ln w="6350">
                <a:noFill/>
              </a:ln>
              <a:solidFill>
                <a:schemeClr val="bg1"/>
              </a:solidFill>
              <a:latin typeface="Impact" pitchFamily="34" charset="0"/>
              <a:ea typeface="微软雅黑" pitchFamily="34" charset="-122"/>
            </a:endParaRPr>
          </a:p>
          <a:p>
            <a:pPr algn="ctr"/>
            <a:r>
              <a:rPr lang="en-US" altLang="zh-CN" sz="1600" dirty="0">
                <a:ln w="6350">
                  <a:noFill/>
                </a:ln>
                <a:solidFill>
                  <a:schemeClr val="bg1"/>
                </a:solidFill>
                <a:latin typeface="Arial" pitchFamily="34" charset="0"/>
                <a:ea typeface="微软雅黑" pitchFamily="34" charset="-122"/>
                <a:cs typeface="Arial" pitchFamily="34" charset="0"/>
              </a:rPr>
              <a:t>CONTENTS</a:t>
            </a:r>
            <a:endParaRPr lang="zh-CN" altLang="en-US" sz="1600" dirty="0">
              <a:ln w="6350">
                <a:noFill/>
              </a:ln>
              <a:solidFill>
                <a:schemeClr val="bg1"/>
              </a:solidFill>
              <a:latin typeface="Arial" pitchFamily="34" charset="0"/>
              <a:ea typeface="微软雅黑" pitchFamily="34" charset="-122"/>
              <a:cs typeface="Arial" pitchFamily="34"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4071" y="4089597"/>
            <a:ext cx="1568698" cy="669143"/>
          </a:xfrm>
          <a:prstGeom prst="rect">
            <a:avLst/>
          </a:prstGeom>
        </p:spPr>
      </p:pic>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300" fill="hold"/>
                                            <p:tgtEl>
                                              <p:spTgt spid="4"/>
                                            </p:tgtEl>
                                            <p:attrNameLst>
                                              <p:attrName>ppt_w</p:attrName>
                                            </p:attrNameLst>
                                          </p:cBhvr>
                                          <p:tavLst>
                                            <p:tav tm="0">
                                              <p:val>
                                                <p:fltVal val="0"/>
                                              </p:val>
                                            </p:tav>
                                            <p:tav tm="100000">
                                              <p:val>
                                                <p:strVal val="#ppt_w"/>
                                              </p:val>
                                            </p:tav>
                                          </p:tavLst>
                                        </p:anim>
                                        <p:anim calcmode="lin" valueType="num">
                                          <p:cBhvr>
                                            <p:cTn id="14" dur="300" fill="hold"/>
                                            <p:tgtEl>
                                              <p:spTgt spid="4"/>
                                            </p:tgtEl>
                                            <p:attrNameLst>
                                              <p:attrName>ppt_h</p:attrName>
                                            </p:attrNameLst>
                                          </p:cBhvr>
                                          <p:tavLst>
                                            <p:tav tm="0">
                                              <p:val>
                                                <p:fltVal val="0"/>
                                              </p:val>
                                            </p:tav>
                                            <p:tav tm="100000">
                                              <p:val>
                                                <p:strVal val="#ppt_h"/>
                                              </p:val>
                                            </p:tav>
                                          </p:tavLst>
                                        </p:anim>
                                        <p:animEffect transition="in" filter="fade">
                                          <p:cBhvr>
                                            <p:cTn id="15" dur="300"/>
                                            <p:tgtEl>
                                              <p:spTgt spid="4"/>
                                            </p:tgtEl>
                                          </p:cBhvr>
                                        </p:animEffect>
                                      </p:childTnLst>
                                    </p:cTn>
                                  </p:par>
                                  <p:par>
                                    <p:cTn id="16" presetID="6" presetClass="emph" presetSubtype="0" autoRev="1" fill="hold" grpId="1" nodeType="withEffect">
                                      <p:stCondLst>
                                        <p:cond delay="300"/>
                                      </p:stCondLst>
                                      <p:childTnLst>
                                        <p:animScale>
                                          <p:cBhvr>
                                            <p:cTn id="17" dur="150" fill="hold"/>
                                            <p:tgtEl>
                                              <p:spTgt spid="4"/>
                                            </p:tgtEl>
                                          </p:cBhvr>
                                          <p:by x="110000" y="110000"/>
                                        </p:animScale>
                                      </p:childTnLst>
                                    </p:cTn>
                                  </p:par>
                                  <p:par>
                                    <p:cTn id="18" presetID="53" presetClass="entr" presetSubtype="16" fill="hold" grpId="0" nodeType="withEffect">
                                      <p:stCondLst>
                                        <p:cond delay="100"/>
                                      </p:stCondLst>
                                      <p:childTnLst>
                                        <p:set>
                                          <p:cBhvr>
                                            <p:cTn id="19" dur="1" fill="hold">
                                              <p:stCondLst>
                                                <p:cond delay="0"/>
                                              </p:stCondLst>
                                            </p:cTn>
                                            <p:tgtEl>
                                              <p:spTgt spid="5"/>
                                            </p:tgtEl>
                                            <p:attrNameLst>
                                              <p:attrName>style.visibility</p:attrName>
                                            </p:attrNameLst>
                                          </p:cBhvr>
                                          <p:to>
                                            <p:strVal val="visible"/>
                                          </p:to>
                                        </p:set>
                                        <p:anim calcmode="lin" valueType="num">
                                          <p:cBhvr>
                                            <p:cTn id="20" dur="300" fill="hold"/>
                                            <p:tgtEl>
                                              <p:spTgt spid="5"/>
                                            </p:tgtEl>
                                            <p:attrNameLst>
                                              <p:attrName>ppt_w</p:attrName>
                                            </p:attrNameLst>
                                          </p:cBhvr>
                                          <p:tavLst>
                                            <p:tav tm="0">
                                              <p:val>
                                                <p:fltVal val="0"/>
                                              </p:val>
                                            </p:tav>
                                            <p:tav tm="100000">
                                              <p:val>
                                                <p:strVal val="#ppt_w"/>
                                              </p:val>
                                            </p:tav>
                                          </p:tavLst>
                                        </p:anim>
                                        <p:anim calcmode="lin" valueType="num">
                                          <p:cBhvr>
                                            <p:cTn id="21" dur="300" fill="hold"/>
                                            <p:tgtEl>
                                              <p:spTgt spid="5"/>
                                            </p:tgtEl>
                                            <p:attrNameLst>
                                              <p:attrName>ppt_h</p:attrName>
                                            </p:attrNameLst>
                                          </p:cBhvr>
                                          <p:tavLst>
                                            <p:tav tm="0">
                                              <p:val>
                                                <p:fltVal val="0"/>
                                              </p:val>
                                            </p:tav>
                                            <p:tav tm="100000">
                                              <p:val>
                                                <p:strVal val="#ppt_h"/>
                                              </p:val>
                                            </p:tav>
                                          </p:tavLst>
                                        </p:anim>
                                        <p:animEffect transition="in" filter="fade">
                                          <p:cBhvr>
                                            <p:cTn id="22" dur="300"/>
                                            <p:tgtEl>
                                              <p:spTgt spid="5"/>
                                            </p:tgtEl>
                                          </p:cBhvr>
                                        </p:animEffect>
                                      </p:childTnLst>
                                    </p:cTn>
                                  </p:par>
                                  <p:par>
                                    <p:cTn id="23" presetID="6" presetClass="emph" presetSubtype="0" autoRev="1" fill="hold" grpId="1" nodeType="withEffect">
                                      <p:stCondLst>
                                        <p:cond delay="400"/>
                                      </p:stCondLst>
                                      <p:childTnLst>
                                        <p:animScale>
                                          <p:cBhvr>
                                            <p:cTn id="24" dur="150" fill="hold"/>
                                            <p:tgtEl>
                                              <p:spTgt spid="5"/>
                                            </p:tgtEl>
                                          </p:cBhvr>
                                          <p:by x="110000" y="110000"/>
                                        </p:animScale>
                                      </p:childTnLst>
                                    </p:cTn>
                                  </p:par>
                                  <p:par>
                                    <p:cTn id="25" presetID="2" presetClass="entr" presetSubtype="2" fill="hold" grpId="0" nodeType="withEffect" p14:presetBounceEnd="60000">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14:bounceEnd="60000">
                                          <p:cBhvr additive="base">
                                            <p:cTn id="2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8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300" fill="hold"/>
                                            <p:tgtEl>
                                              <p:spTgt spid="12"/>
                                            </p:tgtEl>
                                            <p:attrNameLst>
                                              <p:attrName>ppt_w</p:attrName>
                                            </p:attrNameLst>
                                          </p:cBhvr>
                                          <p:tavLst>
                                            <p:tav tm="0">
                                              <p:val>
                                                <p:fltVal val="0"/>
                                              </p:val>
                                            </p:tav>
                                            <p:tav tm="100000">
                                              <p:val>
                                                <p:strVal val="#ppt_w"/>
                                              </p:val>
                                            </p:tav>
                                          </p:tavLst>
                                        </p:anim>
                                        <p:anim calcmode="lin" valueType="num">
                                          <p:cBhvr>
                                            <p:cTn id="32" dur="300" fill="hold"/>
                                            <p:tgtEl>
                                              <p:spTgt spid="12"/>
                                            </p:tgtEl>
                                            <p:attrNameLst>
                                              <p:attrName>ppt_h</p:attrName>
                                            </p:attrNameLst>
                                          </p:cBhvr>
                                          <p:tavLst>
                                            <p:tav tm="0">
                                              <p:val>
                                                <p:fltVal val="0"/>
                                              </p:val>
                                            </p:tav>
                                            <p:tav tm="100000">
                                              <p:val>
                                                <p:strVal val="#ppt_h"/>
                                              </p:val>
                                            </p:tav>
                                          </p:tavLst>
                                        </p:anim>
                                        <p:animEffect transition="in" filter="fade">
                                          <p:cBhvr>
                                            <p:cTn id="33" dur="300"/>
                                            <p:tgtEl>
                                              <p:spTgt spid="12"/>
                                            </p:tgtEl>
                                          </p:cBhvr>
                                        </p:animEffect>
                                      </p:childTnLst>
                                    </p:cTn>
                                  </p:par>
                                  <p:par>
                                    <p:cTn id="34" presetID="6" presetClass="emph" presetSubtype="0" autoRev="1" fill="hold" grpId="1" nodeType="withEffect">
                                      <p:stCondLst>
                                        <p:cond delay="1100"/>
                                      </p:stCondLst>
                                      <p:childTnLst>
                                        <p:animScale>
                                          <p:cBhvr>
                                            <p:cTn id="35" dur="150" fill="hold"/>
                                            <p:tgtEl>
                                              <p:spTgt spid="12"/>
                                            </p:tgtEl>
                                          </p:cBhvr>
                                          <p:by x="110000" y="110000"/>
                                        </p:animScale>
                                      </p:childTnLst>
                                    </p:cTn>
                                  </p:par>
                                  <p:par>
                                    <p:cTn id="36" presetID="53" presetClass="entr" presetSubtype="16" fill="hold" grpId="0" nodeType="withEffect">
                                      <p:stCondLst>
                                        <p:cond delay="900"/>
                                      </p:stCondLst>
                                      <p:childTnLst>
                                        <p:set>
                                          <p:cBhvr>
                                            <p:cTn id="37" dur="1" fill="hold">
                                              <p:stCondLst>
                                                <p:cond delay="0"/>
                                              </p:stCondLst>
                                            </p:cTn>
                                            <p:tgtEl>
                                              <p:spTgt spid="13"/>
                                            </p:tgtEl>
                                            <p:attrNameLst>
                                              <p:attrName>style.visibility</p:attrName>
                                            </p:attrNameLst>
                                          </p:cBhvr>
                                          <p:to>
                                            <p:strVal val="visible"/>
                                          </p:to>
                                        </p:set>
                                        <p:anim calcmode="lin" valueType="num">
                                          <p:cBhvr>
                                            <p:cTn id="38" dur="300" fill="hold"/>
                                            <p:tgtEl>
                                              <p:spTgt spid="13"/>
                                            </p:tgtEl>
                                            <p:attrNameLst>
                                              <p:attrName>ppt_w</p:attrName>
                                            </p:attrNameLst>
                                          </p:cBhvr>
                                          <p:tavLst>
                                            <p:tav tm="0">
                                              <p:val>
                                                <p:fltVal val="0"/>
                                              </p:val>
                                            </p:tav>
                                            <p:tav tm="100000">
                                              <p:val>
                                                <p:strVal val="#ppt_w"/>
                                              </p:val>
                                            </p:tav>
                                          </p:tavLst>
                                        </p:anim>
                                        <p:anim calcmode="lin" valueType="num">
                                          <p:cBhvr>
                                            <p:cTn id="39" dur="300" fill="hold"/>
                                            <p:tgtEl>
                                              <p:spTgt spid="13"/>
                                            </p:tgtEl>
                                            <p:attrNameLst>
                                              <p:attrName>ppt_h</p:attrName>
                                            </p:attrNameLst>
                                          </p:cBhvr>
                                          <p:tavLst>
                                            <p:tav tm="0">
                                              <p:val>
                                                <p:fltVal val="0"/>
                                              </p:val>
                                            </p:tav>
                                            <p:tav tm="100000">
                                              <p:val>
                                                <p:strVal val="#ppt_h"/>
                                              </p:val>
                                            </p:tav>
                                          </p:tavLst>
                                        </p:anim>
                                        <p:animEffect transition="in" filter="fade">
                                          <p:cBhvr>
                                            <p:cTn id="40" dur="300"/>
                                            <p:tgtEl>
                                              <p:spTgt spid="13"/>
                                            </p:tgtEl>
                                          </p:cBhvr>
                                        </p:animEffect>
                                      </p:childTnLst>
                                    </p:cTn>
                                  </p:par>
                                  <p:par>
                                    <p:cTn id="41" presetID="6" presetClass="emph" presetSubtype="0" autoRev="1" fill="hold" grpId="1" nodeType="withEffect">
                                      <p:stCondLst>
                                        <p:cond delay="1200"/>
                                      </p:stCondLst>
                                      <p:childTnLst>
                                        <p:animScale>
                                          <p:cBhvr>
                                            <p:cTn id="42" dur="150" fill="hold"/>
                                            <p:tgtEl>
                                              <p:spTgt spid="13"/>
                                            </p:tgtEl>
                                          </p:cBhvr>
                                          <p:by x="110000" y="110000"/>
                                        </p:animScale>
                                      </p:childTnLst>
                                    </p:cTn>
                                  </p:par>
                                  <p:par>
                                    <p:cTn id="43" presetID="2" presetClass="entr" presetSubtype="2" fill="hold" grpId="0" nodeType="withEffect" p14:presetBounceEnd="60000">
                                      <p:stCondLst>
                                        <p:cond delay="1300"/>
                                      </p:stCondLst>
                                      <p:childTnLst>
                                        <p:set>
                                          <p:cBhvr>
                                            <p:cTn id="44" dur="1" fill="hold">
                                              <p:stCondLst>
                                                <p:cond delay="0"/>
                                              </p:stCondLst>
                                            </p:cTn>
                                            <p:tgtEl>
                                              <p:spTgt spid="15"/>
                                            </p:tgtEl>
                                            <p:attrNameLst>
                                              <p:attrName>style.visibility</p:attrName>
                                            </p:attrNameLst>
                                          </p:cBhvr>
                                          <p:to>
                                            <p:strVal val="visible"/>
                                          </p:to>
                                        </p:set>
                                        <p:anim calcmode="lin" valueType="num" p14:bounceEnd="60000">
                                          <p:cBhvr additive="base">
                                            <p:cTn id="45" dur="5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8"/>
                                            </p:tgtEl>
                                            <p:attrNameLst>
                                              <p:attrName>style.visibility</p:attrName>
                                            </p:attrNameLst>
                                          </p:cBhvr>
                                          <p:to>
                                            <p:strVal val="visible"/>
                                          </p:to>
                                        </p:set>
                                        <p:anim calcmode="lin" valueType="num">
                                          <p:cBhvr>
                                            <p:cTn id="49" dur="300" fill="hold"/>
                                            <p:tgtEl>
                                              <p:spTgt spid="8"/>
                                            </p:tgtEl>
                                            <p:attrNameLst>
                                              <p:attrName>ppt_w</p:attrName>
                                            </p:attrNameLst>
                                          </p:cBhvr>
                                          <p:tavLst>
                                            <p:tav tm="0">
                                              <p:val>
                                                <p:fltVal val="0"/>
                                              </p:val>
                                            </p:tav>
                                            <p:tav tm="100000">
                                              <p:val>
                                                <p:strVal val="#ppt_w"/>
                                              </p:val>
                                            </p:tav>
                                          </p:tavLst>
                                        </p:anim>
                                        <p:anim calcmode="lin" valueType="num">
                                          <p:cBhvr>
                                            <p:cTn id="50" dur="300" fill="hold"/>
                                            <p:tgtEl>
                                              <p:spTgt spid="8"/>
                                            </p:tgtEl>
                                            <p:attrNameLst>
                                              <p:attrName>ppt_h</p:attrName>
                                            </p:attrNameLst>
                                          </p:cBhvr>
                                          <p:tavLst>
                                            <p:tav tm="0">
                                              <p:val>
                                                <p:fltVal val="0"/>
                                              </p:val>
                                            </p:tav>
                                            <p:tav tm="100000">
                                              <p:val>
                                                <p:strVal val="#ppt_h"/>
                                              </p:val>
                                            </p:tav>
                                          </p:tavLst>
                                        </p:anim>
                                        <p:animEffect transition="in" filter="fade">
                                          <p:cBhvr>
                                            <p:cTn id="51" dur="300"/>
                                            <p:tgtEl>
                                              <p:spTgt spid="8"/>
                                            </p:tgtEl>
                                          </p:cBhvr>
                                        </p:animEffect>
                                      </p:childTnLst>
                                    </p:cTn>
                                  </p:par>
                                  <p:par>
                                    <p:cTn id="52" presetID="6" presetClass="emph" presetSubtype="0" autoRev="1" fill="hold" grpId="1" nodeType="withEffect">
                                      <p:stCondLst>
                                        <p:cond delay="1900"/>
                                      </p:stCondLst>
                                      <p:childTnLst>
                                        <p:animScale>
                                          <p:cBhvr>
                                            <p:cTn id="53" dur="150" fill="hold"/>
                                            <p:tgtEl>
                                              <p:spTgt spid="8"/>
                                            </p:tgtEl>
                                          </p:cBhvr>
                                          <p:by x="110000" y="110000"/>
                                        </p:animScale>
                                      </p:childTnLst>
                                    </p:cTn>
                                  </p:par>
                                  <p:par>
                                    <p:cTn id="54" presetID="53" presetClass="entr" presetSubtype="16" fill="hold" grpId="0" nodeType="withEffect">
                                      <p:stCondLst>
                                        <p:cond delay="1700"/>
                                      </p:stCondLst>
                                      <p:childTnLst>
                                        <p:set>
                                          <p:cBhvr>
                                            <p:cTn id="55" dur="1" fill="hold">
                                              <p:stCondLst>
                                                <p:cond delay="0"/>
                                              </p:stCondLst>
                                            </p:cTn>
                                            <p:tgtEl>
                                              <p:spTgt spid="9"/>
                                            </p:tgtEl>
                                            <p:attrNameLst>
                                              <p:attrName>style.visibility</p:attrName>
                                            </p:attrNameLst>
                                          </p:cBhvr>
                                          <p:to>
                                            <p:strVal val="visible"/>
                                          </p:to>
                                        </p:set>
                                        <p:anim calcmode="lin" valueType="num">
                                          <p:cBhvr>
                                            <p:cTn id="56" dur="300" fill="hold"/>
                                            <p:tgtEl>
                                              <p:spTgt spid="9"/>
                                            </p:tgtEl>
                                            <p:attrNameLst>
                                              <p:attrName>ppt_w</p:attrName>
                                            </p:attrNameLst>
                                          </p:cBhvr>
                                          <p:tavLst>
                                            <p:tav tm="0">
                                              <p:val>
                                                <p:fltVal val="0"/>
                                              </p:val>
                                            </p:tav>
                                            <p:tav tm="100000">
                                              <p:val>
                                                <p:strVal val="#ppt_w"/>
                                              </p:val>
                                            </p:tav>
                                          </p:tavLst>
                                        </p:anim>
                                        <p:anim calcmode="lin" valueType="num">
                                          <p:cBhvr>
                                            <p:cTn id="57" dur="300" fill="hold"/>
                                            <p:tgtEl>
                                              <p:spTgt spid="9"/>
                                            </p:tgtEl>
                                            <p:attrNameLst>
                                              <p:attrName>ppt_h</p:attrName>
                                            </p:attrNameLst>
                                          </p:cBhvr>
                                          <p:tavLst>
                                            <p:tav tm="0">
                                              <p:val>
                                                <p:fltVal val="0"/>
                                              </p:val>
                                            </p:tav>
                                            <p:tav tm="100000">
                                              <p:val>
                                                <p:strVal val="#ppt_h"/>
                                              </p:val>
                                            </p:tav>
                                          </p:tavLst>
                                        </p:anim>
                                        <p:animEffect transition="in" filter="fade">
                                          <p:cBhvr>
                                            <p:cTn id="58" dur="300"/>
                                            <p:tgtEl>
                                              <p:spTgt spid="9"/>
                                            </p:tgtEl>
                                          </p:cBhvr>
                                        </p:animEffect>
                                      </p:childTnLst>
                                    </p:cTn>
                                  </p:par>
                                  <p:par>
                                    <p:cTn id="59" presetID="6" presetClass="emph" presetSubtype="0" autoRev="1" fill="hold" grpId="1" nodeType="withEffect">
                                      <p:stCondLst>
                                        <p:cond delay="2000"/>
                                      </p:stCondLst>
                                      <p:childTnLst>
                                        <p:animScale>
                                          <p:cBhvr>
                                            <p:cTn id="60" dur="150" fill="hold"/>
                                            <p:tgtEl>
                                              <p:spTgt spid="9"/>
                                            </p:tgtEl>
                                          </p:cBhvr>
                                          <p:by x="110000" y="110000"/>
                                        </p:animScale>
                                      </p:childTnLst>
                                    </p:cTn>
                                  </p:par>
                                  <p:par>
                                    <p:cTn id="61" presetID="2" presetClass="entr" presetSubtype="2" fill="hold" grpId="0" nodeType="withEffect" p14:presetBounceEnd="60000">
                                      <p:stCondLst>
                                        <p:cond delay="2100"/>
                                      </p:stCondLst>
                                      <p:childTnLst>
                                        <p:set>
                                          <p:cBhvr>
                                            <p:cTn id="62" dur="1" fill="hold">
                                              <p:stCondLst>
                                                <p:cond delay="0"/>
                                              </p:stCondLst>
                                            </p:cTn>
                                            <p:tgtEl>
                                              <p:spTgt spid="11"/>
                                            </p:tgtEl>
                                            <p:attrNameLst>
                                              <p:attrName>style.visibility</p:attrName>
                                            </p:attrNameLst>
                                          </p:cBhvr>
                                          <p:to>
                                            <p:strVal val="visible"/>
                                          </p:to>
                                        </p:set>
                                        <p:anim calcmode="lin" valueType="num" p14:bounceEnd="60000">
                                          <p:cBhvr additive="base">
                                            <p:cTn id="63" dur="500" fill="hold"/>
                                            <p:tgtEl>
                                              <p:spTgt spid="11"/>
                                            </p:tgtEl>
                                            <p:attrNameLst>
                                              <p:attrName>ppt_x</p:attrName>
                                            </p:attrNameLst>
                                          </p:cBhvr>
                                          <p:tavLst>
                                            <p:tav tm="0">
                                              <p:val>
                                                <p:strVal val="1+#ppt_w/2"/>
                                              </p:val>
                                            </p:tav>
                                            <p:tav tm="100000">
                                              <p:val>
                                                <p:strVal val="#ppt_x"/>
                                              </p:val>
                                            </p:tav>
                                          </p:tavLst>
                                        </p:anim>
                                        <p:anim calcmode="lin" valueType="num" p14:bounceEnd="60000">
                                          <p:cBhvr additive="base">
                                            <p:cTn id="64" dur="500" fill="hold"/>
                                            <p:tgtEl>
                                              <p:spTgt spid="11"/>
                                            </p:tgtEl>
                                            <p:attrNameLst>
                                              <p:attrName>ppt_y</p:attrName>
                                            </p:attrNameLst>
                                          </p:cBhvr>
                                          <p:tavLst>
                                            <p:tav tm="0">
                                              <p:val>
                                                <p:strVal val="#ppt_y"/>
                                              </p:val>
                                            </p:tav>
                                            <p:tav tm="100000">
                                              <p:val>
                                                <p:strVal val="#ppt_y"/>
                                              </p:val>
                                            </p:tav>
                                          </p:tavLst>
                                        </p:anim>
                                      </p:childTnLst>
                                    </p:cTn>
                                  </p:par>
                                  <p:par>
                                    <p:cTn id="65" presetID="53" presetClass="entr" presetSubtype="16" fill="hold" grpId="0" nodeType="withEffect">
                                      <p:stCondLst>
                                        <p:cond delay="2400"/>
                                      </p:stCondLst>
                                      <p:childTnLst>
                                        <p:set>
                                          <p:cBhvr>
                                            <p:cTn id="66" dur="1" fill="hold">
                                              <p:stCondLst>
                                                <p:cond delay="0"/>
                                              </p:stCondLst>
                                            </p:cTn>
                                            <p:tgtEl>
                                              <p:spTgt spid="16"/>
                                            </p:tgtEl>
                                            <p:attrNameLst>
                                              <p:attrName>style.visibility</p:attrName>
                                            </p:attrNameLst>
                                          </p:cBhvr>
                                          <p:to>
                                            <p:strVal val="visible"/>
                                          </p:to>
                                        </p:set>
                                        <p:anim calcmode="lin" valueType="num">
                                          <p:cBhvr>
                                            <p:cTn id="67" dur="300" fill="hold"/>
                                            <p:tgtEl>
                                              <p:spTgt spid="16"/>
                                            </p:tgtEl>
                                            <p:attrNameLst>
                                              <p:attrName>ppt_w</p:attrName>
                                            </p:attrNameLst>
                                          </p:cBhvr>
                                          <p:tavLst>
                                            <p:tav tm="0">
                                              <p:val>
                                                <p:fltVal val="0"/>
                                              </p:val>
                                            </p:tav>
                                            <p:tav tm="100000">
                                              <p:val>
                                                <p:strVal val="#ppt_w"/>
                                              </p:val>
                                            </p:tav>
                                          </p:tavLst>
                                        </p:anim>
                                        <p:anim calcmode="lin" valueType="num">
                                          <p:cBhvr>
                                            <p:cTn id="68" dur="300" fill="hold"/>
                                            <p:tgtEl>
                                              <p:spTgt spid="16"/>
                                            </p:tgtEl>
                                            <p:attrNameLst>
                                              <p:attrName>ppt_h</p:attrName>
                                            </p:attrNameLst>
                                          </p:cBhvr>
                                          <p:tavLst>
                                            <p:tav tm="0">
                                              <p:val>
                                                <p:fltVal val="0"/>
                                              </p:val>
                                            </p:tav>
                                            <p:tav tm="100000">
                                              <p:val>
                                                <p:strVal val="#ppt_h"/>
                                              </p:val>
                                            </p:tav>
                                          </p:tavLst>
                                        </p:anim>
                                        <p:animEffect transition="in" filter="fade">
                                          <p:cBhvr>
                                            <p:cTn id="69" dur="300"/>
                                            <p:tgtEl>
                                              <p:spTgt spid="16"/>
                                            </p:tgtEl>
                                          </p:cBhvr>
                                        </p:animEffect>
                                      </p:childTnLst>
                                    </p:cTn>
                                  </p:par>
                                  <p:par>
                                    <p:cTn id="70" presetID="6" presetClass="emph" presetSubtype="0" autoRev="1" fill="hold" grpId="1" nodeType="withEffect">
                                      <p:stCondLst>
                                        <p:cond delay="2700"/>
                                      </p:stCondLst>
                                      <p:childTnLst>
                                        <p:animScale>
                                          <p:cBhvr>
                                            <p:cTn id="71" dur="150" fill="hold"/>
                                            <p:tgtEl>
                                              <p:spTgt spid="16"/>
                                            </p:tgtEl>
                                          </p:cBhvr>
                                          <p:by x="110000" y="110000"/>
                                        </p:animScale>
                                      </p:childTnLst>
                                    </p:cTn>
                                  </p:par>
                                  <p:par>
                                    <p:cTn id="72" presetID="53" presetClass="entr" presetSubtype="16" fill="hold" grpId="0" nodeType="withEffect">
                                      <p:stCondLst>
                                        <p:cond delay="2500"/>
                                      </p:stCondLst>
                                      <p:childTnLst>
                                        <p:set>
                                          <p:cBhvr>
                                            <p:cTn id="73" dur="1" fill="hold">
                                              <p:stCondLst>
                                                <p:cond delay="0"/>
                                              </p:stCondLst>
                                            </p:cTn>
                                            <p:tgtEl>
                                              <p:spTgt spid="17"/>
                                            </p:tgtEl>
                                            <p:attrNameLst>
                                              <p:attrName>style.visibility</p:attrName>
                                            </p:attrNameLst>
                                          </p:cBhvr>
                                          <p:to>
                                            <p:strVal val="visible"/>
                                          </p:to>
                                        </p:set>
                                        <p:anim calcmode="lin" valueType="num">
                                          <p:cBhvr>
                                            <p:cTn id="74" dur="300" fill="hold"/>
                                            <p:tgtEl>
                                              <p:spTgt spid="17"/>
                                            </p:tgtEl>
                                            <p:attrNameLst>
                                              <p:attrName>ppt_w</p:attrName>
                                            </p:attrNameLst>
                                          </p:cBhvr>
                                          <p:tavLst>
                                            <p:tav tm="0">
                                              <p:val>
                                                <p:fltVal val="0"/>
                                              </p:val>
                                            </p:tav>
                                            <p:tav tm="100000">
                                              <p:val>
                                                <p:strVal val="#ppt_w"/>
                                              </p:val>
                                            </p:tav>
                                          </p:tavLst>
                                        </p:anim>
                                        <p:anim calcmode="lin" valueType="num">
                                          <p:cBhvr>
                                            <p:cTn id="75" dur="300" fill="hold"/>
                                            <p:tgtEl>
                                              <p:spTgt spid="17"/>
                                            </p:tgtEl>
                                            <p:attrNameLst>
                                              <p:attrName>ppt_h</p:attrName>
                                            </p:attrNameLst>
                                          </p:cBhvr>
                                          <p:tavLst>
                                            <p:tav tm="0">
                                              <p:val>
                                                <p:fltVal val="0"/>
                                              </p:val>
                                            </p:tav>
                                            <p:tav tm="100000">
                                              <p:val>
                                                <p:strVal val="#ppt_h"/>
                                              </p:val>
                                            </p:tav>
                                          </p:tavLst>
                                        </p:anim>
                                        <p:animEffect transition="in" filter="fade">
                                          <p:cBhvr>
                                            <p:cTn id="76" dur="300"/>
                                            <p:tgtEl>
                                              <p:spTgt spid="17"/>
                                            </p:tgtEl>
                                          </p:cBhvr>
                                        </p:animEffect>
                                      </p:childTnLst>
                                    </p:cTn>
                                  </p:par>
                                  <p:par>
                                    <p:cTn id="77" presetID="6" presetClass="emph" presetSubtype="0" autoRev="1" fill="hold" grpId="1" nodeType="withEffect">
                                      <p:stCondLst>
                                        <p:cond delay="2800"/>
                                      </p:stCondLst>
                                      <p:childTnLst>
                                        <p:animScale>
                                          <p:cBhvr>
                                            <p:cTn id="78" dur="150" fill="hold"/>
                                            <p:tgtEl>
                                              <p:spTgt spid="17"/>
                                            </p:tgtEl>
                                          </p:cBhvr>
                                          <p:by x="110000" y="110000"/>
                                        </p:animScale>
                                      </p:childTnLst>
                                    </p:cTn>
                                  </p:par>
                                  <p:par>
                                    <p:cTn id="79" presetID="2" presetClass="entr" presetSubtype="2" fill="hold" grpId="0" nodeType="withEffect" p14:presetBounceEnd="60000">
                                      <p:stCondLst>
                                        <p:cond delay="2900"/>
                                      </p:stCondLst>
                                      <p:childTnLst>
                                        <p:set>
                                          <p:cBhvr>
                                            <p:cTn id="80" dur="1" fill="hold">
                                              <p:stCondLst>
                                                <p:cond delay="0"/>
                                              </p:stCondLst>
                                            </p:cTn>
                                            <p:tgtEl>
                                              <p:spTgt spid="19"/>
                                            </p:tgtEl>
                                            <p:attrNameLst>
                                              <p:attrName>style.visibility</p:attrName>
                                            </p:attrNameLst>
                                          </p:cBhvr>
                                          <p:to>
                                            <p:strVal val="visible"/>
                                          </p:to>
                                        </p:set>
                                        <p:anim calcmode="lin" valueType="num" p14:bounceEnd="60000">
                                          <p:cBhvr additive="base">
                                            <p:cTn id="81" dur="50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82" dur="500" fill="hold"/>
                                            <p:tgtEl>
                                              <p:spTgt spid="19"/>
                                            </p:tgtEl>
                                            <p:attrNameLst>
                                              <p:attrName>ppt_y</p:attrName>
                                            </p:attrNameLst>
                                          </p:cBhvr>
                                          <p:tavLst>
                                            <p:tav tm="0">
                                              <p:val>
                                                <p:strVal val="#ppt_y"/>
                                              </p:val>
                                            </p:tav>
                                            <p:tav tm="100000">
                                              <p:val>
                                                <p:strVal val="#ppt_y"/>
                                              </p:val>
                                            </p:tav>
                                          </p:tavLst>
                                        </p:anim>
                                      </p:childTnLst>
                                    </p:cTn>
                                  </p:par>
                                  <p:par>
                                    <p:cTn id="83" presetID="53" presetClass="entr" presetSubtype="16" fill="hold" grpId="0" nodeType="withEffect">
                                      <p:stCondLst>
                                        <p:cond delay="3200"/>
                                      </p:stCondLst>
                                      <p:childTnLst>
                                        <p:set>
                                          <p:cBhvr>
                                            <p:cTn id="84" dur="1" fill="hold">
                                              <p:stCondLst>
                                                <p:cond delay="0"/>
                                              </p:stCondLst>
                                            </p:cTn>
                                            <p:tgtEl>
                                              <p:spTgt spid="20"/>
                                            </p:tgtEl>
                                            <p:attrNameLst>
                                              <p:attrName>style.visibility</p:attrName>
                                            </p:attrNameLst>
                                          </p:cBhvr>
                                          <p:to>
                                            <p:strVal val="visible"/>
                                          </p:to>
                                        </p:set>
                                        <p:anim calcmode="lin" valueType="num">
                                          <p:cBhvr>
                                            <p:cTn id="85" dur="300" fill="hold"/>
                                            <p:tgtEl>
                                              <p:spTgt spid="20"/>
                                            </p:tgtEl>
                                            <p:attrNameLst>
                                              <p:attrName>ppt_w</p:attrName>
                                            </p:attrNameLst>
                                          </p:cBhvr>
                                          <p:tavLst>
                                            <p:tav tm="0">
                                              <p:val>
                                                <p:fltVal val="0"/>
                                              </p:val>
                                            </p:tav>
                                            <p:tav tm="100000">
                                              <p:val>
                                                <p:strVal val="#ppt_w"/>
                                              </p:val>
                                            </p:tav>
                                          </p:tavLst>
                                        </p:anim>
                                        <p:anim calcmode="lin" valueType="num">
                                          <p:cBhvr>
                                            <p:cTn id="86" dur="300" fill="hold"/>
                                            <p:tgtEl>
                                              <p:spTgt spid="20"/>
                                            </p:tgtEl>
                                            <p:attrNameLst>
                                              <p:attrName>ppt_h</p:attrName>
                                            </p:attrNameLst>
                                          </p:cBhvr>
                                          <p:tavLst>
                                            <p:tav tm="0">
                                              <p:val>
                                                <p:fltVal val="0"/>
                                              </p:val>
                                            </p:tav>
                                            <p:tav tm="100000">
                                              <p:val>
                                                <p:strVal val="#ppt_h"/>
                                              </p:val>
                                            </p:tav>
                                          </p:tavLst>
                                        </p:anim>
                                        <p:animEffect transition="in" filter="fade">
                                          <p:cBhvr>
                                            <p:cTn id="87" dur="300"/>
                                            <p:tgtEl>
                                              <p:spTgt spid="20"/>
                                            </p:tgtEl>
                                          </p:cBhvr>
                                        </p:animEffect>
                                      </p:childTnLst>
                                    </p:cTn>
                                  </p:par>
                                  <p:par>
                                    <p:cTn id="88" presetID="6" presetClass="emph" presetSubtype="0" autoRev="1" fill="hold" grpId="1" nodeType="withEffect">
                                      <p:stCondLst>
                                        <p:cond delay="3500"/>
                                      </p:stCondLst>
                                      <p:childTnLst>
                                        <p:animScale>
                                          <p:cBhvr>
                                            <p:cTn id="89" dur="150" fill="hold"/>
                                            <p:tgtEl>
                                              <p:spTgt spid="20"/>
                                            </p:tgtEl>
                                          </p:cBhvr>
                                          <p:by x="110000" y="110000"/>
                                        </p:animScale>
                                      </p:childTnLst>
                                    </p:cTn>
                                  </p:par>
                                  <p:par>
                                    <p:cTn id="90" presetID="53" presetClass="entr" presetSubtype="16" fill="hold" grpId="0" nodeType="withEffect">
                                      <p:stCondLst>
                                        <p:cond delay="3300"/>
                                      </p:stCondLst>
                                      <p:childTnLst>
                                        <p:set>
                                          <p:cBhvr>
                                            <p:cTn id="91" dur="1" fill="hold">
                                              <p:stCondLst>
                                                <p:cond delay="0"/>
                                              </p:stCondLst>
                                            </p:cTn>
                                            <p:tgtEl>
                                              <p:spTgt spid="21"/>
                                            </p:tgtEl>
                                            <p:attrNameLst>
                                              <p:attrName>style.visibility</p:attrName>
                                            </p:attrNameLst>
                                          </p:cBhvr>
                                          <p:to>
                                            <p:strVal val="visible"/>
                                          </p:to>
                                        </p:set>
                                        <p:anim calcmode="lin" valueType="num">
                                          <p:cBhvr>
                                            <p:cTn id="92" dur="300" fill="hold"/>
                                            <p:tgtEl>
                                              <p:spTgt spid="21"/>
                                            </p:tgtEl>
                                            <p:attrNameLst>
                                              <p:attrName>ppt_w</p:attrName>
                                            </p:attrNameLst>
                                          </p:cBhvr>
                                          <p:tavLst>
                                            <p:tav tm="0">
                                              <p:val>
                                                <p:fltVal val="0"/>
                                              </p:val>
                                            </p:tav>
                                            <p:tav tm="100000">
                                              <p:val>
                                                <p:strVal val="#ppt_w"/>
                                              </p:val>
                                            </p:tav>
                                          </p:tavLst>
                                        </p:anim>
                                        <p:anim calcmode="lin" valueType="num">
                                          <p:cBhvr>
                                            <p:cTn id="93" dur="300" fill="hold"/>
                                            <p:tgtEl>
                                              <p:spTgt spid="21"/>
                                            </p:tgtEl>
                                            <p:attrNameLst>
                                              <p:attrName>ppt_h</p:attrName>
                                            </p:attrNameLst>
                                          </p:cBhvr>
                                          <p:tavLst>
                                            <p:tav tm="0">
                                              <p:val>
                                                <p:fltVal val="0"/>
                                              </p:val>
                                            </p:tav>
                                            <p:tav tm="100000">
                                              <p:val>
                                                <p:strVal val="#ppt_h"/>
                                              </p:val>
                                            </p:tav>
                                          </p:tavLst>
                                        </p:anim>
                                        <p:animEffect transition="in" filter="fade">
                                          <p:cBhvr>
                                            <p:cTn id="94" dur="300"/>
                                            <p:tgtEl>
                                              <p:spTgt spid="21"/>
                                            </p:tgtEl>
                                          </p:cBhvr>
                                        </p:animEffect>
                                      </p:childTnLst>
                                    </p:cTn>
                                  </p:par>
                                  <p:par>
                                    <p:cTn id="95" presetID="6" presetClass="emph" presetSubtype="0" autoRev="1" fill="hold" grpId="1" nodeType="withEffect">
                                      <p:stCondLst>
                                        <p:cond delay="3600"/>
                                      </p:stCondLst>
                                      <p:childTnLst>
                                        <p:animScale>
                                          <p:cBhvr>
                                            <p:cTn id="96" dur="150" fill="hold"/>
                                            <p:tgtEl>
                                              <p:spTgt spid="21"/>
                                            </p:tgtEl>
                                          </p:cBhvr>
                                          <p:by x="110000" y="110000"/>
                                        </p:animScale>
                                      </p:childTnLst>
                                    </p:cTn>
                                  </p:par>
                                  <p:par>
                                    <p:cTn id="97" presetID="2" presetClass="entr" presetSubtype="2" fill="hold" grpId="0" nodeType="withEffect" p14:presetBounceEnd="60000">
                                      <p:stCondLst>
                                        <p:cond delay="3700"/>
                                      </p:stCondLst>
                                      <p:childTnLst>
                                        <p:set>
                                          <p:cBhvr>
                                            <p:cTn id="98" dur="1" fill="hold">
                                              <p:stCondLst>
                                                <p:cond delay="0"/>
                                              </p:stCondLst>
                                            </p:cTn>
                                            <p:tgtEl>
                                              <p:spTgt spid="23"/>
                                            </p:tgtEl>
                                            <p:attrNameLst>
                                              <p:attrName>style.visibility</p:attrName>
                                            </p:attrNameLst>
                                          </p:cBhvr>
                                          <p:to>
                                            <p:strVal val="visible"/>
                                          </p:to>
                                        </p:set>
                                        <p:anim calcmode="lin" valueType="num" p14:bounceEnd="60000">
                                          <p:cBhvr additive="base">
                                            <p:cTn id="99" dur="50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100" dur="500" fill="hold"/>
                                            <p:tgtEl>
                                              <p:spTgt spid="23"/>
                                            </p:tgtEl>
                                            <p:attrNameLst>
                                              <p:attrName>ppt_y</p:attrName>
                                            </p:attrNameLst>
                                          </p:cBhvr>
                                          <p:tavLst>
                                            <p:tav tm="0">
                                              <p:val>
                                                <p:strVal val="#ppt_y"/>
                                              </p:val>
                                            </p:tav>
                                            <p:tav tm="100000">
                                              <p:val>
                                                <p:strVal val="#ppt_y"/>
                                              </p:val>
                                            </p:tav>
                                          </p:tavLst>
                                        </p:anim>
                                      </p:childTnLst>
                                    </p:cTn>
                                  </p:par>
                                  <p:par>
                                    <p:cTn id="101" presetID="53" presetClass="entr" presetSubtype="16" fill="hold" grpId="0" nodeType="withEffect">
                                      <p:stCondLst>
                                        <p:cond delay="200"/>
                                      </p:stCondLst>
                                      <p:childTnLst>
                                        <p:set>
                                          <p:cBhvr>
                                            <p:cTn id="102" dur="1" fill="hold">
                                              <p:stCondLst>
                                                <p:cond delay="0"/>
                                              </p:stCondLst>
                                            </p:cTn>
                                            <p:tgtEl>
                                              <p:spTgt spid="33"/>
                                            </p:tgtEl>
                                            <p:attrNameLst>
                                              <p:attrName>style.visibility</p:attrName>
                                            </p:attrNameLst>
                                          </p:cBhvr>
                                          <p:to>
                                            <p:strVal val="visible"/>
                                          </p:to>
                                        </p:set>
                                        <p:anim calcmode="lin" valueType="num">
                                          <p:cBhvr>
                                            <p:cTn id="103" dur="300" fill="hold"/>
                                            <p:tgtEl>
                                              <p:spTgt spid="33"/>
                                            </p:tgtEl>
                                            <p:attrNameLst>
                                              <p:attrName>ppt_w</p:attrName>
                                            </p:attrNameLst>
                                          </p:cBhvr>
                                          <p:tavLst>
                                            <p:tav tm="0">
                                              <p:val>
                                                <p:fltVal val="0"/>
                                              </p:val>
                                            </p:tav>
                                            <p:tav tm="100000">
                                              <p:val>
                                                <p:strVal val="#ppt_w"/>
                                              </p:val>
                                            </p:tav>
                                          </p:tavLst>
                                        </p:anim>
                                        <p:anim calcmode="lin" valueType="num">
                                          <p:cBhvr>
                                            <p:cTn id="104" dur="300" fill="hold"/>
                                            <p:tgtEl>
                                              <p:spTgt spid="33"/>
                                            </p:tgtEl>
                                            <p:attrNameLst>
                                              <p:attrName>ppt_h</p:attrName>
                                            </p:attrNameLst>
                                          </p:cBhvr>
                                          <p:tavLst>
                                            <p:tav tm="0">
                                              <p:val>
                                                <p:fltVal val="0"/>
                                              </p:val>
                                            </p:tav>
                                            <p:tav tm="100000">
                                              <p:val>
                                                <p:strVal val="#ppt_h"/>
                                              </p:val>
                                            </p:tav>
                                          </p:tavLst>
                                        </p:anim>
                                        <p:animEffect transition="in" filter="fade">
                                          <p:cBhvr>
                                            <p:cTn id="105" dur="300"/>
                                            <p:tgtEl>
                                              <p:spTgt spid="33"/>
                                            </p:tgtEl>
                                          </p:cBhvr>
                                        </p:animEffect>
                                      </p:childTnLst>
                                    </p:cTn>
                                  </p:par>
                                  <p:par>
                                    <p:cTn id="106" presetID="6" presetClass="emph" presetSubtype="0" autoRev="1" fill="hold" grpId="1" nodeType="withEffect">
                                      <p:stCondLst>
                                        <p:cond delay="500"/>
                                      </p:stCondLst>
                                      <p:childTnLst>
                                        <p:animScale>
                                          <p:cBhvr>
                                            <p:cTn id="107" dur="150" fill="hold"/>
                                            <p:tgtEl>
                                              <p:spTgt spid="33"/>
                                            </p:tgtEl>
                                          </p:cBhvr>
                                          <p:by x="110000" y="110000"/>
                                        </p:animScale>
                                      </p:childTnLst>
                                    </p:cTn>
                                  </p:par>
                                  <p:par>
                                    <p:cTn id="108" presetID="53" presetClass="entr" presetSubtype="16" fill="hold" grpId="0" nodeType="withEffect">
                                      <p:stCondLst>
                                        <p:cond delay="1000"/>
                                      </p:stCondLst>
                                      <p:childTnLst>
                                        <p:set>
                                          <p:cBhvr>
                                            <p:cTn id="109" dur="1" fill="hold">
                                              <p:stCondLst>
                                                <p:cond delay="0"/>
                                              </p:stCondLst>
                                            </p:cTn>
                                            <p:tgtEl>
                                              <p:spTgt spid="30"/>
                                            </p:tgtEl>
                                            <p:attrNameLst>
                                              <p:attrName>style.visibility</p:attrName>
                                            </p:attrNameLst>
                                          </p:cBhvr>
                                          <p:to>
                                            <p:strVal val="visible"/>
                                          </p:to>
                                        </p:set>
                                        <p:anim calcmode="lin" valueType="num">
                                          <p:cBhvr>
                                            <p:cTn id="110" dur="300" fill="hold"/>
                                            <p:tgtEl>
                                              <p:spTgt spid="30"/>
                                            </p:tgtEl>
                                            <p:attrNameLst>
                                              <p:attrName>ppt_w</p:attrName>
                                            </p:attrNameLst>
                                          </p:cBhvr>
                                          <p:tavLst>
                                            <p:tav tm="0">
                                              <p:val>
                                                <p:fltVal val="0"/>
                                              </p:val>
                                            </p:tav>
                                            <p:tav tm="100000">
                                              <p:val>
                                                <p:strVal val="#ppt_w"/>
                                              </p:val>
                                            </p:tav>
                                          </p:tavLst>
                                        </p:anim>
                                        <p:anim calcmode="lin" valueType="num">
                                          <p:cBhvr>
                                            <p:cTn id="111" dur="300" fill="hold"/>
                                            <p:tgtEl>
                                              <p:spTgt spid="30"/>
                                            </p:tgtEl>
                                            <p:attrNameLst>
                                              <p:attrName>ppt_h</p:attrName>
                                            </p:attrNameLst>
                                          </p:cBhvr>
                                          <p:tavLst>
                                            <p:tav tm="0">
                                              <p:val>
                                                <p:fltVal val="0"/>
                                              </p:val>
                                            </p:tav>
                                            <p:tav tm="100000">
                                              <p:val>
                                                <p:strVal val="#ppt_h"/>
                                              </p:val>
                                            </p:tav>
                                          </p:tavLst>
                                        </p:anim>
                                        <p:animEffect transition="in" filter="fade">
                                          <p:cBhvr>
                                            <p:cTn id="112" dur="300"/>
                                            <p:tgtEl>
                                              <p:spTgt spid="30"/>
                                            </p:tgtEl>
                                          </p:cBhvr>
                                        </p:animEffect>
                                      </p:childTnLst>
                                    </p:cTn>
                                  </p:par>
                                  <p:par>
                                    <p:cTn id="113" presetID="6" presetClass="emph" presetSubtype="0" autoRev="1" fill="hold" grpId="1" nodeType="withEffect">
                                      <p:stCondLst>
                                        <p:cond delay="1300"/>
                                      </p:stCondLst>
                                      <p:childTnLst>
                                        <p:animScale>
                                          <p:cBhvr>
                                            <p:cTn id="114" dur="150" fill="hold"/>
                                            <p:tgtEl>
                                              <p:spTgt spid="30"/>
                                            </p:tgtEl>
                                          </p:cBhvr>
                                          <p:by x="110000" y="110000"/>
                                        </p:animScale>
                                      </p:childTnLst>
                                    </p:cTn>
                                  </p:par>
                                  <p:par>
                                    <p:cTn id="115" presetID="53" presetClass="entr" presetSubtype="16" fill="hold" grpId="0" nodeType="withEffect">
                                      <p:stCondLst>
                                        <p:cond delay="1800"/>
                                      </p:stCondLst>
                                      <p:childTnLst>
                                        <p:set>
                                          <p:cBhvr>
                                            <p:cTn id="116" dur="1" fill="hold">
                                              <p:stCondLst>
                                                <p:cond delay="0"/>
                                              </p:stCondLst>
                                            </p:cTn>
                                            <p:tgtEl>
                                              <p:spTgt spid="32"/>
                                            </p:tgtEl>
                                            <p:attrNameLst>
                                              <p:attrName>style.visibility</p:attrName>
                                            </p:attrNameLst>
                                          </p:cBhvr>
                                          <p:to>
                                            <p:strVal val="visible"/>
                                          </p:to>
                                        </p:set>
                                        <p:anim calcmode="lin" valueType="num">
                                          <p:cBhvr>
                                            <p:cTn id="117" dur="300" fill="hold"/>
                                            <p:tgtEl>
                                              <p:spTgt spid="32"/>
                                            </p:tgtEl>
                                            <p:attrNameLst>
                                              <p:attrName>ppt_w</p:attrName>
                                            </p:attrNameLst>
                                          </p:cBhvr>
                                          <p:tavLst>
                                            <p:tav tm="0">
                                              <p:val>
                                                <p:fltVal val="0"/>
                                              </p:val>
                                            </p:tav>
                                            <p:tav tm="100000">
                                              <p:val>
                                                <p:strVal val="#ppt_w"/>
                                              </p:val>
                                            </p:tav>
                                          </p:tavLst>
                                        </p:anim>
                                        <p:anim calcmode="lin" valueType="num">
                                          <p:cBhvr>
                                            <p:cTn id="118" dur="300" fill="hold"/>
                                            <p:tgtEl>
                                              <p:spTgt spid="32"/>
                                            </p:tgtEl>
                                            <p:attrNameLst>
                                              <p:attrName>ppt_h</p:attrName>
                                            </p:attrNameLst>
                                          </p:cBhvr>
                                          <p:tavLst>
                                            <p:tav tm="0">
                                              <p:val>
                                                <p:fltVal val="0"/>
                                              </p:val>
                                            </p:tav>
                                            <p:tav tm="100000">
                                              <p:val>
                                                <p:strVal val="#ppt_h"/>
                                              </p:val>
                                            </p:tav>
                                          </p:tavLst>
                                        </p:anim>
                                        <p:animEffect transition="in" filter="fade">
                                          <p:cBhvr>
                                            <p:cTn id="119" dur="300"/>
                                            <p:tgtEl>
                                              <p:spTgt spid="32"/>
                                            </p:tgtEl>
                                          </p:cBhvr>
                                        </p:animEffect>
                                      </p:childTnLst>
                                    </p:cTn>
                                  </p:par>
                                  <p:par>
                                    <p:cTn id="120" presetID="6" presetClass="emph" presetSubtype="0" autoRev="1" fill="hold" grpId="1" nodeType="withEffect">
                                      <p:stCondLst>
                                        <p:cond delay="2100"/>
                                      </p:stCondLst>
                                      <p:childTnLst>
                                        <p:animScale>
                                          <p:cBhvr>
                                            <p:cTn id="121" dur="150" fill="hold"/>
                                            <p:tgtEl>
                                              <p:spTgt spid="32"/>
                                            </p:tgtEl>
                                          </p:cBhvr>
                                          <p:by x="110000" y="110000"/>
                                        </p:animScale>
                                      </p:childTnLst>
                                    </p:cTn>
                                  </p:par>
                                  <p:par>
                                    <p:cTn id="122" presetID="53" presetClass="entr" presetSubtype="16" fill="hold" grpId="0" nodeType="withEffect">
                                      <p:stCondLst>
                                        <p:cond delay="2600"/>
                                      </p:stCondLst>
                                      <p:childTnLst>
                                        <p:set>
                                          <p:cBhvr>
                                            <p:cTn id="123" dur="1" fill="hold">
                                              <p:stCondLst>
                                                <p:cond delay="0"/>
                                              </p:stCondLst>
                                            </p:cTn>
                                            <p:tgtEl>
                                              <p:spTgt spid="31"/>
                                            </p:tgtEl>
                                            <p:attrNameLst>
                                              <p:attrName>style.visibility</p:attrName>
                                            </p:attrNameLst>
                                          </p:cBhvr>
                                          <p:to>
                                            <p:strVal val="visible"/>
                                          </p:to>
                                        </p:set>
                                        <p:anim calcmode="lin" valueType="num">
                                          <p:cBhvr>
                                            <p:cTn id="124" dur="300" fill="hold"/>
                                            <p:tgtEl>
                                              <p:spTgt spid="31"/>
                                            </p:tgtEl>
                                            <p:attrNameLst>
                                              <p:attrName>ppt_w</p:attrName>
                                            </p:attrNameLst>
                                          </p:cBhvr>
                                          <p:tavLst>
                                            <p:tav tm="0">
                                              <p:val>
                                                <p:fltVal val="0"/>
                                              </p:val>
                                            </p:tav>
                                            <p:tav tm="100000">
                                              <p:val>
                                                <p:strVal val="#ppt_w"/>
                                              </p:val>
                                            </p:tav>
                                          </p:tavLst>
                                        </p:anim>
                                        <p:anim calcmode="lin" valueType="num">
                                          <p:cBhvr>
                                            <p:cTn id="125" dur="300" fill="hold"/>
                                            <p:tgtEl>
                                              <p:spTgt spid="31"/>
                                            </p:tgtEl>
                                            <p:attrNameLst>
                                              <p:attrName>ppt_h</p:attrName>
                                            </p:attrNameLst>
                                          </p:cBhvr>
                                          <p:tavLst>
                                            <p:tav tm="0">
                                              <p:val>
                                                <p:fltVal val="0"/>
                                              </p:val>
                                            </p:tav>
                                            <p:tav tm="100000">
                                              <p:val>
                                                <p:strVal val="#ppt_h"/>
                                              </p:val>
                                            </p:tav>
                                          </p:tavLst>
                                        </p:anim>
                                        <p:animEffect transition="in" filter="fade">
                                          <p:cBhvr>
                                            <p:cTn id="126" dur="300"/>
                                            <p:tgtEl>
                                              <p:spTgt spid="31"/>
                                            </p:tgtEl>
                                          </p:cBhvr>
                                        </p:animEffect>
                                      </p:childTnLst>
                                    </p:cTn>
                                  </p:par>
                                  <p:par>
                                    <p:cTn id="127" presetID="6" presetClass="emph" presetSubtype="0" autoRev="1" fill="hold" grpId="1" nodeType="withEffect">
                                      <p:stCondLst>
                                        <p:cond delay="2900"/>
                                      </p:stCondLst>
                                      <p:childTnLst>
                                        <p:animScale>
                                          <p:cBhvr>
                                            <p:cTn id="128" dur="150" fill="hold"/>
                                            <p:tgtEl>
                                              <p:spTgt spid="31"/>
                                            </p:tgtEl>
                                          </p:cBhvr>
                                          <p:by x="110000" y="110000"/>
                                        </p:animScale>
                                      </p:childTnLst>
                                    </p:cTn>
                                  </p:par>
                                  <p:par>
                                    <p:cTn id="129" presetID="53" presetClass="entr" presetSubtype="16" fill="hold" grpId="0" nodeType="withEffect">
                                      <p:stCondLst>
                                        <p:cond delay="3400"/>
                                      </p:stCondLst>
                                      <p:childTnLst>
                                        <p:set>
                                          <p:cBhvr>
                                            <p:cTn id="130" dur="1" fill="hold">
                                              <p:stCondLst>
                                                <p:cond delay="0"/>
                                              </p:stCondLst>
                                            </p:cTn>
                                            <p:tgtEl>
                                              <p:spTgt spid="29"/>
                                            </p:tgtEl>
                                            <p:attrNameLst>
                                              <p:attrName>style.visibility</p:attrName>
                                            </p:attrNameLst>
                                          </p:cBhvr>
                                          <p:to>
                                            <p:strVal val="visible"/>
                                          </p:to>
                                        </p:set>
                                        <p:anim calcmode="lin" valueType="num">
                                          <p:cBhvr>
                                            <p:cTn id="131" dur="300" fill="hold"/>
                                            <p:tgtEl>
                                              <p:spTgt spid="29"/>
                                            </p:tgtEl>
                                            <p:attrNameLst>
                                              <p:attrName>ppt_w</p:attrName>
                                            </p:attrNameLst>
                                          </p:cBhvr>
                                          <p:tavLst>
                                            <p:tav tm="0">
                                              <p:val>
                                                <p:fltVal val="0"/>
                                              </p:val>
                                            </p:tav>
                                            <p:tav tm="100000">
                                              <p:val>
                                                <p:strVal val="#ppt_w"/>
                                              </p:val>
                                            </p:tav>
                                          </p:tavLst>
                                        </p:anim>
                                        <p:anim calcmode="lin" valueType="num">
                                          <p:cBhvr>
                                            <p:cTn id="132" dur="300" fill="hold"/>
                                            <p:tgtEl>
                                              <p:spTgt spid="29"/>
                                            </p:tgtEl>
                                            <p:attrNameLst>
                                              <p:attrName>ppt_h</p:attrName>
                                            </p:attrNameLst>
                                          </p:cBhvr>
                                          <p:tavLst>
                                            <p:tav tm="0">
                                              <p:val>
                                                <p:fltVal val="0"/>
                                              </p:val>
                                            </p:tav>
                                            <p:tav tm="100000">
                                              <p:val>
                                                <p:strVal val="#ppt_h"/>
                                              </p:val>
                                            </p:tav>
                                          </p:tavLst>
                                        </p:anim>
                                        <p:animEffect transition="in" filter="fade">
                                          <p:cBhvr>
                                            <p:cTn id="133" dur="300"/>
                                            <p:tgtEl>
                                              <p:spTgt spid="29"/>
                                            </p:tgtEl>
                                          </p:cBhvr>
                                        </p:animEffect>
                                      </p:childTnLst>
                                    </p:cTn>
                                  </p:par>
                                  <p:par>
                                    <p:cTn id="134" presetID="6" presetClass="emph" presetSubtype="0" autoRev="1" fill="hold" grpId="1" nodeType="withEffect">
                                      <p:stCondLst>
                                        <p:cond delay="3700"/>
                                      </p:stCondLst>
                                      <p:childTnLst>
                                        <p:animScale>
                                          <p:cBhvr>
                                            <p:cTn id="135" dur="150" fill="hold"/>
                                            <p:tgtEl>
                                              <p:spTgt spid="2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p:bldP spid="8" grpId="0" animBg="1"/>
          <p:bldP spid="8" grpId="1" animBg="1"/>
          <p:bldP spid="9" grpId="0" animBg="1"/>
          <p:bldP spid="9" grpId="1" animBg="1"/>
          <p:bldP spid="11" grpId="0"/>
          <p:bldP spid="12" grpId="0" animBg="1"/>
          <p:bldP spid="12" grpId="1" animBg="1"/>
          <p:bldP spid="13" grpId="0" animBg="1"/>
          <p:bldP spid="13" grpId="1" animBg="1"/>
          <p:bldP spid="15" grpId="0"/>
          <p:bldP spid="16" grpId="0" animBg="1"/>
          <p:bldP spid="16" grpId="1" animBg="1"/>
          <p:bldP spid="17" grpId="0" animBg="1"/>
          <p:bldP spid="17" grpId="1" animBg="1"/>
          <p:bldP spid="19" grpId="0"/>
          <p:bldP spid="20" grpId="0" animBg="1"/>
          <p:bldP spid="20" grpId="1" animBg="1"/>
          <p:bldP spid="21" grpId="0" animBg="1"/>
          <p:bldP spid="21" grpId="1" animBg="1"/>
          <p:bldP spid="23"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300" fill="hold"/>
                                            <p:tgtEl>
                                              <p:spTgt spid="4"/>
                                            </p:tgtEl>
                                            <p:attrNameLst>
                                              <p:attrName>ppt_w</p:attrName>
                                            </p:attrNameLst>
                                          </p:cBhvr>
                                          <p:tavLst>
                                            <p:tav tm="0">
                                              <p:val>
                                                <p:fltVal val="0"/>
                                              </p:val>
                                            </p:tav>
                                            <p:tav tm="100000">
                                              <p:val>
                                                <p:strVal val="#ppt_w"/>
                                              </p:val>
                                            </p:tav>
                                          </p:tavLst>
                                        </p:anim>
                                        <p:anim calcmode="lin" valueType="num">
                                          <p:cBhvr>
                                            <p:cTn id="14" dur="300" fill="hold"/>
                                            <p:tgtEl>
                                              <p:spTgt spid="4"/>
                                            </p:tgtEl>
                                            <p:attrNameLst>
                                              <p:attrName>ppt_h</p:attrName>
                                            </p:attrNameLst>
                                          </p:cBhvr>
                                          <p:tavLst>
                                            <p:tav tm="0">
                                              <p:val>
                                                <p:fltVal val="0"/>
                                              </p:val>
                                            </p:tav>
                                            <p:tav tm="100000">
                                              <p:val>
                                                <p:strVal val="#ppt_h"/>
                                              </p:val>
                                            </p:tav>
                                          </p:tavLst>
                                        </p:anim>
                                        <p:animEffect transition="in" filter="fade">
                                          <p:cBhvr>
                                            <p:cTn id="15" dur="300"/>
                                            <p:tgtEl>
                                              <p:spTgt spid="4"/>
                                            </p:tgtEl>
                                          </p:cBhvr>
                                        </p:animEffect>
                                      </p:childTnLst>
                                    </p:cTn>
                                  </p:par>
                                  <p:par>
                                    <p:cTn id="16" presetID="6" presetClass="emph" presetSubtype="0" autoRev="1" fill="hold" grpId="1" nodeType="withEffect">
                                      <p:stCondLst>
                                        <p:cond delay="300"/>
                                      </p:stCondLst>
                                      <p:childTnLst>
                                        <p:animScale>
                                          <p:cBhvr>
                                            <p:cTn id="17" dur="150" fill="hold"/>
                                            <p:tgtEl>
                                              <p:spTgt spid="4"/>
                                            </p:tgtEl>
                                          </p:cBhvr>
                                          <p:by x="110000" y="110000"/>
                                        </p:animScale>
                                      </p:childTnLst>
                                    </p:cTn>
                                  </p:par>
                                  <p:par>
                                    <p:cTn id="18" presetID="53" presetClass="entr" presetSubtype="16" fill="hold" grpId="0" nodeType="withEffect">
                                      <p:stCondLst>
                                        <p:cond delay="100"/>
                                      </p:stCondLst>
                                      <p:childTnLst>
                                        <p:set>
                                          <p:cBhvr>
                                            <p:cTn id="19" dur="1" fill="hold">
                                              <p:stCondLst>
                                                <p:cond delay="0"/>
                                              </p:stCondLst>
                                            </p:cTn>
                                            <p:tgtEl>
                                              <p:spTgt spid="5"/>
                                            </p:tgtEl>
                                            <p:attrNameLst>
                                              <p:attrName>style.visibility</p:attrName>
                                            </p:attrNameLst>
                                          </p:cBhvr>
                                          <p:to>
                                            <p:strVal val="visible"/>
                                          </p:to>
                                        </p:set>
                                        <p:anim calcmode="lin" valueType="num">
                                          <p:cBhvr>
                                            <p:cTn id="20" dur="300" fill="hold"/>
                                            <p:tgtEl>
                                              <p:spTgt spid="5"/>
                                            </p:tgtEl>
                                            <p:attrNameLst>
                                              <p:attrName>ppt_w</p:attrName>
                                            </p:attrNameLst>
                                          </p:cBhvr>
                                          <p:tavLst>
                                            <p:tav tm="0">
                                              <p:val>
                                                <p:fltVal val="0"/>
                                              </p:val>
                                            </p:tav>
                                            <p:tav tm="100000">
                                              <p:val>
                                                <p:strVal val="#ppt_w"/>
                                              </p:val>
                                            </p:tav>
                                          </p:tavLst>
                                        </p:anim>
                                        <p:anim calcmode="lin" valueType="num">
                                          <p:cBhvr>
                                            <p:cTn id="21" dur="300" fill="hold"/>
                                            <p:tgtEl>
                                              <p:spTgt spid="5"/>
                                            </p:tgtEl>
                                            <p:attrNameLst>
                                              <p:attrName>ppt_h</p:attrName>
                                            </p:attrNameLst>
                                          </p:cBhvr>
                                          <p:tavLst>
                                            <p:tav tm="0">
                                              <p:val>
                                                <p:fltVal val="0"/>
                                              </p:val>
                                            </p:tav>
                                            <p:tav tm="100000">
                                              <p:val>
                                                <p:strVal val="#ppt_h"/>
                                              </p:val>
                                            </p:tav>
                                          </p:tavLst>
                                        </p:anim>
                                        <p:animEffect transition="in" filter="fade">
                                          <p:cBhvr>
                                            <p:cTn id="22" dur="300"/>
                                            <p:tgtEl>
                                              <p:spTgt spid="5"/>
                                            </p:tgtEl>
                                          </p:cBhvr>
                                        </p:animEffect>
                                      </p:childTnLst>
                                    </p:cTn>
                                  </p:par>
                                  <p:par>
                                    <p:cTn id="23" presetID="6" presetClass="emph" presetSubtype="0" autoRev="1" fill="hold" grpId="1" nodeType="withEffect">
                                      <p:stCondLst>
                                        <p:cond delay="400"/>
                                      </p:stCondLst>
                                      <p:childTnLst>
                                        <p:animScale>
                                          <p:cBhvr>
                                            <p:cTn id="24" dur="150" fill="hold"/>
                                            <p:tgtEl>
                                              <p:spTgt spid="5"/>
                                            </p:tgtEl>
                                          </p:cBhvr>
                                          <p:by x="110000" y="110000"/>
                                        </p:animScale>
                                      </p:childTnLst>
                                    </p:cTn>
                                  </p:par>
                                  <p:par>
                                    <p:cTn id="25" presetID="2" presetClass="entr" presetSubtype="2"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8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300" fill="hold"/>
                                            <p:tgtEl>
                                              <p:spTgt spid="12"/>
                                            </p:tgtEl>
                                            <p:attrNameLst>
                                              <p:attrName>ppt_w</p:attrName>
                                            </p:attrNameLst>
                                          </p:cBhvr>
                                          <p:tavLst>
                                            <p:tav tm="0">
                                              <p:val>
                                                <p:fltVal val="0"/>
                                              </p:val>
                                            </p:tav>
                                            <p:tav tm="100000">
                                              <p:val>
                                                <p:strVal val="#ppt_w"/>
                                              </p:val>
                                            </p:tav>
                                          </p:tavLst>
                                        </p:anim>
                                        <p:anim calcmode="lin" valueType="num">
                                          <p:cBhvr>
                                            <p:cTn id="32" dur="300" fill="hold"/>
                                            <p:tgtEl>
                                              <p:spTgt spid="12"/>
                                            </p:tgtEl>
                                            <p:attrNameLst>
                                              <p:attrName>ppt_h</p:attrName>
                                            </p:attrNameLst>
                                          </p:cBhvr>
                                          <p:tavLst>
                                            <p:tav tm="0">
                                              <p:val>
                                                <p:fltVal val="0"/>
                                              </p:val>
                                            </p:tav>
                                            <p:tav tm="100000">
                                              <p:val>
                                                <p:strVal val="#ppt_h"/>
                                              </p:val>
                                            </p:tav>
                                          </p:tavLst>
                                        </p:anim>
                                        <p:animEffect transition="in" filter="fade">
                                          <p:cBhvr>
                                            <p:cTn id="33" dur="300"/>
                                            <p:tgtEl>
                                              <p:spTgt spid="12"/>
                                            </p:tgtEl>
                                          </p:cBhvr>
                                        </p:animEffect>
                                      </p:childTnLst>
                                    </p:cTn>
                                  </p:par>
                                  <p:par>
                                    <p:cTn id="34" presetID="6" presetClass="emph" presetSubtype="0" autoRev="1" fill="hold" grpId="1" nodeType="withEffect">
                                      <p:stCondLst>
                                        <p:cond delay="1100"/>
                                      </p:stCondLst>
                                      <p:childTnLst>
                                        <p:animScale>
                                          <p:cBhvr>
                                            <p:cTn id="35" dur="150" fill="hold"/>
                                            <p:tgtEl>
                                              <p:spTgt spid="12"/>
                                            </p:tgtEl>
                                          </p:cBhvr>
                                          <p:by x="110000" y="110000"/>
                                        </p:animScale>
                                      </p:childTnLst>
                                    </p:cTn>
                                  </p:par>
                                  <p:par>
                                    <p:cTn id="36" presetID="53" presetClass="entr" presetSubtype="16" fill="hold" grpId="0" nodeType="withEffect">
                                      <p:stCondLst>
                                        <p:cond delay="900"/>
                                      </p:stCondLst>
                                      <p:childTnLst>
                                        <p:set>
                                          <p:cBhvr>
                                            <p:cTn id="37" dur="1" fill="hold">
                                              <p:stCondLst>
                                                <p:cond delay="0"/>
                                              </p:stCondLst>
                                            </p:cTn>
                                            <p:tgtEl>
                                              <p:spTgt spid="13"/>
                                            </p:tgtEl>
                                            <p:attrNameLst>
                                              <p:attrName>style.visibility</p:attrName>
                                            </p:attrNameLst>
                                          </p:cBhvr>
                                          <p:to>
                                            <p:strVal val="visible"/>
                                          </p:to>
                                        </p:set>
                                        <p:anim calcmode="lin" valueType="num">
                                          <p:cBhvr>
                                            <p:cTn id="38" dur="300" fill="hold"/>
                                            <p:tgtEl>
                                              <p:spTgt spid="13"/>
                                            </p:tgtEl>
                                            <p:attrNameLst>
                                              <p:attrName>ppt_w</p:attrName>
                                            </p:attrNameLst>
                                          </p:cBhvr>
                                          <p:tavLst>
                                            <p:tav tm="0">
                                              <p:val>
                                                <p:fltVal val="0"/>
                                              </p:val>
                                            </p:tav>
                                            <p:tav tm="100000">
                                              <p:val>
                                                <p:strVal val="#ppt_w"/>
                                              </p:val>
                                            </p:tav>
                                          </p:tavLst>
                                        </p:anim>
                                        <p:anim calcmode="lin" valueType="num">
                                          <p:cBhvr>
                                            <p:cTn id="39" dur="300" fill="hold"/>
                                            <p:tgtEl>
                                              <p:spTgt spid="13"/>
                                            </p:tgtEl>
                                            <p:attrNameLst>
                                              <p:attrName>ppt_h</p:attrName>
                                            </p:attrNameLst>
                                          </p:cBhvr>
                                          <p:tavLst>
                                            <p:tav tm="0">
                                              <p:val>
                                                <p:fltVal val="0"/>
                                              </p:val>
                                            </p:tav>
                                            <p:tav tm="100000">
                                              <p:val>
                                                <p:strVal val="#ppt_h"/>
                                              </p:val>
                                            </p:tav>
                                          </p:tavLst>
                                        </p:anim>
                                        <p:animEffect transition="in" filter="fade">
                                          <p:cBhvr>
                                            <p:cTn id="40" dur="300"/>
                                            <p:tgtEl>
                                              <p:spTgt spid="13"/>
                                            </p:tgtEl>
                                          </p:cBhvr>
                                        </p:animEffect>
                                      </p:childTnLst>
                                    </p:cTn>
                                  </p:par>
                                  <p:par>
                                    <p:cTn id="41" presetID="6" presetClass="emph" presetSubtype="0" autoRev="1" fill="hold" grpId="1" nodeType="withEffect">
                                      <p:stCondLst>
                                        <p:cond delay="1200"/>
                                      </p:stCondLst>
                                      <p:childTnLst>
                                        <p:animScale>
                                          <p:cBhvr>
                                            <p:cTn id="42" dur="150" fill="hold"/>
                                            <p:tgtEl>
                                              <p:spTgt spid="13"/>
                                            </p:tgtEl>
                                          </p:cBhvr>
                                          <p:by x="110000" y="110000"/>
                                        </p:animScale>
                                      </p:childTnLst>
                                    </p:cTn>
                                  </p:par>
                                  <p:par>
                                    <p:cTn id="43" presetID="2" presetClass="entr" presetSubtype="2" fill="hold" grpId="0" nodeType="withEffect">
                                      <p:stCondLst>
                                        <p:cond delay="130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8"/>
                                            </p:tgtEl>
                                            <p:attrNameLst>
                                              <p:attrName>style.visibility</p:attrName>
                                            </p:attrNameLst>
                                          </p:cBhvr>
                                          <p:to>
                                            <p:strVal val="visible"/>
                                          </p:to>
                                        </p:set>
                                        <p:anim calcmode="lin" valueType="num">
                                          <p:cBhvr>
                                            <p:cTn id="49" dur="300" fill="hold"/>
                                            <p:tgtEl>
                                              <p:spTgt spid="8"/>
                                            </p:tgtEl>
                                            <p:attrNameLst>
                                              <p:attrName>ppt_w</p:attrName>
                                            </p:attrNameLst>
                                          </p:cBhvr>
                                          <p:tavLst>
                                            <p:tav tm="0">
                                              <p:val>
                                                <p:fltVal val="0"/>
                                              </p:val>
                                            </p:tav>
                                            <p:tav tm="100000">
                                              <p:val>
                                                <p:strVal val="#ppt_w"/>
                                              </p:val>
                                            </p:tav>
                                          </p:tavLst>
                                        </p:anim>
                                        <p:anim calcmode="lin" valueType="num">
                                          <p:cBhvr>
                                            <p:cTn id="50" dur="300" fill="hold"/>
                                            <p:tgtEl>
                                              <p:spTgt spid="8"/>
                                            </p:tgtEl>
                                            <p:attrNameLst>
                                              <p:attrName>ppt_h</p:attrName>
                                            </p:attrNameLst>
                                          </p:cBhvr>
                                          <p:tavLst>
                                            <p:tav tm="0">
                                              <p:val>
                                                <p:fltVal val="0"/>
                                              </p:val>
                                            </p:tav>
                                            <p:tav tm="100000">
                                              <p:val>
                                                <p:strVal val="#ppt_h"/>
                                              </p:val>
                                            </p:tav>
                                          </p:tavLst>
                                        </p:anim>
                                        <p:animEffect transition="in" filter="fade">
                                          <p:cBhvr>
                                            <p:cTn id="51" dur="300"/>
                                            <p:tgtEl>
                                              <p:spTgt spid="8"/>
                                            </p:tgtEl>
                                          </p:cBhvr>
                                        </p:animEffect>
                                      </p:childTnLst>
                                    </p:cTn>
                                  </p:par>
                                  <p:par>
                                    <p:cTn id="52" presetID="6" presetClass="emph" presetSubtype="0" autoRev="1" fill="hold" grpId="1" nodeType="withEffect">
                                      <p:stCondLst>
                                        <p:cond delay="1900"/>
                                      </p:stCondLst>
                                      <p:childTnLst>
                                        <p:animScale>
                                          <p:cBhvr>
                                            <p:cTn id="53" dur="150" fill="hold"/>
                                            <p:tgtEl>
                                              <p:spTgt spid="8"/>
                                            </p:tgtEl>
                                          </p:cBhvr>
                                          <p:by x="110000" y="110000"/>
                                        </p:animScale>
                                      </p:childTnLst>
                                    </p:cTn>
                                  </p:par>
                                  <p:par>
                                    <p:cTn id="54" presetID="53" presetClass="entr" presetSubtype="16" fill="hold" grpId="0" nodeType="withEffect">
                                      <p:stCondLst>
                                        <p:cond delay="1700"/>
                                      </p:stCondLst>
                                      <p:childTnLst>
                                        <p:set>
                                          <p:cBhvr>
                                            <p:cTn id="55" dur="1" fill="hold">
                                              <p:stCondLst>
                                                <p:cond delay="0"/>
                                              </p:stCondLst>
                                            </p:cTn>
                                            <p:tgtEl>
                                              <p:spTgt spid="9"/>
                                            </p:tgtEl>
                                            <p:attrNameLst>
                                              <p:attrName>style.visibility</p:attrName>
                                            </p:attrNameLst>
                                          </p:cBhvr>
                                          <p:to>
                                            <p:strVal val="visible"/>
                                          </p:to>
                                        </p:set>
                                        <p:anim calcmode="lin" valueType="num">
                                          <p:cBhvr>
                                            <p:cTn id="56" dur="300" fill="hold"/>
                                            <p:tgtEl>
                                              <p:spTgt spid="9"/>
                                            </p:tgtEl>
                                            <p:attrNameLst>
                                              <p:attrName>ppt_w</p:attrName>
                                            </p:attrNameLst>
                                          </p:cBhvr>
                                          <p:tavLst>
                                            <p:tav tm="0">
                                              <p:val>
                                                <p:fltVal val="0"/>
                                              </p:val>
                                            </p:tav>
                                            <p:tav tm="100000">
                                              <p:val>
                                                <p:strVal val="#ppt_w"/>
                                              </p:val>
                                            </p:tav>
                                          </p:tavLst>
                                        </p:anim>
                                        <p:anim calcmode="lin" valueType="num">
                                          <p:cBhvr>
                                            <p:cTn id="57" dur="300" fill="hold"/>
                                            <p:tgtEl>
                                              <p:spTgt spid="9"/>
                                            </p:tgtEl>
                                            <p:attrNameLst>
                                              <p:attrName>ppt_h</p:attrName>
                                            </p:attrNameLst>
                                          </p:cBhvr>
                                          <p:tavLst>
                                            <p:tav tm="0">
                                              <p:val>
                                                <p:fltVal val="0"/>
                                              </p:val>
                                            </p:tav>
                                            <p:tav tm="100000">
                                              <p:val>
                                                <p:strVal val="#ppt_h"/>
                                              </p:val>
                                            </p:tav>
                                          </p:tavLst>
                                        </p:anim>
                                        <p:animEffect transition="in" filter="fade">
                                          <p:cBhvr>
                                            <p:cTn id="58" dur="300"/>
                                            <p:tgtEl>
                                              <p:spTgt spid="9"/>
                                            </p:tgtEl>
                                          </p:cBhvr>
                                        </p:animEffect>
                                      </p:childTnLst>
                                    </p:cTn>
                                  </p:par>
                                  <p:par>
                                    <p:cTn id="59" presetID="6" presetClass="emph" presetSubtype="0" autoRev="1" fill="hold" grpId="1" nodeType="withEffect">
                                      <p:stCondLst>
                                        <p:cond delay="2000"/>
                                      </p:stCondLst>
                                      <p:childTnLst>
                                        <p:animScale>
                                          <p:cBhvr>
                                            <p:cTn id="60" dur="150" fill="hold"/>
                                            <p:tgtEl>
                                              <p:spTgt spid="9"/>
                                            </p:tgtEl>
                                          </p:cBhvr>
                                          <p:by x="110000" y="110000"/>
                                        </p:animScale>
                                      </p:childTnLst>
                                    </p:cTn>
                                  </p:par>
                                  <p:par>
                                    <p:cTn id="61" presetID="2" presetClass="entr" presetSubtype="2" fill="hold" grpId="0" nodeType="withEffect">
                                      <p:stCondLst>
                                        <p:cond delay="210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1+#ppt_w/2"/>
                                              </p:val>
                                            </p:tav>
                                            <p:tav tm="100000">
                                              <p:val>
                                                <p:strVal val="#ppt_x"/>
                                              </p:val>
                                            </p:tav>
                                          </p:tavLst>
                                        </p:anim>
                                        <p:anim calcmode="lin" valueType="num">
                                          <p:cBhvr additive="base">
                                            <p:cTn id="64" dur="500" fill="hold"/>
                                            <p:tgtEl>
                                              <p:spTgt spid="11"/>
                                            </p:tgtEl>
                                            <p:attrNameLst>
                                              <p:attrName>ppt_y</p:attrName>
                                            </p:attrNameLst>
                                          </p:cBhvr>
                                          <p:tavLst>
                                            <p:tav tm="0">
                                              <p:val>
                                                <p:strVal val="#ppt_y"/>
                                              </p:val>
                                            </p:tav>
                                            <p:tav tm="100000">
                                              <p:val>
                                                <p:strVal val="#ppt_y"/>
                                              </p:val>
                                            </p:tav>
                                          </p:tavLst>
                                        </p:anim>
                                      </p:childTnLst>
                                    </p:cTn>
                                  </p:par>
                                  <p:par>
                                    <p:cTn id="65" presetID="53" presetClass="entr" presetSubtype="16" fill="hold" grpId="0" nodeType="withEffect">
                                      <p:stCondLst>
                                        <p:cond delay="2400"/>
                                      </p:stCondLst>
                                      <p:childTnLst>
                                        <p:set>
                                          <p:cBhvr>
                                            <p:cTn id="66" dur="1" fill="hold">
                                              <p:stCondLst>
                                                <p:cond delay="0"/>
                                              </p:stCondLst>
                                            </p:cTn>
                                            <p:tgtEl>
                                              <p:spTgt spid="16"/>
                                            </p:tgtEl>
                                            <p:attrNameLst>
                                              <p:attrName>style.visibility</p:attrName>
                                            </p:attrNameLst>
                                          </p:cBhvr>
                                          <p:to>
                                            <p:strVal val="visible"/>
                                          </p:to>
                                        </p:set>
                                        <p:anim calcmode="lin" valueType="num">
                                          <p:cBhvr>
                                            <p:cTn id="67" dur="300" fill="hold"/>
                                            <p:tgtEl>
                                              <p:spTgt spid="16"/>
                                            </p:tgtEl>
                                            <p:attrNameLst>
                                              <p:attrName>ppt_w</p:attrName>
                                            </p:attrNameLst>
                                          </p:cBhvr>
                                          <p:tavLst>
                                            <p:tav tm="0">
                                              <p:val>
                                                <p:fltVal val="0"/>
                                              </p:val>
                                            </p:tav>
                                            <p:tav tm="100000">
                                              <p:val>
                                                <p:strVal val="#ppt_w"/>
                                              </p:val>
                                            </p:tav>
                                          </p:tavLst>
                                        </p:anim>
                                        <p:anim calcmode="lin" valueType="num">
                                          <p:cBhvr>
                                            <p:cTn id="68" dur="300" fill="hold"/>
                                            <p:tgtEl>
                                              <p:spTgt spid="16"/>
                                            </p:tgtEl>
                                            <p:attrNameLst>
                                              <p:attrName>ppt_h</p:attrName>
                                            </p:attrNameLst>
                                          </p:cBhvr>
                                          <p:tavLst>
                                            <p:tav tm="0">
                                              <p:val>
                                                <p:fltVal val="0"/>
                                              </p:val>
                                            </p:tav>
                                            <p:tav tm="100000">
                                              <p:val>
                                                <p:strVal val="#ppt_h"/>
                                              </p:val>
                                            </p:tav>
                                          </p:tavLst>
                                        </p:anim>
                                        <p:animEffect transition="in" filter="fade">
                                          <p:cBhvr>
                                            <p:cTn id="69" dur="300"/>
                                            <p:tgtEl>
                                              <p:spTgt spid="16"/>
                                            </p:tgtEl>
                                          </p:cBhvr>
                                        </p:animEffect>
                                      </p:childTnLst>
                                    </p:cTn>
                                  </p:par>
                                  <p:par>
                                    <p:cTn id="70" presetID="6" presetClass="emph" presetSubtype="0" autoRev="1" fill="hold" grpId="1" nodeType="withEffect">
                                      <p:stCondLst>
                                        <p:cond delay="2700"/>
                                      </p:stCondLst>
                                      <p:childTnLst>
                                        <p:animScale>
                                          <p:cBhvr>
                                            <p:cTn id="71" dur="150" fill="hold"/>
                                            <p:tgtEl>
                                              <p:spTgt spid="16"/>
                                            </p:tgtEl>
                                          </p:cBhvr>
                                          <p:by x="110000" y="110000"/>
                                        </p:animScale>
                                      </p:childTnLst>
                                    </p:cTn>
                                  </p:par>
                                  <p:par>
                                    <p:cTn id="72" presetID="53" presetClass="entr" presetSubtype="16" fill="hold" grpId="0" nodeType="withEffect">
                                      <p:stCondLst>
                                        <p:cond delay="2500"/>
                                      </p:stCondLst>
                                      <p:childTnLst>
                                        <p:set>
                                          <p:cBhvr>
                                            <p:cTn id="73" dur="1" fill="hold">
                                              <p:stCondLst>
                                                <p:cond delay="0"/>
                                              </p:stCondLst>
                                            </p:cTn>
                                            <p:tgtEl>
                                              <p:spTgt spid="17"/>
                                            </p:tgtEl>
                                            <p:attrNameLst>
                                              <p:attrName>style.visibility</p:attrName>
                                            </p:attrNameLst>
                                          </p:cBhvr>
                                          <p:to>
                                            <p:strVal val="visible"/>
                                          </p:to>
                                        </p:set>
                                        <p:anim calcmode="lin" valueType="num">
                                          <p:cBhvr>
                                            <p:cTn id="74" dur="300" fill="hold"/>
                                            <p:tgtEl>
                                              <p:spTgt spid="17"/>
                                            </p:tgtEl>
                                            <p:attrNameLst>
                                              <p:attrName>ppt_w</p:attrName>
                                            </p:attrNameLst>
                                          </p:cBhvr>
                                          <p:tavLst>
                                            <p:tav tm="0">
                                              <p:val>
                                                <p:fltVal val="0"/>
                                              </p:val>
                                            </p:tav>
                                            <p:tav tm="100000">
                                              <p:val>
                                                <p:strVal val="#ppt_w"/>
                                              </p:val>
                                            </p:tav>
                                          </p:tavLst>
                                        </p:anim>
                                        <p:anim calcmode="lin" valueType="num">
                                          <p:cBhvr>
                                            <p:cTn id="75" dur="300" fill="hold"/>
                                            <p:tgtEl>
                                              <p:spTgt spid="17"/>
                                            </p:tgtEl>
                                            <p:attrNameLst>
                                              <p:attrName>ppt_h</p:attrName>
                                            </p:attrNameLst>
                                          </p:cBhvr>
                                          <p:tavLst>
                                            <p:tav tm="0">
                                              <p:val>
                                                <p:fltVal val="0"/>
                                              </p:val>
                                            </p:tav>
                                            <p:tav tm="100000">
                                              <p:val>
                                                <p:strVal val="#ppt_h"/>
                                              </p:val>
                                            </p:tav>
                                          </p:tavLst>
                                        </p:anim>
                                        <p:animEffect transition="in" filter="fade">
                                          <p:cBhvr>
                                            <p:cTn id="76" dur="300"/>
                                            <p:tgtEl>
                                              <p:spTgt spid="17"/>
                                            </p:tgtEl>
                                          </p:cBhvr>
                                        </p:animEffect>
                                      </p:childTnLst>
                                    </p:cTn>
                                  </p:par>
                                  <p:par>
                                    <p:cTn id="77" presetID="6" presetClass="emph" presetSubtype="0" autoRev="1" fill="hold" grpId="1" nodeType="withEffect">
                                      <p:stCondLst>
                                        <p:cond delay="2800"/>
                                      </p:stCondLst>
                                      <p:childTnLst>
                                        <p:animScale>
                                          <p:cBhvr>
                                            <p:cTn id="78" dur="150" fill="hold"/>
                                            <p:tgtEl>
                                              <p:spTgt spid="17"/>
                                            </p:tgtEl>
                                          </p:cBhvr>
                                          <p:by x="110000" y="110000"/>
                                        </p:animScale>
                                      </p:childTnLst>
                                    </p:cTn>
                                  </p:par>
                                  <p:par>
                                    <p:cTn id="79" presetID="2" presetClass="entr" presetSubtype="2" fill="hold" grpId="0" nodeType="withEffect">
                                      <p:stCondLst>
                                        <p:cond delay="290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1+#ppt_w/2"/>
                                              </p:val>
                                            </p:tav>
                                            <p:tav tm="100000">
                                              <p:val>
                                                <p:strVal val="#ppt_x"/>
                                              </p:val>
                                            </p:tav>
                                          </p:tavLst>
                                        </p:anim>
                                        <p:anim calcmode="lin" valueType="num">
                                          <p:cBhvr additive="base">
                                            <p:cTn id="82" dur="500" fill="hold"/>
                                            <p:tgtEl>
                                              <p:spTgt spid="19"/>
                                            </p:tgtEl>
                                            <p:attrNameLst>
                                              <p:attrName>ppt_y</p:attrName>
                                            </p:attrNameLst>
                                          </p:cBhvr>
                                          <p:tavLst>
                                            <p:tav tm="0">
                                              <p:val>
                                                <p:strVal val="#ppt_y"/>
                                              </p:val>
                                            </p:tav>
                                            <p:tav tm="100000">
                                              <p:val>
                                                <p:strVal val="#ppt_y"/>
                                              </p:val>
                                            </p:tav>
                                          </p:tavLst>
                                        </p:anim>
                                      </p:childTnLst>
                                    </p:cTn>
                                  </p:par>
                                  <p:par>
                                    <p:cTn id="83" presetID="53" presetClass="entr" presetSubtype="16" fill="hold" grpId="0" nodeType="withEffect">
                                      <p:stCondLst>
                                        <p:cond delay="3200"/>
                                      </p:stCondLst>
                                      <p:childTnLst>
                                        <p:set>
                                          <p:cBhvr>
                                            <p:cTn id="84" dur="1" fill="hold">
                                              <p:stCondLst>
                                                <p:cond delay="0"/>
                                              </p:stCondLst>
                                            </p:cTn>
                                            <p:tgtEl>
                                              <p:spTgt spid="20"/>
                                            </p:tgtEl>
                                            <p:attrNameLst>
                                              <p:attrName>style.visibility</p:attrName>
                                            </p:attrNameLst>
                                          </p:cBhvr>
                                          <p:to>
                                            <p:strVal val="visible"/>
                                          </p:to>
                                        </p:set>
                                        <p:anim calcmode="lin" valueType="num">
                                          <p:cBhvr>
                                            <p:cTn id="85" dur="300" fill="hold"/>
                                            <p:tgtEl>
                                              <p:spTgt spid="20"/>
                                            </p:tgtEl>
                                            <p:attrNameLst>
                                              <p:attrName>ppt_w</p:attrName>
                                            </p:attrNameLst>
                                          </p:cBhvr>
                                          <p:tavLst>
                                            <p:tav tm="0">
                                              <p:val>
                                                <p:fltVal val="0"/>
                                              </p:val>
                                            </p:tav>
                                            <p:tav tm="100000">
                                              <p:val>
                                                <p:strVal val="#ppt_w"/>
                                              </p:val>
                                            </p:tav>
                                          </p:tavLst>
                                        </p:anim>
                                        <p:anim calcmode="lin" valueType="num">
                                          <p:cBhvr>
                                            <p:cTn id="86" dur="300" fill="hold"/>
                                            <p:tgtEl>
                                              <p:spTgt spid="20"/>
                                            </p:tgtEl>
                                            <p:attrNameLst>
                                              <p:attrName>ppt_h</p:attrName>
                                            </p:attrNameLst>
                                          </p:cBhvr>
                                          <p:tavLst>
                                            <p:tav tm="0">
                                              <p:val>
                                                <p:fltVal val="0"/>
                                              </p:val>
                                            </p:tav>
                                            <p:tav tm="100000">
                                              <p:val>
                                                <p:strVal val="#ppt_h"/>
                                              </p:val>
                                            </p:tav>
                                          </p:tavLst>
                                        </p:anim>
                                        <p:animEffect transition="in" filter="fade">
                                          <p:cBhvr>
                                            <p:cTn id="87" dur="300"/>
                                            <p:tgtEl>
                                              <p:spTgt spid="20"/>
                                            </p:tgtEl>
                                          </p:cBhvr>
                                        </p:animEffect>
                                      </p:childTnLst>
                                    </p:cTn>
                                  </p:par>
                                  <p:par>
                                    <p:cTn id="88" presetID="6" presetClass="emph" presetSubtype="0" autoRev="1" fill="hold" grpId="1" nodeType="withEffect">
                                      <p:stCondLst>
                                        <p:cond delay="3500"/>
                                      </p:stCondLst>
                                      <p:childTnLst>
                                        <p:animScale>
                                          <p:cBhvr>
                                            <p:cTn id="89" dur="150" fill="hold"/>
                                            <p:tgtEl>
                                              <p:spTgt spid="20"/>
                                            </p:tgtEl>
                                          </p:cBhvr>
                                          <p:by x="110000" y="110000"/>
                                        </p:animScale>
                                      </p:childTnLst>
                                    </p:cTn>
                                  </p:par>
                                  <p:par>
                                    <p:cTn id="90" presetID="53" presetClass="entr" presetSubtype="16" fill="hold" grpId="0" nodeType="withEffect">
                                      <p:stCondLst>
                                        <p:cond delay="3300"/>
                                      </p:stCondLst>
                                      <p:childTnLst>
                                        <p:set>
                                          <p:cBhvr>
                                            <p:cTn id="91" dur="1" fill="hold">
                                              <p:stCondLst>
                                                <p:cond delay="0"/>
                                              </p:stCondLst>
                                            </p:cTn>
                                            <p:tgtEl>
                                              <p:spTgt spid="21"/>
                                            </p:tgtEl>
                                            <p:attrNameLst>
                                              <p:attrName>style.visibility</p:attrName>
                                            </p:attrNameLst>
                                          </p:cBhvr>
                                          <p:to>
                                            <p:strVal val="visible"/>
                                          </p:to>
                                        </p:set>
                                        <p:anim calcmode="lin" valueType="num">
                                          <p:cBhvr>
                                            <p:cTn id="92" dur="300" fill="hold"/>
                                            <p:tgtEl>
                                              <p:spTgt spid="21"/>
                                            </p:tgtEl>
                                            <p:attrNameLst>
                                              <p:attrName>ppt_w</p:attrName>
                                            </p:attrNameLst>
                                          </p:cBhvr>
                                          <p:tavLst>
                                            <p:tav tm="0">
                                              <p:val>
                                                <p:fltVal val="0"/>
                                              </p:val>
                                            </p:tav>
                                            <p:tav tm="100000">
                                              <p:val>
                                                <p:strVal val="#ppt_w"/>
                                              </p:val>
                                            </p:tav>
                                          </p:tavLst>
                                        </p:anim>
                                        <p:anim calcmode="lin" valueType="num">
                                          <p:cBhvr>
                                            <p:cTn id="93" dur="300" fill="hold"/>
                                            <p:tgtEl>
                                              <p:spTgt spid="21"/>
                                            </p:tgtEl>
                                            <p:attrNameLst>
                                              <p:attrName>ppt_h</p:attrName>
                                            </p:attrNameLst>
                                          </p:cBhvr>
                                          <p:tavLst>
                                            <p:tav tm="0">
                                              <p:val>
                                                <p:fltVal val="0"/>
                                              </p:val>
                                            </p:tav>
                                            <p:tav tm="100000">
                                              <p:val>
                                                <p:strVal val="#ppt_h"/>
                                              </p:val>
                                            </p:tav>
                                          </p:tavLst>
                                        </p:anim>
                                        <p:animEffect transition="in" filter="fade">
                                          <p:cBhvr>
                                            <p:cTn id="94" dur="300"/>
                                            <p:tgtEl>
                                              <p:spTgt spid="21"/>
                                            </p:tgtEl>
                                          </p:cBhvr>
                                        </p:animEffect>
                                      </p:childTnLst>
                                    </p:cTn>
                                  </p:par>
                                  <p:par>
                                    <p:cTn id="95" presetID="6" presetClass="emph" presetSubtype="0" autoRev="1" fill="hold" grpId="1" nodeType="withEffect">
                                      <p:stCondLst>
                                        <p:cond delay="3600"/>
                                      </p:stCondLst>
                                      <p:childTnLst>
                                        <p:animScale>
                                          <p:cBhvr>
                                            <p:cTn id="96" dur="150" fill="hold"/>
                                            <p:tgtEl>
                                              <p:spTgt spid="21"/>
                                            </p:tgtEl>
                                          </p:cBhvr>
                                          <p:by x="110000" y="110000"/>
                                        </p:animScale>
                                      </p:childTnLst>
                                    </p:cTn>
                                  </p:par>
                                  <p:par>
                                    <p:cTn id="97" presetID="2" presetClass="entr" presetSubtype="2" fill="hold" grpId="0" nodeType="withEffect">
                                      <p:stCondLst>
                                        <p:cond delay="3700"/>
                                      </p:stCondLst>
                                      <p:childTnLst>
                                        <p:set>
                                          <p:cBhvr>
                                            <p:cTn id="98" dur="1" fill="hold">
                                              <p:stCondLst>
                                                <p:cond delay="0"/>
                                              </p:stCondLst>
                                            </p:cTn>
                                            <p:tgtEl>
                                              <p:spTgt spid="23"/>
                                            </p:tgtEl>
                                            <p:attrNameLst>
                                              <p:attrName>style.visibility</p:attrName>
                                            </p:attrNameLst>
                                          </p:cBhvr>
                                          <p:to>
                                            <p:strVal val="visible"/>
                                          </p:to>
                                        </p:set>
                                        <p:anim calcmode="lin" valueType="num">
                                          <p:cBhvr additive="base">
                                            <p:cTn id="99" dur="500" fill="hold"/>
                                            <p:tgtEl>
                                              <p:spTgt spid="23"/>
                                            </p:tgtEl>
                                            <p:attrNameLst>
                                              <p:attrName>ppt_x</p:attrName>
                                            </p:attrNameLst>
                                          </p:cBhvr>
                                          <p:tavLst>
                                            <p:tav tm="0">
                                              <p:val>
                                                <p:strVal val="1+#ppt_w/2"/>
                                              </p:val>
                                            </p:tav>
                                            <p:tav tm="100000">
                                              <p:val>
                                                <p:strVal val="#ppt_x"/>
                                              </p:val>
                                            </p:tav>
                                          </p:tavLst>
                                        </p:anim>
                                        <p:anim calcmode="lin" valueType="num">
                                          <p:cBhvr additive="base">
                                            <p:cTn id="100" dur="500" fill="hold"/>
                                            <p:tgtEl>
                                              <p:spTgt spid="23"/>
                                            </p:tgtEl>
                                            <p:attrNameLst>
                                              <p:attrName>ppt_y</p:attrName>
                                            </p:attrNameLst>
                                          </p:cBhvr>
                                          <p:tavLst>
                                            <p:tav tm="0">
                                              <p:val>
                                                <p:strVal val="#ppt_y"/>
                                              </p:val>
                                            </p:tav>
                                            <p:tav tm="100000">
                                              <p:val>
                                                <p:strVal val="#ppt_y"/>
                                              </p:val>
                                            </p:tav>
                                          </p:tavLst>
                                        </p:anim>
                                      </p:childTnLst>
                                    </p:cTn>
                                  </p:par>
                                  <p:par>
                                    <p:cTn id="101" presetID="53" presetClass="entr" presetSubtype="16" fill="hold" grpId="0" nodeType="withEffect">
                                      <p:stCondLst>
                                        <p:cond delay="200"/>
                                      </p:stCondLst>
                                      <p:childTnLst>
                                        <p:set>
                                          <p:cBhvr>
                                            <p:cTn id="102" dur="1" fill="hold">
                                              <p:stCondLst>
                                                <p:cond delay="0"/>
                                              </p:stCondLst>
                                            </p:cTn>
                                            <p:tgtEl>
                                              <p:spTgt spid="33"/>
                                            </p:tgtEl>
                                            <p:attrNameLst>
                                              <p:attrName>style.visibility</p:attrName>
                                            </p:attrNameLst>
                                          </p:cBhvr>
                                          <p:to>
                                            <p:strVal val="visible"/>
                                          </p:to>
                                        </p:set>
                                        <p:anim calcmode="lin" valueType="num">
                                          <p:cBhvr>
                                            <p:cTn id="103" dur="300" fill="hold"/>
                                            <p:tgtEl>
                                              <p:spTgt spid="33"/>
                                            </p:tgtEl>
                                            <p:attrNameLst>
                                              <p:attrName>ppt_w</p:attrName>
                                            </p:attrNameLst>
                                          </p:cBhvr>
                                          <p:tavLst>
                                            <p:tav tm="0">
                                              <p:val>
                                                <p:fltVal val="0"/>
                                              </p:val>
                                            </p:tav>
                                            <p:tav tm="100000">
                                              <p:val>
                                                <p:strVal val="#ppt_w"/>
                                              </p:val>
                                            </p:tav>
                                          </p:tavLst>
                                        </p:anim>
                                        <p:anim calcmode="lin" valueType="num">
                                          <p:cBhvr>
                                            <p:cTn id="104" dur="300" fill="hold"/>
                                            <p:tgtEl>
                                              <p:spTgt spid="33"/>
                                            </p:tgtEl>
                                            <p:attrNameLst>
                                              <p:attrName>ppt_h</p:attrName>
                                            </p:attrNameLst>
                                          </p:cBhvr>
                                          <p:tavLst>
                                            <p:tav tm="0">
                                              <p:val>
                                                <p:fltVal val="0"/>
                                              </p:val>
                                            </p:tav>
                                            <p:tav tm="100000">
                                              <p:val>
                                                <p:strVal val="#ppt_h"/>
                                              </p:val>
                                            </p:tav>
                                          </p:tavLst>
                                        </p:anim>
                                        <p:animEffect transition="in" filter="fade">
                                          <p:cBhvr>
                                            <p:cTn id="105" dur="300"/>
                                            <p:tgtEl>
                                              <p:spTgt spid="33"/>
                                            </p:tgtEl>
                                          </p:cBhvr>
                                        </p:animEffect>
                                      </p:childTnLst>
                                    </p:cTn>
                                  </p:par>
                                  <p:par>
                                    <p:cTn id="106" presetID="6" presetClass="emph" presetSubtype="0" autoRev="1" fill="hold" grpId="1" nodeType="withEffect">
                                      <p:stCondLst>
                                        <p:cond delay="500"/>
                                      </p:stCondLst>
                                      <p:childTnLst>
                                        <p:animScale>
                                          <p:cBhvr>
                                            <p:cTn id="107" dur="150" fill="hold"/>
                                            <p:tgtEl>
                                              <p:spTgt spid="33"/>
                                            </p:tgtEl>
                                          </p:cBhvr>
                                          <p:by x="110000" y="110000"/>
                                        </p:animScale>
                                      </p:childTnLst>
                                    </p:cTn>
                                  </p:par>
                                  <p:par>
                                    <p:cTn id="108" presetID="53" presetClass="entr" presetSubtype="16" fill="hold" grpId="0" nodeType="withEffect">
                                      <p:stCondLst>
                                        <p:cond delay="1000"/>
                                      </p:stCondLst>
                                      <p:childTnLst>
                                        <p:set>
                                          <p:cBhvr>
                                            <p:cTn id="109" dur="1" fill="hold">
                                              <p:stCondLst>
                                                <p:cond delay="0"/>
                                              </p:stCondLst>
                                            </p:cTn>
                                            <p:tgtEl>
                                              <p:spTgt spid="30"/>
                                            </p:tgtEl>
                                            <p:attrNameLst>
                                              <p:attrName>style.visibility</p:attrName>
                                            </p:attrNameLst>
                                          </p:cBhvr>
                                          <p:to>
                                            <p:strVal val="visible"/>
                                          </p:to>
                                        </p:set>
                                        <p:anim calcmode="lin" valueType="num">
                                          <p:cBhvr>
                                            <p:cTn id="110" dur="300" fill="hold"/>
                                            <p:tgtEl>
                                              <p:spTgt spid="30"/>
                                            </p:tgtEl>
                                            <p:attrNameLst>
                                              <p:attrName>ppt_w</p:attrName>
                                            </p:attrNameLst>
                                          </p:cBhvr>
                                          <p:tavLst>
                                            <p:tav tm="0">
                                              <p:val>
                                                <p:fltVal val="0"/>
                                              </p:val>
                                            </p:tav>
                                            <p:tav tm="100000">
                                              <p:val>
                                                <p:strVal val="#ppt_w"/>
                                              </p:val>
                                            </p:tav>
                                          </p:tavLst>
                                        </p:anim>
                                        <p:anim calcmode="lin" valueType="num">
                                          <p:cBhvr>
                                            <p:cTn id="111" dur="300" fill="hold"/>
                                            <p:tgtEl>
                                              <p:spTgt spid="30"/>
                                            </p:tgtEl>
                                            <p:attrNameLst>
                                              <p:attrName>ppt_h</p:attrName>
                                            </p:attrNameLst>
                                          </p:cBhvr>
                                          <p:tavLst>
                                            <p:tav tm="0">
                                              <p:val>
                                                <p:fltVal val="0"/>
                                              </p:val>
                                            </p:tav>
                                            <p:tav tm="100000">
                                              <p:val>
                                                <p:strVal val="#ppt_h"/>
                                              </p:val>
                                            </p:tav>
                                          </p:tavLst>
                                        </p:anim>
                                        <p:animEffect transition="in" filter="fade">
                                          <p:cBhvr>
                                            <p:cTn id="112" dur="300"/>
                                            <p:tgtEl>
                                              <p:spTgt spid="30"/>
                                            </p:tgtEl>
                                          </p:cBhvr>
                                        </p:animEffect>
                                      </p:childTnLst>
                                    </p:cTn>
                                  </p:par>
                                  <p:par>
                                    <p:cTn id="113" presetID="6" presetClass="emph" presetSubtype="0" autoRev="1" fill="hold" grpId="1" nodeType="withEffect">
                                      <p:stCondLst>
                                        <p:cond delay="1300"/>
                                      </p:stCondLst>
                                      <p:childTnLst>
                                        <p:animScale>
                                          <p:cBhvr>
                                            <p:cTn id="114" dur="150" fill="hold"/>
                                            <p:tgtEl>
                                              <p:spTgt spid="30"/>
                                            </p:tgtEl>
                                          </p:cBhvr>
                                          <p:by x="110000" y="110000"/>
                                        </p:animScale>
                                      </p:childTnLst>
                                    </p:cTn>
                                  </p:par>
                                  <p:par>
                                    <p:cTn id="115" presetID="53" presetClass="entr" presetSubtype="16" fill="hold" grpId="0" nodeType="withEffect">
                                      <p:stCondLst>
                                        <p:cond delay="1800"/>
                                      </p:stCondLst>
                                      <p:childTnLst>
                                        <p:set>
                                          <p:cBhvr>
                                            <p:cTn id="116" dur="1" fill="hold">
                                              <p:stCondLst>
                                                <p:cond delay="0"/>
                                              </p:stCondLst>
                                            </p:cTn>
                                            <p:tgtEl>
                                              <p:spTgt spid="32"/>
                                            </p:tgtEl>
                                            <p:attrNameLst>
                                              <p:attrName>style.visibility</p:attrName>
                                            </p:attrNameLst>
                                          </p:cBhvr>
                                          <p:to>
                                            <p:strVal val="visible"/>
                                          </p:to>
                                        </p:set>
                                        <p:anim calcmode="lin" valueType="num">
                                          <p:cBhvr>
                                            <p:cTn id="117" dur="300" fill="hold"/>
                                            <p:tgtEl>
                                              <p:spTgt spid="32"/>
                                            </p:tgtEl>
                                            <p:attrNameLst>
                                              <p:attrName>ppt_w</p:attrName>
                                            </p:attrNameLst>
                                          </p:cBhvr>
                                          <p:tavLst>
                                            <p:tav tm="0">
                                              <p:val>
                                                <p:fltVal val="0"/>
                                              </p:val>
                                            </p:tav>
                                            <p:tav tm="100000">
                                              <p:val>
                                                <p:strVal val="#ppt_w"/>
                                              </p:val>
                                            </p:tav>
                                          </p:tavLst>
                                        </p:anim>
                                        <p:anim calcmode="lin" valueType="num">
                                          <p:cBhvr>
                                            <p:cTn id="118" dur="300" fill="hold"/>
                                            <p:tgtEl>
                                              <p:spTgt spid="32"/>
                                            </p:tgtEl>
                                            <p:attrNameLst>
                                              <p:attrName>ppt_h</p:attrName>
                                            </p:attrNameLst>
                                          </p:cBhvr>
                                          <p:tavLst>
                                            <p:tav tm="0">
                                              <p:val>
                                                <p:fltVal val="0"/>
                                              </p:val>
                                            </p:tav>
                                            <p:tav tm="100000">
                                              <p:val>
                                                <p:strVal val="#ppt_h"/>
                                              </p:val>
                                            </p:tav>
                                          </p:tavLst>
                                        </p:anim>
                                        <p:animEffect transition="in" filter="fade">
                                          <p:cBhvr>
                                            <p:cTn id="119" dur="300"/>
                                            <p:tgtEl>
                                              <p:spTgt spid="32"/>
                                            </p:tgtEl>
                                          </p:cBhvr>
                                        </p:animEffect>
                                      </p:childTnLst>
                                    </p:cTn>
                                  </p:par>
                                  <p:par>
                                    <p:cTn id="120" presetID="6" presetClass="emph" presetSubtype="0" autoRev="1" fill="hold" grpId="1" nodeType="withEffect">
                                      <p:stCondLst>
                                        <p:cond delay="2100"/>
                                      </p:stCondLst>
                                      <p:childTnLst>
                                        <p:animScale>
                                          <p:cBhvr>
                                            <p:cTn id="121" dur="150" fill="hold"/>
                                            <p:tgtEl>
                                              <p:spTgt spid="32"/>
                                            </p:tgtEl>
                                          </p:cBhvr>
                                          <p:by x="110000" y="110000"/>
                                        </p:animScale>
                                      </p:childTnLst>
                                    </p:cTn>
                                  </p:par>
                                  <p:par>
                                    <p:cTn id="122" presetID="53" presetClass="entr" presetSubtype="16" fill="hold" grpId="0" nodeType="withEffect">
                                      <p:stCondLst>
                                        <p:cond delay="2600"/>
                                      </p:stCondLst>
                                      <p:childTnLst>
                                        <p:set>
                                          <p:cBhvr>
                                            <p:cTn id="123" dur="1" fill="hold">
                                              <p:stCondLst>
                                                <p:cond delay="0"/>
                                              </p:stCondLst>
                                            </p:cTn>
                                            <p:tgtEl>
                                              <p:spTgt spid="31"/>
                                            </p:tgtEl>
                                            <p:attrNameLst>
                                              <p:attrName>style.visibility</p:attrName>
                                            </p:attrNameLst>
                                          </p:cBhvr>
                                          <p:to>
                                            <p:strVal val="visible"/>
                                          </p:to>
                                        </p:set>
                                        <p:anim calcmode="lin" valueType="num">
                                          <p:cBhvr>
                                            <p:cTn id="124" dur="300" fill="hold"/>
                                            <p:tgtEl>
                                              <p:spTgt spid="31"/>
                                            </p:tgtEl>
                                            <p:attrNameLst>
                                              <p:attrName>ppt_w</p:attrName>
                                            </p:attrNameLst>
                                          </p:cBhvr>
                                          <p:tavLst>
                                            <p:tav tm="0">
                                              <p:val>
                                                <p:fltVal val="0"/>
                                              </p:val>
                                            </p:tav>
                                            <p:tav tm="100000">
                                              <p:val>
                                                <p:strVal val="#ppt_w"/>
                                              </p:val>
                                            </p:tav>
                                          </p:tavLst>
                                        </p:anim>
                                        <p:anim calcmode="lin" valueType="num">
                                          <p:cBhvr>
                                            <p:cTn id="125" dur="300" fill="hold"/>
                                            <p:tgtEl>
                                              <p:spTgt spid="31"/>
                                            </p:tgtEl>
                                            <p:attrNameLst>
                                              <p:attrName>ppt_h</p:attrName>
                                            </p:attrNameLst>
                                          </p:cBhvr>
                                          <p:tavLst>
                                            <p:tav tm="0">
                                              <p:val>
                                                <p:fltVal val="0"/>
                                              </p:val>
                                            </p:tav>
                                            <p:tav tm="100000">
                                              <p:val>
                                                <p:strVal val="#ppt_h"/>
                                              </p:val>
                                            </p:tav>
                                          </p:tavLst>
                                        </p:anim>
                                        <p:animEffect transition="in" filter="fade">
                                          <p:cBhvr>
                                            <p:cTn id="126" dur="300"/>
                                            <p:tgtEl>
                                              <p:spTgt spid="31"/>
                                            </p:tgtEl>
                                          </p:cBhvr>
                                        </p:animEffect>
                                      </p:childTnLst>
                                    </p:cTn>
                                  </p:par>
                                  <p:par>
                                    <p:cTn id="127" presetID="6" presetClass="emph" presetSubtype="0" autoRev="1" fill="hold" grpId="1" nodeType="withEffect">
                                      <p:stCondLst>
                                        <p:cond delay="2900"/>
                                      </p:stCondLst>
                                      <p:childTnLst>
                                        <p:animScale>
                                          <p:cBhvr>
                                            <p:cTn id="128" dur="150" fill="hold"/>
                                            <p:tgtEl>
                                              <p:spTgt spid="31"/>
                                            </p:tgtEl>
                                          </p:cBhvr>
                                          <p:by x="110000" y="110000"/>
                                        </p:animScale>
                                      </p:childTnLst>
                                    </p:cTn>
                                  </p:par>
                                  <p:par>
                                    <p:cTn id="129" presetID="53" presetClass="entr" presetSubtype="16" fill="hold" grpId="0" nodeType="withEffect">
                                      <p:stCondLst>
                                        <p:cond delay="3400"/>
                                      </p:stCondLst>
                                      <p:childTnLst>
                                        <p:set>
                                          <p:cBhvr>
                                            <p:cTn id="130" dur="1" fill="hold">
                                              <p:stCondLst>
                                                <p:cond delay="0"/>
                                              </p:stCondLst>
                                            </p:cTn>
                                            <p:tgtEl>
                                              <p:spTgt spid="29"/>
                                            </p:tgtEl>
                                            <p:attrNameLst>
                                              <p:attrName>style.visibility</p:attrName>
                                            </p:attrNameLst>
                                          </p:cBhvr>
                                          <p:to>
                                            <p:strVal val="visible"/>
                                          </p:to>
                                        </p:set>
                                        <p:anim calcmode="lin" valueType="num">
                                          <p:cBhvr>
                                            <p:cTn id="131" dur="300" fill="hold"/>
                                            <p:tgtEl>
                                              <p:spTgt spid="29"/>
                                            </p:tgtEl>
                                            <p:attrNameLst>
                                              <p:attrName>ppt_w</p:attrName>
                                            </p:attrNameLst>
                                          </p:cBhvr>
                                          <p:tavLst>
                                            <p:tav tm="0">
                                              <p:val>
                                                <p:fltVal val="0"/>
                                              </p:val>
                                            </p:tav>
                                            <p:tav tm="100000">
                                              <p:val>
                                                <p:strVal val="#ppt_w"/>
                                              </p:val>
                                            </p:tav>
                                          </p:tavLst>
                                        </p:anim>
                                        <p:anim calcmode="lin" valueType="num">
                                          <p:cBhvr>
                                            <p:cTn id="132" dur="300" fill="hold"/>
                                            <p:tgtEl>
                                              <p:spTgt spid="29"/>
                                            </p:tgtEl>
                                            <p:attrNameLst>
                                              <p:attrName>ppt_h</p:attrName>
                                            </p:attrNameLst>
                                          </p:cBhvr>
                                          <p:tavLst>
                                            <p:tav tm="0">
                                              <p:val>
                                                <p:fltVal val="0"/>
                                              </p:val>
                                            </p:tav>
                                            <p:tav tm="100000">
                                              <p:val>
                                                <p:strVal val="#ppt_h"/>
                                              </p:val>
                                            </p:tav>
                                          </p:tavLst>
                                        </p:anim>
                                        <p:animEffect transition="in" filter="fade">
                                          <p:cBhvr>
                                            <p:cTn id="133" dur="300"/>
                                            <p:tgtEl>
                                              <p:spTgt spid="29"/>
                                            </p:tgtEl>
                                          </p:cBhvr>
                                        </p:animEffect>
                                      </p:childTnLst>
                                    </p:cTn>
                                  </p:par>
                                  <p:par>
                                    <p:cTn id="134" presetID="6" presetClass="emph" presetSubtype="0" autoRev="1" fill="hold" grpId="1" nodeType="withEffect">
                                      <p:stCondLst>
                                        <p:cond delay="3700"/>
                                      </p:stCondLst>
                                      <p:childTnLst>
                                        <p:animScale>
                                          <p:cBhvr>
                                            <p:cTn id="135" dur="150" fill="hold"/>
                                            <p:tgtEl>
                                              <p:spTgt spid="2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p:bldP spid="8" grpId="0" animBg="1"/>
          <p:bldP spid="8" grpId="1" animBg="1"/>
          <p:bldP spid="9" grpId="0" animBg="1"/>
          <p:bldP spid="9" grpId="1" animBg="1"/>
          <p:bldP spid="11" grpId="0"/>
          <p:bldP spid="12" grpId="0" animBg="1"/>
          <p:bldP spid="12" grpId="1" animBg="1"/>
          <p:bldP spid="13" grpId="0" animBg="1"/>
          <p:bldP spid="13" grpId="1" animBg="1"/>
          <p:bldP spid="15" grpId="0"/>
          <p:bldP spid="16" grpId="0" animBg="1"/>
          <p:bldP spid="16" grpId="1" animBg="1"/>
          <p:bldP spid="17" grpId="0" animBg="1"/>
          <p:bldP spid="17" grpId="1" animBg="1"/>
          <p:bldP spid="19" grpId="0"/>
          <p:bldP spid="20" grpId="0" animBg="1"/>
          <p:bldP spid="20" grpId="1" animBg="1"/>
          <p:bldP spid="21" grpId="0" animBg="1"/>
          <p:bldP spid="21" grpId="1" animBg="1"/>
          <p:bldP spid="23"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圆角 20">
            <a:extLst>
              <a:ext uri="{FF2B5EF4-FFF2-40B4-BE49-F238E27FC236}">
                <a16:creationId xmlns:a16="http://schemas.microsoft.com/office/drawing/2014/main" id="{DA291DC7-2F9F-4683-88C0-74D9710C8077}"/>
              </a:ext>
            </a:extLst>
          </p:cNvPr>
          <p:cNvSpPr/>
          <p:nvPr/>
        </p:nvSpPr>
        <p:spPr>
          <a:xfrm>
            <a:off x="1333125" y="2773126"/>
            <a:ext cx="5975179" cy="210675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D6F11A95-62CB-4788-AA3F-197A7CCBCA15}"/>
              </a:ext>
            </a:extLst>
          </p:cNvPr>
          <p:cNvSpPr/>
          <p:nvPr/>
        </p:nvSpPr>
        <p:spPr>
          <a:xfrm>
            <a:off x="1333125" y="896999"/>
            <a:ext cx="5903172" cy="176267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基于深度学习的位置预测</a:t>
            </a:r>
          </a:p>
        </p:txBody>
      </p:sp>
      <p:sp>
        <p:nvSpPr>
          <p:cNvPr id="26" name="矩形 25"/>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
        <p:nvSpPr>
          <p:cNvPr id="30" name="矩形 29"/>
          <p:cNvSpPr/>
          <p:nvPr/>
        </p:nvSpPr>
        <p:spPr>
          <a:xfrm>
            <a:off x="497630" y="2890442"/>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2" name="矩形 1">
            <a:extLst>
              <a:ext uri="{FF2B5EF4-FFF2-40B4-BE49-F238E27FC236}">
                <a16:creationId xmlns:a16="http://schemas.microsoft.com/office/drawing/2014/main" id="{B5CCF6F1-DD68-8255-098E-DD115F9AE945}"/>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深度学习模型</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BD30BDAE-6979-DB52-397D-DE0ABAD9F2D0}"/>
              </a:ext>
            </a:extLst>
          </p:cNvPr>
          <p:cNvSpPr txBox="1"/>
          <p:nvPr/>
        </p:nvSpPr>
        <p:spPr>
          <a:xfrm>
            <a:off x="1287699" y="937626"/>
            <a:ext cx="6075143" cy="2308324"/>
          </a:xfrm>
          <a:prstGeom prst="rect">
            <a:avLst/>
          </a:prstGeom>
          <a:noFill/>
        </p:spPr>
        <p:txBody>
          <a:bodyPr wrap="square" rtlCol="0">
            <a:spAutoFit/>
          </a:bodyPr>
          <a:lstStyle/>
          <a:p>
            <a:r>
              <a:rPr lang="en-US" altLang="zh-CN" b="1" dirty="0">
                <a:latin typeface="+mj-ea"/>
                <a:ea typeface="+mj-ea"/>
              </a:rPr>
              <a:t>1. </a:t>
            </a:r>
            <a:r>
              <a:rPr lang="zh-CN" altLang="en-US" b="1" dirty="0">
                <a:latin typeface="+mj-ea"/>
                <a:ea typeface="+mj-ea"/>
              </a:rPr>
              <a:t>模型</a:t>
            </a:r>
            <a:endParaRPr lang="en-US" altLang="zh-CN" b="1" dirty="0">
              <a:latin typeface="+mj-ea"/>
              <a:ea typeface="+mj-ea"/>
            </a:endParaRPr>
          </a:p>
          <a:p>
            <a:pPr marL="285750" indent="-2857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长短记忆网络（</a:t>
            </a:r>
            <a:r>
              <a:rPr lang="en-US" altLang="zh-CN" b="1" dirty="0">
                <a:solidFill>
                  <a:srgbClr val="586B7F"/>
                </a:solidFill>
                <a:latin typeface="微软雅黑" panose="020B0503020204020204" pitchFamily="34" charset="-122"/>
                <a:ea typeface="微软雅黑" panose="020B0503020204020204" pitchFamily="34" charset="-122"/>
              </a:rPr>
              <a:t>Long Short-Term Memory</a:t>
            </a:r>
            <a:r>
              <a:rPr lang="zh-CN" altLang="en-US" b="1" dirty="0">
                <a:solidFill>
                  <a:srgbClr val="586B7F"/>
                </a:solidFill>
                <a:latin typeface="微软雅黑" panose="020B0503020204020204" pitchFamily="34" charset="-122"/>
                <a:ea typeface="微软雅黑" panose="020B0503020204020204" pitchFamily="34" charset="-122"/>
              </a:rPr>
              <a:t>，</a:t>
            </a:r>
            <a:r>
              <a:rPr lang="en-US" altLang="zh-CN" b="1" dirty="0">
                <a:solidFill>
                  <a:srgbClr val="586B7F"/>
                </a:solidFill>
                <a:latin typeface="微软雅黑" panose="020B0503020204020204" pitchFamily="34" charset="-122"/>
                <a:ea typeface="微软雅黑" panose="020B0503020204020204" pitchFamily="34" charset="-122"/>
              </a:rPr>
              <a:t>LSTM</a:t>
            </a:r>
            <a:r>
              <a:rPr lang="zh-CN" altLang="en-US" b="1" dirty="0">
                <a:solidFill>
                  <a:srgbClr val="586B7F"/>
                </a:solidFill>
                <a:latin typeface="微软雅黑" panose="020B0503020204020204" pitchFamily="34" charset="-122"/>
                <a:ea typeface="微软雅黑" panose="020B0503020204020204" pitchFamily="34" charset="-122"/>
              </a:rPr>
              <a:t>）</a:t>
            </a:r>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门控循环单元（</a:t>
            </a:r>
            <a:r>
              <a:rPr lang="en-US" altLang="zh-CN" b="1" dirty="0">
                <a:solidFill>
                  <a:srgbClr val="586B7F"/>
                </a:solidFill>
                <a:latin typeface="微软雅黑" panose="020B0503020204020204" pitchFamily="34" charset="-122"/>
                <a:ea typeface="微软雅黑" panose="020B0503020204020204" pitchFamily="34" charset="-122"/>
              </a:rPr>
              <a:t>Gated Recurrent Unit</a:t>
            </a:r>
            <a:r>
              <a:rPr lang="zh-CN" altLang="en-US" b="1" dirty="0">
                <a:solidFill>
                  <a:srgbClr val="586B7F"/>
                </a:solidFill>
                <a:latin typeface="微软雅黑" panose="020B0503020204020204" pitchFamily="34" charset="-122"/>
                <a:ea typeface="微软雅黑" panose="020B0503020204020204" pitchFamily="34" charset="-122"/>
              </a:rPr>
              <a:t>，</a:t>
            </a:r>
            <a:r>
              <a:rPr lang="en-US" altLang="zh-CN" b="1" dirty="0">
                <a:solidFill>
                  <a:srgbClr val="586B7F"/>
                </a:solidFill>
                <a:latin typeface="微软雅黑" panose="020B0503020204020204" pitchFamily="34" charset="-122"/>
                <a:ea typeface="微软雅黑" panose="020B0503020204020204" pitchFamily="34" charset="-122"/>
              </a:rPr>
              <a:t>GRU</a:t>
            </a:r>
            <a:r>
              <a:rPr lang="zh-CN" altLang="en-US" b="1" dirty="0">
                <a:solidFill>
                  <a:srgbClr val="586B7F"/>
                </a:solidFill>
                <a:latin typeface="微软雅黑" panose="020B0503020204020204" pitchFamily="34" charset="-122"/>
                <a:ea typeface="微软雅黑" panose="020B0503020204020204" pitchFamily="34" charset="-122"/>
              </a:rPr>
              <a:t>）</a:t>
            </a:r>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a:solidFill>
                  <a:srgbClr val="586B7F"/>
                </a:solidFill>
                <a:latin typeface="微软雅黑" panose="020B0503020204020204" pitchFamily="34" charset="-122"/>
                <a:ea typeface="微软雅黑" panose="020B0503020204020204" pitchFamily="34" charset="-122"/>
              </a:rPr>
              <a:t>Transformer</a:t>
            </a:r>
          </a:p>
          <a:p>
            <a:endParaRPr lang="zh-CN" altLang="en-US" b="1" dirty="0">
              <a:solidFill>
                <a:srgbClr val="586B7F"/>
              </a:solidFill>
              <a:latin typeface="微软雅黑" panose="020B0503020204020204" pitchFamily="34" charset="-122"/>
              <a:ea typeface="微软雅黑" panose="020B0503020204020204" pitchFamily="34" charset="-122"/>
            </a:endParaRPr>
          </a:p>
          <a:p>
            <a:endParaRPr lang="zh-CN" altLang="en-US" b="1" dirty="0">
              <a:solidFill>
                <a:srgbClr val="586B7F"/>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2CE3ED37-3D31-62CC-36EE-74BEEE99BBD4}"/>
              </a:ext>
            </a:extLst>
          </p:cNvPr>
          <p:cNvSpPr txBox="1"/>
          <p:nvPr/>
        </p:nvSpPr>
        <p:spPr>
          <a:xfrm>
            <a:off x="1401508" y="2773126"/>
            <a:ext cx="3137414" cy="2862322"/>
          </a:xfrm>
          <a:prstGeom prst="rect">
            <a:avLst/>
          </a:prstGeom>
          <a:noFill/>
        </p:spPr>
        <p:txBody>
          <a:bodyPr wrap="square" rtlCol="0">
            <a:spAutoFit/>
          </a:bodyPr>
          <a:lstStyle/>
          <a:p>
            <a:r>
              <a:rPr lang="en-US" altLang="zh-CN" b="1" dirty="0">
                <a:latin typeface="+mj-ea"/>
                <a:ea typeface="+mj-ea"/>
              </a:rPr>
              <a:t>2. </a:t>
            </a:r>
            <a:r>
              <a:rPr lang="zh-CN" altLang="en-US" b="1" dirty="0">
                <a:latin typeface="+mj-ea"/>
                <a:ea typeface="+mj-ea"/>
              </a:rPr>
              <a:t>特征选取</a:t>
            </a:r>
            <a:endParaRPr lang="en-US" altLang="zh-CN" b="1" dirty="0">
              <a:latin typeface="+mj-ea"/>
              <a:ea typeface="+mj-ea"/>
            </a:endParaRPr>
          </a:p>
          <a:p>
            <a:pPr lvl="2"/>
            <a:r>
              <a:rPr lang="zh-CN" altLang="en-US" b="1" dirty="0">
                <a:solidFill>
                  <a:srgbClr val="586B7F"/>
                </a:solidFill>
                <a:latin typeface="微软雅黑" panose="020B0503020204020204" pitchFamily="34" charset="-122"/>
                <a:ea typeface="微软雅黑" panose="020B0503020204020204" pitchFamily="34" charset="-122"/>
              </a:rPr>
              <a:t>输入特征：</a:t>
            </a:r>
            <a:endParaRPr lang="en-US" altLang="zh-CN" b="1" dirty="0">
              <a:solidFill>
                <a:srgbClr val="586B7F"/>
              </a:solidFill>
              <a:latin typeface="微软雅黑" panose="020B0503020204020204" pitchFamily="34" charset="-122"/>
              <a:ea typeface="微软雅黑" panose="020B0503020204020204" pitchFamily="34" charset="-122"/>
            </a:endParaRPr>
          </a:p>
          <a:p>
            <a:pPr marL="1085850" lvl="2"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瞬时速度</a:t>
            </a:r>
            <a:endParaRPr lang="en-US" altLang="zh-CN" b="1" dirty="0">
              <a:solidFill>
                <a:srgbClr val="586B7F"/>
              </a:solidFill>
              <a:latin typeface="微软雅黑" panose="020B0503020204020204" pitchFamily="34" charset="-122"/>
              <a:ea typeface="微软雅黑" panose="020B0503020204020204" pitchFamily="34" charset="-122"/>
            </a:endParaRPr>
          </a:p>
          <a:p>
            <a:pPr marL="1085850" lvl="2"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瞬时加速度</a:t>
            </a:r>
            <a:endParaRPr lang="en-US" altLang="zh-CN" b="1" dirty="0">
              <a:solidFill>
                <a:srgbClr val="586B7F"/>
              </a:solidFill>
              <a:latin typeface="微软雅黑" panose="020B0503020204020204" pitchFamily="34" charset="-122"/>
              <a:ea typeface="微软雅黑" panose="020B0503020204020204" pitchFamily="34" charset="-122"/>
            </a:endParaRPr>
          </a:p>
          <a:p>
            <a:pPr marL="1085850" lvl="2"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全局横坐标</a:t>
            </a:r>
            <a:endParaRPr lang="en-US" altLang="zh-CN" b="1" dirty="0">
              <a:solidFill>
                <a:srgbClr val="586B7F"/>
              </a:solidFill>
              <a:latin typeface="微软雅黑" panose="020B0503020204020204" pitchFamily="34" charset="-122"/>
              <a:ea typeface="微软雅黑" panose="020B0503020204020204" pitchFamily="34" charset="-122"/>
            </a:endParaRPr>
          </a:p>
          <a:p>
            <a:pPr marL="1085850" lvl="2"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全局纵坐标</a:t>
            </a:r>
            <a:endParaRPr lang="en-US" altLang="zh-CN" b="1" dirty="0">
              <a:solidFill>
                <a:srgbClr val="586B7F"/>
              </a:solidFill>
              <a:latin typeface="微软雅黑" panose="020B0503020204020204" pitchFamily="34" charset="-122"/>
              <a:ea typeface="微软雅黑" panose="020B0503020204020204" pitchFamily="34" charset="-122"/>
            </a:endParaRPr>
          </a:p>
          <a:p>
            <a:pPr marL="1085850" lvl="2"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时隙数</a:t>
            </a:r>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zh-CN" altLang="en-US" b="1" dirty="0">
              <a:solidFill>
                <a:srgbClr val="586B7F"/>
              </a:solidFill>
              <a:latin typeface="微软雅黑" panose="020B0503020204020204" pitchFamily="34" charset="-122"/>
              <a:ea typeface="微软雅黑" panose="020B0503020204020204" pitchFamily="34" charset="-122"/>
            </a:endParaRPr>
          </a:p>
        </p:txBody>
      </p:sp>
      <p:cxnSp>
        <p:nvCxnSpPr>
          <p:cNvPr id="19" name="直接箭头连接符 18">
            <a:extLst>
              <a:ext uri="{FF2B5EF4-FFF2-40B4-BE49-F238E27FC236}">
                <a16:creationId xmlns:a16="http://schemas.microsoft.com/office/drawing/2014/main" id="{D2AB1F87-5D97-7AE7-EF17-2FC4E3A9C04F}"/>
              </a:ext>
            </a:extLst>
          </p:cNvPr>
          <p:cNvCxnSpPr>
            <a:cxnSpLocks/>
          </p:cNvCxnSpPr>
          <p:nvPr/>
        </p:nvCxnSpPr>
        <p:spPr>
          <a:xfrm flipV="1">
            <a:off x="7236297" y="1767840"/>
            <a:ext cx="241463" cy="851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02AE7EF8-07F1-A4CB-CF18-B74EC526DB39}"/>
              </a:ext>
            </a:extLst>
          </p:cNvPr>
          <p:cNvSpPr txBox="1"/>
          <p:nvPr/>
        </p:nvSpPr>
        <p:spPr>
          <a:xfrm>
            <a:off x="7408268" y="1583174"/>
            <a:ext cx="1791641"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特点：时序预测</a:t>
            </a:r>
          </a:p>
        </p:txBody>
      </p:sp>
      <p:sp>
        <p:nvSpPr>
          <p:cNvPr id="38" name="矩形 37">
            <a:extLst>
              <a:ext uri="{FF2B5EF4-FFF2-40B4-BE49-F238E27FC236}">
                <a16:creationId xmlns:a16="http://schemas.microsoft.com/office/drawing/2014/main" id="{10A3E92C-FCC2-4013-AC3D-60829F0C2A90}"/>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9" name="矩形 38">
            <a:extLst>
              <a:ext uri="{FF2B5EF4-FFF2-40B4-BE49-F238E27FC236}">
                <a16:creationId xmlns:a16="http://schemas.microsoft.com/office/drawing/2014/main" id="{A33C68AC-9C4C-4597-91F3-F6410FFA3F90}"/>
              </a:ext>
            </a:extLst>
          </p:cNvPr>
          <p:cNvSpPr/>
          <p:nvPr/>
        </p:nvSpPr>
        <p:spPr>
          <a:xfrm>
            <a:off x="274469" y="2395420"/>
            <a:ext cx="1030970" cy="400110"/>
          </a:xfrm>
          <a:prstGeom prst="rect">
            <a:avLst/>
          </a:prstGeom>
        </p:spPr>
        <p:txBody>
          <a:bodyPr wrap="square">
            <a:spAutoFit/>
          </a:bodyPr>
          <a:lstStyle/>
          <a:p>
            <a:pPr algn="ctr"/>
            <a:r>
              <a:rPr lang="zh-CN" altLang="en-US" sz="1000" dirty="0">
                <a:ln w="6350">
                  <a:noFill/>
                </a:ln>
                <a:solidFill>
                  <a:schemeClr val="bg1"/>
                </a:solidFill>
                <a:latin typeface="Impact" pitchFamily="34" charset="0"/>
                <a:ea typeface="微软雅黑" pitchFamily="34" charset="-122"/>
              </a:rPr>
              <a:t>基于深度学习的位置预测</a:t>
            </a:r>
          </a:p>
        </p:txBody>
      </p:sp>
      <p:sp>
        <p:nvSpPr>
          <p:cNvPr id="20" name="文本框 19">
            <a:extLst>
              <a:ext uri="{FF2B5EF4-FFF2-40B4-BE49-F238E27FC236}">
                <a16:creationId xmlns:a16="http://schemas.microsoft.com/office/drawing/2014/main" id="{9A3D8840-99A2-4A92-9962-3496B92BF73F}"/>
              </a:ext>
            </a:extLst>
          </p:cNvPr>
          <p:cNvSpPr txBox="1"/>
          <p:nvPr/>
        </p:nvSpPr>
        <p:spPr>
          <a:xfrm>
            <a:off x="5436096" y="3050191"/>
            <a:ext cx="1511952" cy="1200329"/>
          </a:xfrm>
          <a:prstGeom prst="rect">
            <a:avLst/>
          </a:prstGeom>
          <a:noFill/>
        </p:spPr>
        <p:txBody>
          <a:bodyPr wrap="non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输出特征：</a:t>
            </a:r>
            <a:endParaRPr lang="en-US" altLang="zh-CN" b="1"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全局横坐标</a:t>
            </a:r>
            <a:endParaRPr lang="en-US" altLang="zh-CN" b="1"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全局纵坐标</a:t>
            </a:r>
            <a:endParaRPr lang="en-US" altLang="zh-CN" b="1" dirty="0">
              <a:solidFill>
                <a:srgbClr val="586B7F"/>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19221335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圆角 55">
            <a:extLst>
              <a:ext uri="{FF2B5EF4-FFF2-40B4-BE49-F238E27FC236}">
                <a16:creationId xmlns:a16="http://schemas.microsoft.com/office/drawing/2014/main" id="{F9552A6C-E2F1-4E81-8170-C5D5AA2503E4}"/>
              </a:ext>
            </a:extLst>
          </p:cNvPr>
          <p:cNvSpPr/>
          <p:nvPr/>
        </p:nvSpPr>
        <p:spPr>
          <a:xfrm>
            <a:off x="6449158" y="3215327"/>
            <a:ext cx="1866642" cy="152682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03A26310-F6A2-4E26-9246-41939F06CC1A}"/>
              </a:ext>
            </a:extLst>
          </p:cNvPr>
          <p:cNvSpPr/>
          <p:nvPr/>
        </p:nvSpPr>
        <p:spPr>
          <a:xfrm>
            <a:off x="2028478" y="3205889"/>
            <a:ext cx="1828800" cy="152682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基于深度学习的位置预测</a:t>
            </a:r>
          </a:p>
        </p:txBody>
      </p:sp>
      <p:sp>
        <p:nvSpPr>
          <p:cNvPr id="26" name="矩形 25"/>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
        <p:nvSpPr>
          <p:cNvPr id="30" name="矩形 29"/>
          <p:cNvSpPr/>
          <p:nvPr/>
        </p:nvSpPr>
        <p:spPr>
          <a:xfrm>
            <a:off x="497630" y="2890442"/>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2" name="矩形 1">
            <a:extLst>
              <a:ext uri="{FF2B5EF4-FFF2-40B4-BE49-F238E27FC236}">
                <a16:creationId xmlns:a16="http://schemas.microsoft.com/office/drawing/2014/main" id="{B5CCF6F1-DD68-8255-098E-DD115F9AE945}"/>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深度学习模型</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41" name="文本框 40">
            <a:extLst>
              <a:ext uri="{FF2B5EF4-FFF2-40B4-BE49-F238E27FC236}">
                <a16:creationId xmlns:a16="http://schemas.microsoft.com/office/drawing/2014/main" id="{2CE3ED37-3D31-62CC-36EE-74BEEE99BBD4}"/>
              </a:ext>
            </a:extLst>
          </p:cNvPr>
          <p:cNvSpPr txBox="1"/>
          <p:nvPr/>
        </p:nvSpPr>
        <p:spPr>
          <a:xfrm>
            <a:off x="1449813" y="951027"/>
            <a:ext cx="3871825" cy="1200329"/>
          </a:xfrm>
          <a:prstGeom prst="rect">
            <a:avLst/>
          </a:prstGeom>
          <a:noFill/>
        </p:spPr>
        <p:txBody>
          <a:bodyPr wrap="square" rtlCol="0">
            <a:spAutoFit/>
          </a:bodyPr>
          <a:lstStyle/>
          <a:p>
            <a:r>
              <a:rPr lang="en-US" altLang="zh-CN" b="1" dirty="0">
                <a:solidFill>
                  <a:srgbClr val="586B7F"/>
                </a:solidFill>
                <a:latin typeface="微软雅黑" panose="020B0503020204020204" pitchFamily="34" charset="-122"/>
                <a:ea typeface="微软雅黑" panose="020B0503020204020204" pitchFamily="34" charset="-122"/>
              </a:rPr>
              <a:t>LSTM:</a:t>
            </a:r>
          </a:p>
          <a:p>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zh-CN" altLang="en-US" b="1" dirty="0">
              <a:solidFill>
                <a:srgbClr val="586B7F"/>
              </a:solidFill>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10A3E92C-FCC2-4013-AC3D-60829F0C2A90}"/>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9" name="矩形 38">
            <a:extLst>
              <a:ext uri="{FF2B5EF4-FFF2-40B4-BE49-F238E27FC236}">
                <a16:creationId xmlns:a16="http://schemas.microsoft.com/office/drawing/2014/main" id="{A33C68AC-9C4C-4597-91F3-F6410FFA3F90}"/>
              </a:ext>
            </a:extLst>
          </p:cNvPr>
          <p:cNvSpPr/>
          <p:nvPr/>
        </p:nvSpPr>
        <p:spPr>
          <a:xfrm>
            <a:off x="274469" y="2395420"/>
            <a:ext cx="1030970" cy="400110"/>
          </a:xfrm>
          <a:prstGeom prst="rect">
            <a:avLst/>
          </a:prstGeom>
        </p:spPr>
        <p:txBody>
          <a:bodyPr wrap="square">
            <a:spAutoFit/>
          </a:bodyPr>
          <a:lstStyle/>
          <a:p>
            <a:pPr algn="ctr"/>
            <a:r>
              <a:rPr lang="zh-CN" altLang="en-US" sz="1000" dirty="0">
                <a:ln w="6350">
                  <a:noFill/>
                </a:ln>
                <a:solidFill>
                  <a:schemeClr val="bg1"/>
                </a:solidFill>
                <a:latin typeface="Impact" pitchFamily="34" charset="0"/>
                <a:ea typeface="微软雅黑" pitchFamily="34" charset="-122"/>
              </a:rPr>
              <a:t>基于深度学习的位置预测</a:t>
            </a:r>
          </a:p>
        </p:txBody>
      </p:sp>
      <p:pic>
        <p:nvPicPr>
          <p:cNvPr id="33" name="图片 32">
            <a:extLst>
              <a:ext uri="{FF2B5EF4-FFF2-40B4-BE49-F238E27FC236}">
                <a16:creationId xmlns:a16="http://schemas.microsoft.com/office/drawing/2014/main" id="{211AAC95-C075-495B-BB0B-1C1B893CB7E8}"/>
              </a:ext>
            </a:extLst>
          </p:cNvPr>
          <p:cNvPicPr>
            <a:picLocks noChangeAspect="1"/>
          </p:cNvPicPr>
          <p:nvPr/>
        </p:nvPicPr>
        <p:blipFill>
          <a:blip r:embed="rId3"/>
          <a:stretch>
            <a:fillRect/>
          </a:stretch>
        </p:blipFill>
        <p:spPr>
          <a:xfrm>
            <a:off x="1271754" y="1302112"/>
            <a:ext cx="3677722" cy="2128675"/>
          </a:xfrm>
          <a:prstGeom prst="rect">
            <a:avLst/>
          </a:prstGeom>
          <a:noFill/>
          <a:ln>
            <a:noFill/>
          </a:ln>
        </p:spPr>
      </p:pic>
      <p:sp>
        <p:nvSpPr>
          <p:cNvPr id="6" name="Rectangle 1">
            <a:extLst>
              <a:ext uri="{FF2B5EF4-FFF2-40B4-BE49-F238E27FC236}">
                <a16:creationId xmlns:a16="http://schemas.microsoft.com/office/drawing/2014/main" id="{191ED0C9-974B-4C0E-BE8C-4A1C92122841}"/>
              </a:ext>
            </a:extLst>
          </p:cNvPr>
          <p:cNvSpPr>
            <a:spLocks noChangeArrowheads="1"/>
          </p:cNvSpPr>
          <p:nvPr/>
        </p:nvSpPr>
        <p:spPr bwMode="auto">
          <a:xfrm>
            <a:off x="-241504" y="3514388"/>
            <a:ext cx="572464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zh-CN" sz="12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zh-CN" sz="9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p>
        </p:txBody>
      </p:sp>
      <p:pic>
        <p:nvPicPr>
          <p:cNvPr id="1026" name="Picture 2" descr="C:\Users\11396\AppData\Local\Temp\ksohtml24940\wps6.jpg">
            <a:extLst>
              <a:ext uri="{FF2B5EF4-FFF2-40B4-BE49-F238E27FC236}">
                <a16:creationId xmlns:a16="http://schemas.microsoft.com/office/drawing/2014/main" id="{8BCC930B-1EC7-47AF-BEF0-B31B96FFC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337719"/>
            <a:ext cx="14478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1396\AppData\Local\Temp\ksohtml24940\wps7.jpg">
            <a:extLst>
              <a:ext uri="{FF2B5EF4-FFF2-40B4-BE49-F238E27FC236}">
                <a16:creationId xmlns:a16="http://schemas.microsoft.com/office/drawing/2014/main" id="{4C6C0378-4C2B-4E58-9120-E34070A843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8232" y="3594627"/>
            <a:ext cx="1428750" cy="161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11396\AppData\Local\Temp\ksohtml24940\wps8.jpg">
            <a:extLst>
              <a:ext uri="{FF2B5EF4-FFF2-40B4-BE49-F238E27FC236}">
                <a16:creationId xmlns:a16="http://schemas.microsoft.com/office/drawing/2014/main" id="{A733F246-7496-4E83-A6A6-E2DF0ACA97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1130" y="3807746"/>
            <a:ext cx="146685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11396\AppData\Local\Temp\ksohtml24940\wps9.jpg">
            <a:extLst>
              <a:ext uri="{FF2B5EF4-FFF2-40B4-BE49-F238E27FC236}">
                <a16:creationId xmlns:a16="http://schemas.microsoft.com/office/drawing/2014/main" id="{0A762D86-66D4-4687-9A13-4403B404D8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8232" y="4023609"/>
            <a:ext cx="16383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11396\AppData\Local\Temp\ksohtml24940\wps10.jpg">
            <a:extLst>
              <a:ext uri="{FF2B5EF4-FFF2-40B4-BE49-F238E27FC236}">
                <a16:creationId xmlns:a16="http://schemas.microsoft.com/office/drawing/2014/main" id="{84AF5A52-535C-499F-A1D8-513150C32E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8232" y="4262592"/>
            <a:ext cx="1381125"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11396\AppData\Local\Temp\ksohtml24940\wps11.jpg">
            <a:extLst>
              <a:ext uri="{FF2B5EF4-FFF2-40B4-BE49-F238E27FC236}">
                <a16:creationId xmlns:a16="http://schemas.microsoft.com/office/drawing/2014/main" id="{7BAD8A55-E097-4D3A-B7A7-B30B728E73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8232" y="4480361"/>
            <a:ext cx="1123950" cy="1524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10161946-C3C2-439A-A82D-243777FB046B}"/>
              </a:ext>
            </a:extLst>
          </p:cNvPr>
          <p:cNvSpPr txBox="1"/>
          <p:nvPr/>
        </p:nvSpPr>
        <p:spPr>
          <a:xfrm>
            <a:off x="1184332" y="4751585"/>
            <a:ext cx="6048451" cy="646331"/>
          </a:xfrm>
          <a:prstGeom prst="rect">
            <a:avLst/>
          </a:prstGeom>
          <a:noFill/>
        </p:spPr>
        <p:txBody>
          <a:bodyPr wrap="none" rtlCol="0">
            <a:spAutoFit/>
          </a:bodyPr>
          <a:lstStyle/>
          <a:p>
            <a:r>
              <a:rPr lang="zh-CN" altLang="en-US" dirty="0"/>
              <a:t>输入的序列为</a:t>
            </a:r>
            <a:r>
              <a:rPr lang="en-US" altLang="zh-CN" b="1" dirty="0" err="1"/>
              <a:t>x</a:t>
            </a:r>
            <a:r>
              <a:rPr lang="en-US" altLang="zh-CN" i="1" baseline="-25000" dirty="0" err="1"/>
              <a:t>t</a:t>
            </a:r>
            <a:r>
              <a:rPr lang="zh-CN" altLang="en-US" dirty="0"/>
              <a:t>；记忆单元的隐藏状态为</a:t>
            </a:r>
            <a:r>
              <a:rPr lang="en-US" altLang="zh-CN" b="1" dirty="0" err="1"/>
              <a:t>h</a:t>
            </a:r>
            <a:r>
              <a:rPr lang="en-US" altLang="zh-CN" i="1" baseline="-25000" dirty="0" err="1"/>
              <a:t>t</a:t>
            </a:r>
            <a:r>
              <a:rPr lang="en-US" altLang="zh-CN" dirty="0"/>
              <a:t>; </a:t>
            </a:r>
            <a:r>
              <a:rPr lang="zh-CN" altLang="en-US" dirty="0"/>
              <a:t>输出序列为</a:t>
            </a:r>
            <a:r>
              <a:rPr lang="en-US" altLang="zh-CN" b="1" dirty="0" err="1"/>
              <a:t>y</a:t>
            </a:r>
            <a:r>
              <a:rPr lang="en-US" altLang="zh-CN" i="1" baseline="-25000" dirty="0" err="1"/>
              <a:t>t</a:t>
            </a:r>
            <a:endParaRPr lang="zh-CN" altLang="en-US" dirty="0"/>
          </a:p>
          <a:p>
            <a:endParaRPr lang="zh-CN" altLang="en-US" dirty="0"/>
          </a:p>
        </p:txBody>
      </p:sp>
      <p:sp>
        <p:nvSpPr>
          <p:cNvPr id="42" name="Rectangle 1">
            <a:extLst>
              <a:ext uri="{FF2B5EF4-FFF2-40B4-BE49-F238E27FC236}">
                <a16:creationId xmlns:a16="http://schemas.microsoft.com/office/drawing/2014/main" id="{BA1610BB-742E-40D1-9C8F-CD2C6941C897}"/>
              </a:ext>
            </a:extLst>
          </p:cNvPr>
          <p:cNvSpPr>
            <a:spLocks noChangeArrowheads="1"/>
          </p:cNvSpPr>
          <p:nvPr/>
        </p:nvSpPr>
        <p:spPr bwMode="auto">
          <a:xfrm>
            <a:off x="6343987" y="3938727"/>
            <a:ext cx="387798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p>
        </p:txBody>
      </p:sp>
      <p:pic>
        <p:nvPicPr>
          <p:cNvPr id="49" name="Picture 2" descr="C:\Users\11396\AppData\Local\Temp\ksohtml24940\wps12.jpg">
            <a:extLst>
              <a:ext uri="{FF2B5EF4-FFF2-40B4-BE49-F238E27FC236}">
                <a16:creationId xmlns:a16="http://schemas.microsoft.com/office/drawing/2014/main" id="{FCA4DBBF-C4EF-468E-8D57-8498E215758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7000" y="3402268"/>
            <a:ext cx="12668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C:\Users\11396\AppData\Local\Temp\ksohtml24940\wps13.jpg">
            <a:extLst>
              <a:ext uri="{FF2B5EF4-FFF2-40B4-BE49-F238E27FC236}">
                <a16:creationId xmlns:a16="http://schemas.microsoft.com/office/drawing/2014/main" id="{F1FCBE49-1EC7-4B43-925E-D26E4BCCA93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87000" y="3623310"/>
            <a:ext cx="1257300" cy="17145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C:\Users\11396\AppData\Local\Temp\ksohtml24940\wps14.jpg">
            <a:extLst>
              <a:ext uri="{FF2B5EF4-FFF2-40B4-BE49-F238E27FC236}">
                <a16:creationId xmlns:a16="http://schemas.microsoft.com/office/drawing/2014/main" id="{D8570ED6-DA36-4425-999F-164E3566F4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87000" y="3838131"/>
            <a:ext cx="1628775" cy="16192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 descr="C:\Users\11396\AppData\Local\Temp\ksohtml24940\wps15.jpg">
            <a:extLst>
              <a:ext uri="{FF2B5EF4-FFF2-40B4-BE49-F238E27FC236}">
                <a16:creationId xmlns:a16="http://schemas.microsoft.com/office/drawing/2014/main" id="{47E13262-2E1F-45D6-8BB4-DB09DFABA30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87000" y="4051148"/>
            <a:ext cx="18288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C:\Users\11396\AppData\Local\Temp\ksohtml24940\wps16.jpg">
            <a:extLst>
              <a:ext uri="{FF2B5EF4-FFF2-40B4-BE49-F238E27FC236}">
                <a16:creationId xmlns:a16="http://schemas.microsoft.com/office/drawing/2014/main" id="{5A5778EC-73AF-40A1-AC64-E74FEE982DD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87000" y="4249294"/>
            <a:ext cx="1047750" cy="152400"/>
          </a:xfrm>
          <a:prstGeom prst="rect">
            <a:avLst/>
          </a:prstGeom>
          <a:noFill/>
          <a:extLst>
            <a:ext uri="{909E8E84-426E-40DD-AFC4-6F175D3DCCD1}">
              <a14:hiddenFill xmlns:a14="http://schemas.microsoft.com/office/drawing/2010/main">
                <a:solidFill>
                  <a:srgbClr val="FFFFFF"/>
                </a:solidFill>
              </a14:hiddenFill>
            </a:ext>
          </a:extLst>
        </p:spPr>
      </p:pic>
      <p:pic>
        <p:nvPicPr>
          <p:cNvPr id="54" name="图片 53">
            <a:extLst>
              <a:ext uri="{FF2B5EF4-FFF2-40B4-BE49-F238E27FC236}">
                <a16:creationId xmlns:a16="http://schemas.microsoft.com/office/drawing/2014/main" id="{CA9D4B37-7EC4-4F76-891F-75EBBE74F154}"/>
              </a:ext>
            </a:extLst>
          </p:cNvPr>
          <p:cNvPicPr>
            <a:picLocks noChangeAspect="1"/>
          </p:cNvPicPr>
          <p:nvPr/>
        </p:nvPicPr>
        <p:blipFill>
          <a:blip r:embed="rId15"/>
          <a:stretch>
            <a:fillRect/>
          </a:stretch>
        </p:blipFill>
        <p:spPr>
          <a:xfrm>
            <a:off x="5112611" y="953314"/>
            <a:ext cx="3983745" cy="2331355"/>
          </a:xfrm>
          <a:prstGeom prst="rect">
            <a:avLst/>
          </a:prstGeom>
          <a:noFill/>
          <a:ln>
            <a:noFill/>
          </a:ln>
        </p:spPr>
      </p:pic>
      <p:sp>
        <p:nvSpPr>
          <p:cNvPr id="55" name="文本框 54">
            <a:extLst>
              <a:ext uri="{FF2B5EF4-FFF2-40B4-BE49-F238E27FC236}">
                <a16:creationId xmlns:a16="http://schemas.microsoft.com/office/drawing/2014/main" id="{2E1AE94B-CAF4-43FA-86B0-552B478B507E}"/>
              </a:ext>
            </a:extLst>
          </p:cNvPr>
          <p:cNvSpPr txBox="1"/>
          <p:nvPr/>
        </p:nvSpPr>
        <p:spPr>
          <a:xfrm>
            <a:off x="4746810" y="945358"/>
            <a:ext cx="3871825" cy="1200329"/>
          </a:xfrm>
          <a:prstGeom prst="rect">
            <a:avLst/>
          </a:prstGeom>
          <a:noFill/>
        </p:spPr>
        <p:txBody>
          <a:bodyPr wrap="square" rtlCol="0">
            <a:spAutoFit/>
          </a:bodyPr>
          <a:lstStyle/>
          <a:p>
            <a:r>
              <a:rPr lang="en-US" altLang="zh-CN" b="1" dirty="0">
                <a:solidFill>
                  <a:srgbClr val="586B7F"/>
                </a:solidFill>
                <a:latin typeface="微软雅黑" panose="020B0503020204020204" pitchFamily="34" charset="-122"/>
                <a:ea typeface="微软雅黑" panose="020B0503020204020204" pitchFamily="34" charset="-122"/>
              </a:rPr>
              <a:t>GRU:</a:t>
            </a:r>
          </a:p>
          <a:p>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zh-CN" altLang="en-US" b="1" dirty="0">
              <a:solidFill>
                <a:srgbClr val="586B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74311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圆角 58">
            <a:extLst>
              <a:ext uri="{FF2B5EF4-FFF2-40B4-BE49-F238E27FC236}">
                <a16:creationId xmlns:a16="http://schemas.microsoft.com/office/drawing/2014/main" id="{FCF4D2D5-20A6-4B2F-8831-2E04DBF482D9}"/>
              </a:ext>
            </a:extLst>
          </p:cNvPr>
          <p:cNvSpPr/>
          <p:nvPr/>
        </p:nvSpPr>
        <p:spPr>
          <a:xfrm>
            <a:off x="5334333" y="597411"/>
            <a:ext cx="3701818" cy="82565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圆角 55">
            <a:extLst>
              <a:ext uri="{FF2B5EF4-FFF2-40B4-BE49-F238E27FC236}">
                <a16:creationId xmlns:a16="http://schemas.microsoft.com/office/drawing/2014/main" id="{EC6F2045-B9C6-4598-BA8C-5FCBD5ACC34B}"/>
              </a:ext>
            </a:extLst>
          </p:cNvPr>
          <p:cNvSpPr/>
          <p:nvPr/>
        </p:nvSpPr>
        <p:spPr>
          <a:xfrm>
            <a:off x="5313323" y="1465551"/>
            <a:ext cx="3731851" cy="363070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EB7D74A2-05AE-4FC3-BAF5-F129EC0298B8}"/>
              </a:ext>
            </a:extLst>
          </p:cNvPr>
          <p:cNvSpPr/>
          <p:nvPr/>
        </p:nvSpPr>
        <p:spPr>
          <a:xfrm>
            <a:off x="1348142" y="3432074"/>
            <a:ext cx="3871825" cy="166631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A4DE06A9-2EA1-4A53-8BCA-97FED7D582DA}"/>
              </a:ext>
            </a:extLst>
          </p:cNvPr>
          <p:cNvSpPr/>
          <p:nvPr/>
        </p:nvSpPr>
        <p:spPr>
          <a:xfrm>
            <a:off x="1304912" y="2251293"/>
            <a:ext cx="3871825" cy="114565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A0A55D69-4452-47A3-B3E6-B4E8D087707E}"/>
              </a:ext>
            </a:extLst>
          </p:cNvPr>
          <p:cNvSpPr/>
          <p:nvPr/>
        </p:nvSpPr>
        <p:spPr>
          <a:xfrm>
            <a:off x="1311379" y="1305071"/>
            <a:ext cx="3871825" cy="90809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基于深度学习的位置预测</a:t>
            </a:r>
          </a:p>
        </p:txBody>
      </p:sp>
      <p:sp>
        <p:nvSpPr>
          <p:cNvPr id="26" name="矩形 25"/>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
        <p:nvSpPr>
          <p:cNvPr id="30" name="矩形 29"/>
          <p:cNvSpPr/>
          <p:nvPr/>
        </p:nvSpPr>
        <p:spPr>
          <a:xfrm>
            <a:off x="497630" y="2890442"/>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2" name="矩形 1">
            <a:extLst>
              <a:ext uri="{FF2B5EF4-FFF2-40B4-BE49-F238E27FC236}">
                <a16:creationId xmlns:a16="http://schemas.microsoft.com/office/drawing/2014/main" id="{B5CCF6F1-DD68-8255-098E-DD115F9AE945}"/>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深度学习模型</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41" name="文本框 40">
            <a:extLst>
              <a:ext uri="{FF2B5EF4-FFF2-40B4-BE49-F238E27FC236}">
                <a16:creationId xmlns:a16="http://schemas.microsoft.com/office/drawing/2014/main" id="{2CE3ED37-3D31-62CC-36EE-74BEEE99BBD4}"/>
              </a:ext>
            </a:extLst>
          </p:cNvPr>
          <p:cNvSpPr txBox="1"/>
          <p:nvPr/>
        </p:nvSpPr>
        <p:spPr>
          <a:xfrm>
            <a:off x="1449813" y="951027"/>
            <a:ext cx="3871825" cy="1200329"/>
          </a:xfrm>
          <a:prstGeom prst="rect">
            <a:avLst/>
          </a:prstGeom>
          <a:noFill/>
        </p:spPr>
        <p:txBody>
          <a:bodyPr wrap="square" rtlCol="0">
            <a:spAutoFit/>
          </a:bodyPr>
          <a:lstStyle/>
          <a:p>
            <a:r>
              <a:rPr lang="en-US" altLang="zh-CN" b="1" dirty="0">
                <a:solidFill>
                  <a:srgbClr val="586B7F"/>
                </a:solidFill>
                <a:latin typeface="微软雅黑" panose="020B0503020204020204" pitchFamily="34" charset="-122"/>
                <a:ea typeface="微软雅黑" panose="020B0503020204020204" pitchFamily="34" charset="-122"/>
              </a:rPr>
              <a:t>Transformer:</a:t>
            </a:r>
          </a:p>
          <a:p>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zh-CN" altLang="en-US" b="1" dirty="0">
              <a:solidFill>
                <a:srgbClr val="586B7F"/>
              </a:solidFill>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10A3E92C-FCC2-4013-AC3D-60829F0C2A90}"/>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9" name="矩形 38">
            <a:extLst>
              <a:ext uri="{FF2B5EF4-FFF2-40B4-BE49-F238E27FC236}">
                <a16:creationId xmlns:a16="http://schemas.microsoft.com/office/drawing/2014/main" id="{A33C68AC-9C4C-4597-91F3-F6410FFA3F90}"/>
              </a:ext>
            </a:extLst>
          </p:cNvPr>
          <p:cNvSpPr/>
          <p:nvPr/>
        </p:nvSpPr>
        <p:spPr>
          <a:xfrm>
            <a:off x="274469" y="2395420"/>
            <a:ext cx="1030970" cy="400110"/>
          </a:xfrm>
          <a:prstGeom prst="rect">
            <a:avLst/>
          </a:prstGeom>
        </p:spPr>
        <p:txBody>
          <a:bodyPr wrap="square">
            <a:spAutoFit/>
          </a:bodyPr>
          <a:lstStyle/>
          <a:p>
            <a:pPr algn="ctr"/>
            <a:r>
              <a:rPr lang="zh-CN" altLang="en-US" sz="1000" dirty="0">
                <a:ln w="6350">
                  <a:noFill/>
                </a:ln>
                <a:solidFill>
                  <a:schemeClr val="bg1"/>
                </a:solidFill>
                <a:latin typeface="Impact" pitchFamily="34" charset="0"/>
                <a:ea typeface="微软雅黑" pitchFamily="34" charset="-122"/>
              </a:rPr>
              <a:t>基于深度学习的位置预测</a:t>
            </a:r>
          </a:p>
        </p:txBody>
      </p:sp>
      <p:sp>
        <p:nvSpPr>
          <p:cNvPr id="6" name="Rectangle 1">
            <a:extLst>
              <a:ext uri="{FF2B5EF4-FFF2-40B4-BE49-F238E27FC236}">
                <a16:creationId xmlns:a16="http://schemas.microsoft.com/office/drawing/2014/main" id="{191ED0C9-974B-4C0E-BE8C-4A1C92122841}"/>
              </a:ext>
            </a:extLst>
          </p:cNvPr>
          <p:cNvSpPr>
            <a:spLocks noChangeArrowheads="1"/>
          </p:cNvSpPr>
          <p:nvPr/>
        </p:nvSpPr>
        <p:spPr bwMode="auto">
          <a:xfrm>
            <a:off x="-241504" y="3514388"/>
            <a:ext cx="572464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zh-CN" sz="12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zh-CN" sz="9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p>
        </p:txBody>
      </p:sp>
      <p:sp>
        <p:nvSpPr>
          <p:cNvPr id="4" name="Rectangle 1">
            <a:extLst>
              <a:ext uri="{FF2B5EF4-FFF2-40B4-BE49-F238E27FC236}">
                <a16:creationId xmlns:a16="http://schemas.microsoft.com/office/drawing/2014/main" id="{8B2E4B7E-5AA5-42E7-99B6-8F431ABB17A5}"/>
              </a:ext>
            </a:extLst>
          </p:cNvPr>
          <p:cNvSpPr>
            <a:spLocks noChangeArrowheads="1"/>
          </p:cNvSpPr>
          <p:nvPr/>
        </p:nvSpPr>
        <p:spPr bwMode="auto">
          <a:xfrm>
            <a:off x="1852712" y="4016001"/>
            <a:ext cx="387798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p>
        </p:txBody>
      </p:sp>
      <p:pic>
        <p:nvPicPr>
          <p:cNvPr id="42" name="图片 41">
            <a:extLst>
              <a:ext uri="{FF2B5EF4-FFF2-40B4-BE49-F238E27FC236}">
                <a16:creationId xmlns:a16="http://schemas.microsoft.com/office/drawing/2014/main" id="{F136B213-800E-4EFA-8B2B-DE45E18E39B9}"/>
              </a:ext>
            </a:extLst>
          </p:cNvPr>
          <p:cNvPicPr>
            <a:picLocks noChangeAspect="1"/>
          </p:cNvPicPr>
          <p:nvPr/>
        </p:nvPicPr>
        <p:blipFill>
          <a:blip r:embed="rId3"/>
          <a:stretch>
            <a:fillRect/>
          </a:stretch>
        </p:blipFill>
        <p:spPr>
          <a:xfrm>
            <a:off x="1493230" y="1378608"/>
            <a:ext cx="3770288" cy="793751"/>
          </a:xfrm>
          <a:prstGeom prst="rect">
            <a:avLst/>
          </a:prstGeom>
          <a:noFill/>
          <a:ln>
            <a:noFill/>
          </a:ln>
        </p:spPr>
      </p:pic>
      <p:pic>
        <p:nvPicPr>
          <p:cNvPr id="49" name="图片 48">
            <a:extLst>
              <a:ext uri="{FF2B5EF4-FFF2-40B4-BE49-F238E27FC236}">
                <a16:creationId xmlns:a16="http://schemas.microsoft.com/office/drawing/2014/main" id="{474B30BA-A338-4B3B-925F-7AB6C13670B8}"/>
              </a:ext>
            </a:extLst>
          </p:cNvPr>
          <p:cNvPicPr>
            <a:picLocks noChangeAspect="1"/>
          </p:cNvPicPr>
          <p:nvPr/>
        </p:nvPicPr>
        <p:blipFill>
          <a:blip r:embed="rId4"/>
          <a:stretch>
            <a:fillRect/>
          </a:stretch>
        </p:blipFill>
        <p:spPr>
          <a:xfrm>
            <a:off x="2138848" y="2257989"/>
            <a:ext cx="2562827" cy="1132259"/>
          </a:xfrm>
          <a:prstGeom prst="rect">
            <a:avLst/>
          </a:prstGeom>
          <a:noFill/>
          <a:ln>
            <a:noFill/>
          </a:ln>
        </p:spPr>
      </p:pic>
      <p:pic>
        <p:nvPicPr>
          <p:cNvPr id="50" name="图片 49">
            <a:extLst>
              <a:ext uri="{FF2B5EF4-FFF2-40B4-BE49-F238E27FC236}">
                <a16:creationId xmlns:a16="http://schemas.microsoft.com/office/drawing/2014/main" id="{D79F7672-F62A-45B1-BC33-F10C1D047532}"/>
              </a:ext>
            </a:extLst>
          </p:cNvPr>
          <p:cNvPicPr>
            <a:picLocks noChangeAspect="1"/>
          </p:cNvPicPr>
          <p:nvPr/>
        </p:nvPicPr>
        <p:blipFill>
          <a:blip r:embed="rId5"/>
          <a:stretch>
            <a:fillRect/>
          </a:stretch>
        </p:blipFill>
        <p:spPr>
          <a:xfrm>
            <a:off x="1843419" y="3432074"/>
            <a:ext cx="2561205" cy="1584829"/>
          </a:xfrm>
          <a:prstGeom prst="rect">
            <a:avLst/>
          </a:prstGeom>
          <a:noFill/>
          <a:ln>
            <a:noFill/>
          </a:ln>
        </p:spPr>
      </p:pic>
      <p:pic>
        <p:nvPicPr>
          <p:cNvPr id="51" name="图片 50">
            <a:extLst>
              <a:ext uri="{FF2B5EF4-FFF2-40B4-BE49-F238E27FC236}">
                <a16:creationId xmlns:a16="http://schemas.microsoft.com/office/drawing/2014/main" id="{77A0010E-E0C2-42B8-9FD6-DFDC97D27CF8}"/>
              </a:ext>
            </a:extLst>
          </p:cNvPr>
          <p:cNvPicPr>
            <a:picLocks noChangeAspect="1"/>
          </p:cNvPicPr>
          <p:nvPr/>
        </p:nvPicPr>
        <p:blipFill>
          <a:blip r:embed="rId6"/>
          <a:stretch>
            <a:fillRect/>
          </a:stretch>
        </p:blipFill>
        <p:spPr>
          <a:xfrm>
            <a:off x="5547048" y="1420086"/>
            <a:ext cx="3319594" cy="3721629"/>
          </a:xfrm>
          <a:prstGeom prst="rect">
            <a:avLst/>
          </a:prstGeom>
          <a:noFill/>
          <a:ln>
            <a:noFill/>
          </a:ln>
        </p:spPr>
      </p:pic>
      <p:sp>
        <p:nvSpPr>
          <p:cNvPr id="7" name="文本框 6">
            <a:extLst>
              <a:ext uri="{FF2B5EF4-FFF2-40B4-BE49-F238E27FC236}">
                <a16:creationId xmlns:a16="http://schemas.microsoft.com/office/drawing/2014/main" id="{A5A33D32-06C7-43EB-B7E5-CEC9144D0257}"/>
              </a:ext>
            </a:extLst>
          </p:cNvPr>
          <p:cNvSpPr txBox="1"/>
          <p:nvPr/>
        </p:nvSpPr>
        <p:spPr>
          <a:xfrm rot="16200000">
            <a:off x="1011187" y="1646624"/>
            <a:ext cx="853119" cy="261610"/>
          </a:xfrm>
          <a:prstGeom prst="rect">
            <a:avLst/>
          </a:prstGeom>
          <a:noFill/>
        </p:spPr>
        <p:txBody>
          <a:bodyPr wrap="none" rtlCol="0">
            <a:spAutoFit/>
          </a:bodyPr>
          <a:lstStyle/>
          <a:p>
            <a:r>
              <a:rPr lang="en-US" altLang="zh-CN" sz="1100" b="1" dirty="0"/>
              <a:t>1 </a:t>
            </a:r>
            <a:r>
              <a:rPr lang="zh-CN" altLang="en-US" sz="1100" b="1" dirty="0"/>
              <a:t>整体架构</a:t>
            </a:r>
          </a:p>
        </p:txBody>
      </p:sp>
      <p:sp>
        <p:nvSpPr>
          <p:cNvPr id="53" name="文本框 52">
            <a:extLst>
              <a:ext uri="{FF2B5EF4-FFF2-40B4-BE49-F238E27FC236}">
                <a16:creationId xmlns:a16="http://schemas.microsoft.com/office/drawing/2014/main" id="{DAABF600-69F0-4998-80F8-41D3210E4F98}"/>
              </a:ext>
            </a:extLst>
          </p:cNvPr>
          <p:cNvSpPr txBox="1"/>
          <p:nvPr/>
        </p:nvSpPr>
        <p:spPr>
          <a:xfrm rot="16200000">
            <a:off x="1012409" y="2659253"/>
            <a:ext cx="859531" cy="261610"/>
          </a:xfrm>
          <a:prstGeom prst="rect">
            <a:avLst/>
          </a:prstGeom>
          <a:noFill/>
        </p:spPr>
        <p:txBody>
          <a:bodyPr wrap="none" rtlCol="0">
            <a:spAutoFit/>
          </a:bodyPr>
          <a:lstStyle/>
          <a:p>
            <a:r>
              <a:rPr lang="en-US" altLang="zh-CN" sz="1100" b="1" dirty="0"/>
              <a:t>2 ENCODER</a:t>
            </a:r>
            <a:endParaRPr lang="zh-CN" altLang="en-US" sz="1100" b="1" dirty="0"/>
          </a:p>
        </p:txBody>
      </p:sp>
      <p:sp>
        <p:nvSpPr>
          <p:cNvPr id="55" name="文本框 54">
            <a:extLst>
              <a:ext uri="{FF2B5EF4-FFF2-40B4-BE49-F238E27FC236}">
                <a16:creationId xmlns:a16="http://schemas.microsoft.com/office/drawing/2014/main" id="{00ED1A6F-7337-4FBC-9D5E-F41BA99CC837}"/>
              </a:ext>
            </a:extLst>
          </p:cNvPr>
          <p:cNvSpPr txBox="1"/>
          <p:nvPr/>
        </p:nvSpPr>
        <p:spPr>
          <a:xfrm rot="16200000">
            <a:off x="1007400" y="4088786"/>
            <a:ext cx="854721" cy="261610"/>
          </a:xfrm>
          <a:prstGeom prst="rect">
            <a:avLst/>
          </a:prstGeom>
          <a:noFill/>
        </p:spPr>
        <p:txBody>
          <a:bodyPr wrap="none" rtlCol="0">
            <a:spAutoFit/>
          </a:bodyPr>
          <a:lstStyle/>
          <a:p>
            <a:r>
              <a:rPr lang="en-US" altLang="zh-CN" sz="1100" b="1" dirty="0"/>
              <a:t>3 DECODER</a:t>
            </a:r>
            <a:endParaRPr lang="zh-CN" altLang="en-US" sz="1100" b="1" dirty="0"/>
          </a:p>
        </p:txBody>
      </p:sp>
      <p:sp>
        <p:nvSpPr>
          <p:cNvPr id="57" name="文本框 56">
            <a:extLst>
              <a:ext uri="{FF2B5EF4-FFF2-40B4-BE49-F238E27FC236}">
                <a16:creationId xmlns:a16="http://schemas.microsoft.com/office/drawing/2014/main" id="{7328C03C-EB72-493A-B06B-1A4896BBC1DD}"/>
              </a:ext>
            </a:extLst>
          </p:cNvPr>
          <p:cNvSpPr txBox="1"/>
          <p:nvPr/>
        </p:nvSpPr>
        <p:spPr>
          <a:xfrm rot="16200000">
            <a:off x="4628349" y="3070698"/>
            <a:ext cx="1590500" cy="261610"/>
          </a:xfrm>
          <a:prstGeom prst="rect">
            <a:avLst/>
          </a:prstGeom>
          <a:noFill/>
        </p:spPr>
        <p:txBody>
          <a:bodyPr wrap="none" rtlCol="0">
            <a:spAutoFit/>
          </a:bodyPr>
          <a:lstStyle/>
          <a:p>
            <a:r>
              <a:rPr lang="en-US" altLang="zh-CN" sz="1100" b="1" dirty="0"/>
              <a:t>5 </a:t>
            </a:r>
            <a:r>
              <a:rPr lang="zh-CN" altLang="en-US" sz="1100" b="1" dirty="0"/>
              <a:t>残差连接与位置编码</a:t>
            </a:r>
            <a:r>
              <a:rPr lang="en-US" altLang="zh-CN" sz="1100" b="1" dirty="0"/>
              <a:t> </a:t>
            </a:r>
            <a:endParaRPr lang="zh-CN" altLang="en-US" sz="1100" b="1" dirty="0"/>
          </a:p>
        </p:txBody>
      </p:sp>
      <p:pic>
        <p:nvPicPr>
          <p:cNvPr id="58" name="图片 57">
            <a:extLst>
              <a:ext uri="{FF2B5EF4-FFF2-40B4-BE49-F238E27FC236}">
                <a16:creationId xmlns:a16="http://schemas.microsoft.com/office/drawing/2014/main" id="{937D2397-A261-4C7F-891F-E0591AF9D76C}"/>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6072944" y="737533"/>
            <a:ext cx="2194560" cy="396240"/>
          </a:xfrm>
          <a:prstGeom prst="rect">
            <a:avLst/>
          </a:prstGeom>
          <a:noFill/>
          <a:ln>
            <a:noFill/>
          </a:ln>
        </p:spPr>
      </p:pic>
      <p:sp>
        <p:nvSpPr>
          <p:cNvPr id="60" name="文本框 59">
            <a:extLst>
              <a:ext uri="{FF2B5EF4-FFF2-40B4-BE49-F238E27FC236}">
                <a16:creationId xmlns:a16="http://schemas.microsoft.com/office/drawing/2014/main" id="{30EF9F7E-4019-4ED3-91D3-97D8B8EBF099}"/>
              </a:ext>
            </a:extLst>
          </p:cNvPr>
          <p:cNvSpPr txBox="1"/>
          <p:nvPr/>
        </p:nvSpPr>
        <p:spPr>
          <a:xfrm rot="16200000">
            <a:off x="4903117" y="795399"/>
            <a:ext cx="1172002" cy="261610"/>
          </a:xfrm>
          <a:prstGeom prst="rect">
            <a:avLst/>
          </a:prstGeom>
          <a:noFill/>
        </p:spPr>
        <p:txBody>
          <a:bodyPr wrap="square" rtlCol="0">
            <a:spAutoFit/>
          </a:bodyPr>
          <a:lstStyle/>
          <a:p>
            <a:r>
              <a:rPr lang="en-US" altLang="zh-CN" sz="1100" b="1" dirty="0"/>
              <a:t>4 </a:t>
            </a:r>
            <a:r>
              <a:rPr lang="zh-CN" altLang="en-US" sz="1100" b="1" dirty="0"/>
              <a:t>注意力机制</a:t>
            </a:r>
          </a:p>
        </p:txBody>
      </p:sp>
    </p:spTree>
    <p:extLst>
      <p:ext uri="{BB962C8B-B14F-4D97-AF65-F5344CB8AC3E}">
        <p14:creationId xmlns:p14="http://schemas.microsoft.com/office/powerpoint/2010/main" val="18226357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DCA9477-D1F6-4258-ABDB-40F437D6D010}"/>
              </a:ext>
            </a:extLst>
          </p:cNvPr>
          <p:cNvSpPr/>
          <p:nvPr/>
        </p:nvSpPr>
        <p:spPr>
          <a:xfrm>
            <a:off x="1388362" y="1296404"/>
            <a:ext cx="7029877" cy="2775926"/>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基于深度学习的位置预测</a:t>
            </a:r>
          </a:p>
        </p:txBody>
      </p:sp>
      <p:sp>
        <p:nvSpPr>
          <p:cNvPr id="26" name="矩形 25"/>
          <p:cNvSpPr/>
          <p:nvPr/>
        </p:nvSpPr>
        <p:spPr>
          <a:xfrm>
            <a:off x="486704" y="203606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
        <p:nvSpPr>
          <p:cNvPr id="30" name="矩形 29"/>
          <p:cNvSpPr/>
          <p:nvPr/>
        </p:nvSpPr>
        <p:spPr>
          <a:xfrm>
            <a:off x="497630" y="2890442"/>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2" name="矩形 1">
            <a:extLst>
              <a:ext uri="{FF2B5EF4-FFF2-40B4-BE49-F238E27FC236}">
                <a16:creationId xmlns:a16="http://schemas.microsoft.com/office/drawing/2014/main" id="{B5CCF6F1-DD68-8255-098E-DD115F9AE945}"/>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模型优化</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58" name="矩形 57">
            <a:extLst>
              <a:ext uri="{FF2B5EF4-FFF2-40B4-BE49-F238E27FC236}">
                <a16:creationId xmlns:a16="http://schemas.microsoft.com/office/drawing/2014/main" id="{DA9172D5-CD1D-4E52-AEA2-B5C2EAB6C188}"/>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60" name="矩形 59">
            <a:extLst>
              <a:ext uri="{FF2B5EF4-FFF2-40B4-BE49-F238E27FC236}">
                <a16:creationId xmlns:a16="http://schemas.microsoft.com/office/drawing/2014/main" id="{9E2D2FBF-90C2-4C36-975B-392CC8070E2E}"/>
              </a:ext>
            </a:extLst>
          </p:cNvPr>
          <p:cNvSpPr/>
          <p:nvPr/>
        </p:nvSpPr>
        <p:spPr>
          <a:xfrm>
            <a:off x="274469" y="2395420"/>
            <a:ext cx="1030970" cy="400110"/>
          </a:xfrm>
          <a:prstGeom prst="rect">
            <a:avLst/>
          </a:prstGeom>
        </p:spPr>
        <p:txBody>
          <a:bodyPr wrap="square">
            <a:spAutoFit/>
          </a:bodyPr>
          <a:lstStyle/>
          <a:p>
            <a:pPr algn="ctr"/>
            <a:r>
              <a:rPr lang="zh-CN" altLang="en-US" sz="1000" dirty="0">
                <a:ln w="6350">
                  <a:noFill/>
                </a:ln>
                <a:solidFill>
                  <a:schemeClr val="bg1"/>
                </a:solidFill>
                <a:latin typeface="Impact" pitchFamily="34" charset="0"/>
                <a:ea typeface="微软雅黑" pitchFamily="34" charset="-122"/>
              </a:rPr>
              <a:t>基于深度学习的位置预测</a:t>
            </a:r>
          </a:p>
        </p:txBody>
      </p:sp>
      <p:pic>
        <p:nvPicPr>
          <p:cNvPr id="61" name="图片 60">
            <a:extLst>
              <a:ext uri="{FF2B5EF4-FFF2-40B4-BE49-F238E27FC236}">
                <a16:creationId xmlns:a16="http://schemas.microsoft.com/office/drawing/2014/main" id="{99370F67-3B57-47EF-A663-8D95B3FF086E}"/>
              </a:ext>
            </a:extLst>
          </p:cNvPr>
          <p:cNvPicPr>
            <a:picLocks noChangeAspect="1"/>
          </p:cNvPicPr>
          <p:nvPr/>
        </p:nvPicPr>
        <p:blipFill>
          <a:blip r:embed="rId3"/>
          <a:stretch>
            <a:fillRect/>
          </a:stretch>
        </p:blipFill>
        <p:spPr>
          <a:xfrm>
            <a:off x="1356698" y="1369239"/>
            <a:ext cx="6876710" cy="2606836"/>
          </a:xfrm>
          <a:prstGeom prst="rect">
            <a:avLst/>
          </a:prstGeom>
          <a:noFill/>
          <a:ln>
            <a:noFill/>
          </a:ln>
        </p:spPr>
      </p:pic>
      <p:sp>
        <p:nvSpPr>
          <p:cNvPr id="63" name="文本框 62">
            <a:extLst>
              <a:ext uri="{FF2B5EF4-FFF2-40B4-BE49-F238E27FC236}">
                <a16:creationId xmlns:a16="http://schemas.microsoft.com/office/drawing/2014/main" id="{A5611F34-3905-4686-BAB3-36753C06AFC1}"/>
              </a:ext>
            </a:extLst>
          </p:cNvPr>
          <p:cNvSpPr txBox="1"/>
          <p:nvPr/>
        </p:nvSpPr>
        <p:spPr>
          <a:xfrm>
            <a:off x="1449813" y="951027"/>
            <a:ext cx="3871825" cy="1200329"/>
          </a:xfrm>
          <a:prstGeom prst="rect">
            <a:avLst/>
          </a:prstGeom>
          <a:noFill/>
        </p:spPr>
        <p:txBody>
          <a:bodyPr wrap="squar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随机森林</a:t>
            </a:r>
            <a:r>
              <a:rPr lang="en-US" altLang="zh-CN" b="1" dirty="0">
                <a:solidFill>
                  <a:srgbClr val="586B7F"/>
                </a:solidFill>
                <a:latin typeface="微软雅黑" panose="020B0503020204020204" pitchFamily="34" charset="-122"/>
                <a:ea typeface="微软雅黑" panose="020B0503020204020204" pitchFamily="34" charset="-122"/>
              </a:rPr>
              <a:t>:</a:t>
            </a:r>
          </a:p>
          <a:p>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zh-CN" altLang="en-US" b="1" dirty="0">
              <a:solidFill>
                <a:srgbClr val="586B7F"/>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DCA9477-D1F6-4258-ABDB-40F437D6D010}"/>
              </a:ext>
            </a:extLst>
          </p:cNvPr>
          <p:cNvSpPr/>
          <p:nvPr/>
        </p:nvSpPr>
        <p:spPr>
          <a:xfrm>
            <a:off x="1326718" y="1258893"/>
            <a:ext cx="5642825" cy="280156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基于深度学习的位置预测</a:t>
            </a:r>
          </a:p>
        </p:txBody>
      </p:sp>
      <p:sp>
        <p:nvSpPr>
          <p:cNvPr id="26" name="矩形 25"/>
          <p:cNvSpPr/>
          <p:nvPr/>
        </p:nvSpPr>
        <p:spPr>
          <a:xfrm>
            <a:off x="486704" y="2036065"/>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
        <p:nvSpPr>
          <p:cNvPr id="30" name="矩形 29"/>
          <p:cNvSpPr/>
          <p:nvPr/>
        </p:nvSpPr>
        <p:spPr>
          <a:xfrm>
            <a:off x="497630" y="2890442"/>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2" name="矩形 1">
            <a:extLst>
              <a:ext uri="{FF2B5EF4-FFF2-40B4-BE49-F238E27FC236}">
                <a16:creationId xmlns:a16="http://schemas.microsoft.com/office/drawing/2014/main" id="{B5CCF6F1-DD68-8255-098E-DD115F9AE945}"/>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模型优化</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17" name="Rectangle 66">
            <a:extLst>
              <a:ext uri="{FF2B5EF4-FFF2-40B4-BE49-F238E27FC236}">
                <a16:creationId xmlns:a16="http://schemas.microsoft.com/office/drawing/2014/main" id="{C7EB4B18-3103-61A3-AE49-353E90E1FC07}"/>
              </a:ext>
            </a:extLst>
          </p:cNvPr>
          <p:cNvSpPr>
            <a:spLocks noChangeArrowheads="1"/>
          </p:cNvSpPr>
          <p:nvPr/>
        </p:nvSpPr>
        <p:spPr bwMode="auto">
          <a:xfrm>
            <a:off x="1427871" y="949102"/>
            <a:ext cx="51125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b="1" dirty="0">
                <a:solidFill>
                  <a:srgbClr val="586B7F"/>
                </a:solidFill>
                <a:latin typeface="微软雅黑" panose="020B0503020204020204" pitchFamily="34" charset="-122"/>
                <a:ea typeface="微软雅黑" panose="020B0503020204020204" pitchFamily="34" charset="-122"/>
              </a:rPr>
              <a:t>堆叠法（</a:t>
            </a:r>
            <a:r>
              <a:rPr lang="en-US" altLang="zh-CN" b="1" dirty="0">
                <a:solidFill>
                  <a:srgbClr val="586B7F"/>
                </a:solidFill>
                <a:latin typeface="微软雅黑" panose="020B0503020204020204" pitchFamily="34" charset="-122"/>
                <a:ea typeface="微软雅黑" panose="020B0503020204020204" pitchFamily="34" charset="-122"/>
              </a:rPr>
              <a:t>Stacking</a:t>
            </a:r>
            <a:r>
              <a:rPr lang="zh-CN" altLang="en-US" b="1" dirty="0">
                <a:solidFill>
                  <a:srgbClr val="586B7F"/>
                </a:solidFill>
                <a:latin typeface="微软雅黑" panose="020B0503020204020204" pitchFamily="34" charset="-122"/>
                <a:ea typeface="微软雅黑" panose="020B0503020204020204" pitchFamily="34" charset="-122"/>
              </a:rPr>
              <a:t>）</a:t>
            </a:r>
            <a:r>
              <a:rPr lang="en-US" altLang="zh-CN" b="1" dirty="0">
                <a:solidFill>
                  <a:srgbClr val="586B7F"/>
                </a:solidFill>
                <a:latin typeface="微软雅黑" panose="020B0503020204020204" pitchFamily="34" charset="-122"/>
                <a:ea typeface="微软雅黑" panose="020B0503020204020204" pitchFamily="34" charset="-122"/>
              </a:rPr>
              <a:t>:</a:t>
            </a:r>
            <a:endParaRPr lang="zh-CN" altLang="en-US" b="1" dirty="0">
              <a:solidFill>
                <a:srgbClr val="586B7F"/>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DFB57693-12AC-1D72-4126-95BB66ADECB2}"/>
              </a:ext>
            </a:extLst>
          </p:cNvPr>
          <p:cNvSpPr txBox="1"/>
          <p:nvPr/>
        </p:nvSpPr>
        <p:spPr>
          <a:xfrm>
            <a:off x="1877988" y="4111465"/>
            <a:ext cx="5642824" cy="1754326"/>
          </a:xfrm>
          <a:prstGeom prst="rect">
            <a:avLst/>
          </a:prstGeom>
          <a:noFill/>
        </p:spPr>
        <p:txBody>
          <a:bodyPr wrap="squar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特点：</a:t>
            </a:r>
            <a:endParaRPr lang="en-US" altLang="zh-CN" b="1" dirty="0">
              <a:solidFill>
                <a:srgbClr val="586B7F"/>
              </a:solidFill>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利用多个模型的优点，弥补各自的缺点</a:t>
            </a:r>
            <a:endParaRPr lang="en-US" altLang="zh-CN" b="1" dirty="0">
              <a:solidFill>
                <a:srgbClr val="586B7F"/>
              </a:solidFill>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减小模型方差</a:t>
            </a:r>
            <a:endParaRPr lang="en-US" altLang="zh-CN" b="1" dirty="0">
              <a:solidFill>
                <a:srgbClr val="586B7F"/>
              </a:solidFill>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endParaRPr lang="en-US" altLang="zh-CN" b="1"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p:txBody>
      </p:sp>
      <p:cxnSp>
        <p:nvCxnSpPr>
          <p:cNvPr id="40" name="连接符: 曲线 39">
            <a:extLst>
              <a:ext uri="{FF2B5EF4-FFF2-40B4-BE49-F238E27FC236}">
                <a16:creationId xmlns:a16="http://schemas.microsoft.com/office/drawing/2014/main" id="{FE9B027B-0620-41D9-B9FB-6F388CB94E9F}"/>
              </a:ext>
            </a:extLst>
          </p:cNvPr>
          <p:cNvCxnSpPr>
            <a:cxnSpLocks/>
            <a:stCxn id="42" idx="3"/>
            <a:endCxn id="49" idx="3"/>
          </p:cNvCxnSpPr>
          <p:nvPr/>
        </p:nvCxnSpPr>
        <p:spPr>
          <a:xfrm flipV="1">
            <a:off x="3545372" y="3042921"/>
            <a:ext cx="1084641" cy="549459"/>
          </a:xfrm>
          <a:prstGeom prst="curvedConnector2">
            <a:avLst/>
          </a:prstGeom>
          <a:ln w="38100">
            <a:tailEnd type="triangle"/>
          </a:ln>
        </p:spPr>
        <p:style>
          <a:lnRef idx="3">
            <a:schemeClr val="dk1"/>
          </a:lnRef>
          <a:fillRef idx="0">
            <a:schemeClr val="dk1"/>
          </a:fillRef>
          <a:effectRef idx="2">
            <a:schemeClr val="dk1"/>
          </a:effectRef>
          <a:fontRef idx="minor">
            <a:schemeClr val="tx1"/>
          </a:fontRef>
        </p:style>
      </p:cxnSp>
      <p:sp>
        <p:nvSpPr>
          <p:cNvPr id="41" name="矩形: 圆角 40">
            <a:extLst>
              <a:ext uri="{FF2B5EF4-FFF2-40B4-BE49-F238E27FC236}">
                <a16:creationId xmlns:a16="http://schemas.microsoft.com/office/drawing/2014/main" id="{89BCC704-8D52-44E0-BDBB-2DC059F7EF95}"/>
              </a:ext>
            </a:extLst>
          </p:cNvPr>
          <p:cNvSpPr/>
          <p:nvPr/>
        </p:nvSpPr>
        <p:spPr>
          <a:xfrm>
            <a:off x="2251998" y="1911976"/>
            <a:ext cx="1293374" cy="501491"/>
          </a:xfrm>
          <a:prstGeom prst="roundRect">
            <a:avLst/>
          </a:prstGeom>
          <a:solidFill>
            <a:schemeClr val="accent3">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Times New Roman" panose="02020603050405020304" pitchFamily="18" charset="0"/>
                <a:cs typeface="Times New Roman" panose="02020603050405020304" pitchFamily="18" charset="0"/>
              </a:rPr>
              <a:t>GRU</a:t>
            </a:r>
            <a:endParaRPr lang="zh-CN" altLang="en-US" sz="1200" b="1" dirty="0">
              <a:solidFill>
                <a:schemeClr val="tx1"/>
              </a:solidFill>
              <a:latin typeface="Times New Roman" panose="02020603050405020304" pitchFamily="18" charset="0"/>
              <a:cs typeface="Times New Roman" panose="02020603050405020304" pitchFamily="18" charset="0"/>
            </a:endParaRPr>
          </a:p>
        </p:txBody>
      </p:sp>
      <p:sp>
        <p:nvSpPr>
          <p:cNvPr id="42" name="矩形: 圆角 41">
            <a:extLst>
              <a:ext uri="{FF2B5EF4-FFF2-40B4-BE49-F238E27FC236}">
                <a16:creationId xmlns:a16="http://schemas.microsoft.com/office/drawing/2014/main" id="{67E8705C-181E-4B2F-959D-1CA8BE6455DF}"/>
              </a:ext>
            </a:extLst>
          </p:cNvPr>
          <p:cNvSpPr/>
          <p:nvPr/>
        </p:nvSpPr>
        <p:spPr>
          <a:xfrm>
            <a:off x="2251998" y="3341634"/>
            <a:ext cx="1293374" cy="50149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solidFill>
                <a:latin typeface="Times New Roman" panose="02020603050405020304" pitchFamily="18" charset="0"/>
                <a:cs typeface="Times New Roman" panose="02020603050405020304" pitchFamily="18" charset="0"/>
              </a:rPr>
              <a:t>LSTM</a:t>
            </a:r>
            <a:endParaRPr lang="zh-CN" altLang="en-US" sz="1200" b="1" dirty="0">
              <a:solidFill>
                <a:schemeClr val="tx1"/>
              </a:solidFill>
              <a:latin typeface="Times New Roman" panose="02020603050405020304" pitchFamily="18" charset="0"/>
              <a:cs typeface="Times New Roman" panose="02020603050405020304" pitchFamily="18" charset="0"/>
            </a:endParaRPr>
          </a:p>
        </p:txBody>
      </p:sp>
      <p:sp>
        <p:nvSpPr>
          <p:cNvPr id="49" name="椭圆 48">
            <a:extLst>
              <a:ext uri="{FF2B5EF4-FFF2-40B4-BE49-F238E27FC236}">
                <a16:creationId xmlns:a16="http://schemas.microsoft.com/office/drawing/2014/main" id="{95C61D18-8DC5-4196-9FDB-31FBBB299116}"/>
              </a:ext>
            </a:extLst>
          </p:cNvPr>
          <p:cNvSpPr/>
          <p:nvPr/>
        </p:nvSpPr>
        <p:spPr>
          <a:xfrm>
            <a:off x="4420557" y="2337214"/>
            <a:ext cx="1430257" cy="826787"/>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随机森林</a:t>
            </a:r>
          </a:p>
        </p:txBody>
      </p:sp>
      <p:cxnSp>
        <p:nvCxnSpPr>
          <p:cNvPr id="50" name="连接符: 曲线 49">
            <a:extLst>
              <a:ext uri="{FF2B5EF4-FFF2-40B4-BE49-F238E27FC236}">
                <a16:creationId xmlns:a16="http://schemas.microsoft.com/office/drawing/2014/main" id="{64801CCB-FDFE-4922-9B39-704F53FB1A59}"/>
              </a:ext>
            </a:extLst>
          </p:cNvPr>
          <p:cNvCxnSpPr>
            <a:cxnSpLocks/>
            <a:stCxn id="41" idx="3"/>
            <a:endCxn id="49" idx="1"/>
          </p:cNvCxnSpPr>
          <p:nvPr/>
        </p:nvCxnSpPr>
        <p:spPr>
          <a:xfrm>
            <a:off x="3545372" y="2162722"/>
            <a:ext cx="1084641" cy="295572"/>
          </a:xfrm>
          <a:prstGeom prst="curved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51" name="直接箭头连接符 50">
            <a:extLst>
              <a:ext uri="{FF2B5EF4-FFF2-40B4-BE49-F238E27FC236}">
                <a16:creationId xmlns:a16="http://schemas.microsoft.com/office/drawing/2014/main" id="{A3BE93A6-783A-46AA-9B96-F400EAF6FF96}"/>
              </a:ext>
            </a:extLst>
          </p:cNvPr>
          <p:cNvCxnSpPr>
            <a:cxnSpLocks/>
            <a:endCxn id="41" idx="1"/>
          </p:cNvCxnSpPr>
          <p:nvPr/>
        </p:nvCxnSpPr>
        <p:spPr>
          <a:xfrm>
            <a:off x="1427871" y="2162721"/>
            <a:ext cx="82412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D742F943-80B8-416C-9EAA-4C36F57D8BBD}"/>
              </a:ext>
            </a:extLst>
          </p:cNvPr>
          <p:cNvCxnSpPr>
            <a:cxnSpLocks/>
            <a:stCxn id="49" idx="6"/>
          </p:cNvCxnSpPr>
          <p:nvPr/>
        </p:nvCxnSpPr>
        <p:spPr>
          <a:xfrm>
            <a:off x="5850814" y="2750608"/>
            <a:ext cx="95116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6BDE0DA0-569C-472C-95D0-F32B8F1C3E45}"/>
              </a:ext>
            </a:extLst>
          </p:cNvPr>
          <p:cNvCxnSpPr>
            <a:cxnSpLocks/>
            <a:endCxn id="49" idx="0"/>
          </p:cNvCxnSpPr>
          <p:nvPr/>
        </p:nvCxnSpPr>
        <p:spPr>
          <a:xfrm>
            <a:off x="5135686" y="1531411"/>
            <a:ext cx="0" cy="8058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4EBA5F4B-21BB-4E18-ACE7-8AEFE3C1EACF}"/>
              </a:ext>
            </a:extLst>
          </p:cNvPr>
          <p:cNvSpPr txBox="1"/>
          <p:nvPr/>
        </p:nvSpPr>
        <p:spPr>
          <a:xfrm>
            <a:off x="4753203" y="1258893"/>
            <a:ext cx="973315" cy="461665"/>
          </a:xfrm>
          <a:prstGeom prst="rect">
            <a:avLst/>
          </a:prstGeom>
          <a:noFill/>
        </p:spPr>
        <p:txBody>
          <a:bodyPr wrap="square" rtlCol="0">
            <a:spAutoFit/>
          </a:bodyPr>
          <a:lstStyle/>
          <a:p>
            <a:r>
              <a:rPr lang="zh-CN" altLang="en-US" sz="1200" b="1" dirty="0">
                <a:latin typeface="仿宋" panose="02010609060101010101" pitchFamily="49" charset="-122"/>
                <a:ea typeface="仿宋" panose="02010609060101010101" pitchFamily="49" charset="-122"/>
                <a:cs typeface="Times New Roman" panose="02020603050405020304" pitchFamily="18" charset="0"/>
              </a:rPr>
              <a:t>原始数据</a:t>
            </a:r>
          </a:p>
          <a:p>
            <a:endParaRPr lang="zh-CN" altLang="en-US" sz="1200" dirty="0"/>
          </a:p>
        </p:txBody>
      </p:sp>
      <p:sp>
        <p:nvSpPr>
          <p:cNvPr id="55" name="文本框 54">
            <a:extLst>
              <a:ext uri="{FF2B5EF4-FFF2-40B4-BE49-F238E27FC236}">
                <a16:creationId xmlns:a16="http://schemas.microsoft.com/office/drawing/2014/main" id="{99988C9F-C3EF-4B86-94C9-19C1816F7207}"/>
              </a:ext>
            </a:extLst>
          </p:cNvPr>
          <p:cNvSpPr txBox="1"/>
          <p:nvPr/>
        </p:nvSpPr>
        <p:spPr>
          <a:xfrm>
            <a:off x="5872459" y="2495009"/>
            <a:ext cx="1068315" cy="276999"/>
          </a:xfrm>
          <a:prstGeom prst="rect">
            <a:avLst/>
          </a:prstGeom>
          <a:noFill/>
        </p:spPr>
        <p:txBody>
          <a:bodyPr wrap="square" rtlCol="0">
            <a:spAutoFit/>
          </a:bodyPr>
          <a:lstStyle/>
          <a:p>
            <a:r>
              <a:rPr lang="zh-CN" altLang="en-US" sz="1200" b="1" dirty="0">
                <a:latin typeface="仿宋" panose="02010609060101010101" pitchFamily="49" charset="-122"/>
                <a:ea typeface="仿宋" panose="02010609060101010101" pitchFamily="49" charset="-122"/>
                <a:cs typeface="Times New Roman" panose="02020603050405020304" pitchFamily="18" charset="0"/>
              </a:rPr>
              <a:t>预测结果</a:t>
            </a:r>
            <a:endParaRPr lang="zh-CN" altLang="en-US" sz="1200" dirty="0"/>
          </a:p>
        </p:txBody>
      </p:sp>
      <p:sp>
        <p:nvSpPr>
          <p:cNvPr id="56" name="文本框 55">
            <a:extLst>
              <a:ext uri="{FF2B5EF4-FFF2-40B4-BE49-F238E27FC236}">
                <a16:creationId xmlns:a16="http://schemas.microsoft.com/office/drawing/2014/main" id="{2F4A0D1D-DF7A-42FC-A1DA-5336ADCD03A2}"/>
              </a:ext>
            </a:extLst>
          </p:cNvPr>
          <p:cNvSpPr txBox="1"/>
          <p:nvPr/>
        </p:nvSpPr>
        <p:spPr>
          <a:xfrm>
            <a:off x="1427871" y="1885722"/>
            <a:ext cx="959281" cy="276999"/>
          </a:xfrm>
          <a:prstGeom prst="rect">
            <a:avLst/>
          </a:prstGeom>
          <a:noFill/>
        </p:spPr>
        <p:txBody>
          <a:bodyPr wrap="square" rtlCol="0">
            <a:spAutoFit/>
          </a:bodyPr>
          <a:lstStyle/>
          <a:p>
            <a:r>
              <a:rPr lang="zh-CN" altLang="en-US" sz="1200" b="1" dirty="0">
                <a:latin typeface="仿宋" panose="02010609060101010101" pitchFamily="49" charset="-122"/>
                <a:ea typeface="仿宋" panose="02010609060101010101" pitchFamily="49" charset="-122"/>
                <a:cs typeface="Times New Roman" panose="02020603050405020304" pitchFamily="18" charset="0"/>
              </a:rPr>
              <a:t>原始数据</a:t>
            </a:r>
            <a:endParaRPr lang="zh-CN" altLang="en-US" sz="1200" dirty="0"/>
          </a:p>
        </p:txBody>
      </p:sp>
      <p:cxnSp>
        <p:nvCxnSpPr>
          <p:cNvPr id="57" name="直接箭头连接符 56">
            <a:extLst>
              <a:ext uri="{FF2B5EF4-FFF2-40B4-BE49-F238E27FC236}">
                <a16:creationId xmlns:a16="http://schemas.microsoft.com/office/drawing/2014/main" id="{7D223BD0-67D6-493B-B061-E35599EAAB77}"/>
              </a:ext>
            </a:extLst>
          </p:cNvPr>
          <p:cNvCxnSpPr>
            <a:cxnSpLocks/>
          </p:cNvCxnSpPr>
          <p:nvPr/>
        </p:nvCxnSpPr>
        <p:spPr>
          <a:xfrm>
            <a:off x="1409852" y="3592379"/>
            <a:ext cx="84214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EBB6D071-05B3-4C15-8428-3F67996C723C}"/>
              </a:ext>
            </a:extLst>
          </p:cNvPr>
          <p:cNvSpPr txBox="1"/>
          <p:nvPr/>
        </p:nvSpPr>
        <p:spPr>
          <a:xfrm>
            <a:off x="1430962" y="3317707"/>
            <a:ext cx="959281" cy="276999"/>
          </a:xfrm>
          <a:prstGeom prst="rect">
            <a:avLst/>
          </a:prstGeom>
          <a:noFill/>
        </p:spPr>
        <p:txBody>
          <a:bodyPr wrap="square" rtlCol="0">
            <a:spAutoFit/>
          </a:bodyPr>
          <a:lstStyle/>
          <a:p>
            <a:r>
              <a:rPr lang="zh-CN" altLang="en-US" sz="1200" b="1" dirty="0">
                <a:latin typeface="仿宋" panose="02010609060101010101" pitchFamily="49" charset="-122"/>
                <a:ea typeface="仿宋" panose="02010609060101010101" pitchFamily="49" charset="-122"/>
                <a:cs typeface="Times New Roman" panose="02020603050405020304" pitchFamily="18" charset="0"/>
              </a:rPr>
              <a:t>原始数据</a:t>
            </a:r>
            <a:endParaRPr lang="zh-CN" altLang="en-US" sz="1200" dirty="0"/>
          </a:p>
        </p:txBody>
      </p:sp>
      <p:sp>
        <p:nvSpPr>
          <p:cNvPr id="58" name="矩形 57">
            <a:extLst>
              <a:ext uri="{FF2B5EF4-FFF2-40B4-BE49-F238E27FC236}">
                <a16:creationId xmlns:a16="http://schemas.microsoft.com/office/drawing/2014/main" id="{DA9172D5-CD1D-4E52-AEA2-B5C2EAB6C188}"/>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60" name="矩形 59">
            <a:extLst>
              <a:ext uri="{FF2B5EF4-FFF2-40B4-BE49-F238E27FC236}">
                <a16:creationId xmlns:a16="http://schemas.microsoft.com/office/drawing/2014/main" id="{9E2D2FBF-90C2-4C36-975B-392CC8070E2E}"/>
              </a:ext>
            </a:extLst>
          </p:cNvPr>
          <p:cNvSpPr/>
          <p:nvPr/>
        </p:nvSpPr>
        <p:spPr>
          <a:xfrm>
            <a:off x="274469" y="2395420"/>
            <a:ext cx="1030970" cy="400110"/>
          </a:xfrm>
          <a:prstGeom prst="rect">
            <a:avLst/>
          </a:prstGeom>
        </p:spPr>
        <p:txBody>
          <a:bodyPr wrap="square">
            <a:spAutoFit/>
          </a:bodyPr>
          <a:lstStyle/>
          <a:p>
            <a:pPr algn="ctr"/>
            <a:r>
              <a:rPr lang="zh-CN" altLang="en-US" sz="1000" dirty="0">
                <a:ln w="6350">
                  <a:noFill/>
                </a:ln>
                <a:solidFill>
                  <a:schemeClr val="bg1"/>
                </a:solidFill>
                <a:latin typeface="Impact" pitchFamily="34" charset="0"/>
                <a:ea typeface="微软雅黑" pitchFamily="34" charset="-122"/>
              </a:rPr>
              <a:t>基于深度学习的位置预测</a:t>
            </a:r>
          </a:p>
        </p:txBody>
      </p:sp>
    </p:spTree>
    <p:extLst>
      <p:ext uri="{BB962C8B-B14F-4D97-AF65-F5344CB8AC3E}">
        <p14:creationId xmlns:p14="http://schemas.microsoft.com/office/powerpoint/2010/main" val="17758572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55" presetClass="entr" presetSubtype="0" fill="hold" grpId="0" nodeType="withEffect">
                                  <p:stCondLst>
                                    <p:cond delay="140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strVal val="#ppt_w*0.70"/>
                                          </p:val>
                                        </p:tav>
                                        <p:tav tm="100000">
                                          <p:val>
                                            <p:strVal val="#ppt_w"/>
                                          </p:val>
                                        </p:tav>
                                      </p:tavLst>
                                    </p:anim>
                                    <p:anim calcmode="lin" valueType="num">
                                      <p:cBhvr>
                                        <p:cTn id="13" dur="500" fill="hold"/>
                                        <p:tgtEl>
                                          <p:spTgt spid="17"/>
                                        </p:tgtEl>
                                        <p:attrNameLst>
                                          <p:attrName>ppt_h</p:attrName>
                                        </p:attrNameLst>
                                      </p:cBhvr>
                                      <p:tavLst>
                                        <p:tav tm="0">
                                          <p:val>
                                            <p:strVal val="#ppt_h"/>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4"/>
          <p:cNvSpPr>
            <a:spLocks noChangeArrowheads="1"/>
          </p:cNvSpPr>
          <p:nvPr/>
        </p:nvSpPr>
        <p:spPr bwMode="auto">
          <a:xfrm>
            <a:off x="4570472" y="1357990"/>
            <a:ext cx="2809840"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04 </a:t>
            </a:r>
            <a:r>
              <a:rPr lang="en-US" altLang="zh-CN" sz="2400" dirty="0">
                <a:ln w="6350">
                  <a:noFill/>
                </a:ln>
                <a:solidFill>
                  <a:srgbClr val="37B0E8"/>
                </a:solidFill>
                <a:latin typeface="微软雅黑" pitchFamily="34" charset="-122"/>
                <a:ea typeface="微软雅黑" pitchFamily="34" charset="-122"/>
              </a:rPr>
              <a:t>| </a:t>
            </a:r>
            <a:r>
              <a:rPr lang="zh-CN" altLang="en-US" sz="2400" b="1" dirty="0">
                <a:ln w="6350">
                  <a:noFill/>
                </a:ln>
                <a:solidFill>
                  <a:srgbClr val="37B0E8"/>
                </a:solidFill>
                <a:latin typeface="微软雅黑" pitchFamily="34" charset="-122"/>
                <a:ea typeface="微软雅黑" pitchFamily="34" charset="-122"/>
              </a:rPr>
              <a:t>数据融合</a:t>
            </a:r>
          </a:p>
        </p:txBody>
      </p:sp>
      <p:sp>
        <p:nvSpPr>
          <p:cNvPr id="8" name="Freeform 11"/>
          <p:cNvSpPr>
            <a:spLocks noEditPoints="1"/>
          </p:cNvSpPr>
          <p:nvPr/>
        </p:nvSpPr>
        <p:spPr bwMode="auto">
          <a:xfrm>
            <a:off x="3251464" y="1715209"/>
            <a:ext cx="355216" cy="451300"/>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3579068"/>
            <a:ext cx="2898511" cy="1059606"/>
          </a:xfrm>
          <a:prstGeom prst="rect">
            <a:avLst/>
          </a:prstGeom>
        </p:spPr>
      </p:pic>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7"/>
                                            </p:tgtEl>
                                            <p:attrNameLst>
                                              <p:attrName>style.visibility</p:attrName>
                                            </p:attrNameLst>
                                          </p:cBhvr>
                                          <p:to>
                                            <p:strVal val="visible"/>
                                          </p:to>
                                        </p:set>
                                        <p:anim calcmode="lin" valueType="num" p14:bounceEnd="60000">
                                          <p:cBhvr additive="base">
                                            <p:cTn id="21"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 calcmode="lin" valueType="num">
                                          <p:cBhvr>
                                            <p:cTn id="25" dur="300" fill="hold"/>
                                            <p:tgtEl>
                                              <p:spTgt spid="8"/>
                                            </p:tgtEl>
                                            <p:attrNameLst>
                                              <p:attrName>ppt_w</p:attrName>
                                            </p:attrNameLst>
                                          </p:cBhvr>
                                          <p:tavLst>
                                            <p:tav tm="0">
                                              <p:val>
                                                <p:fltVal val="0"/>
                                              </p:val>
                                            </p:tav>
                                            <p:tav tm="100000">
                                              <p:val>
                                                <p:strVal val="#ppt_w"/>
                                              </p:val>
                                            </p:tav>
                                          </p:tavLst>
                                        </p:anim>
                                        <p:anim calcmode="lin" valueType="num">
                                          <p:cBhvr>
                                            <p:cTn id="26" dur="300" fill="hold"/>
                                            <p:tgtEl>
                                              <p:spTgt spid="8"/>
                                            </p:tgtEl>
                                            <p:attrNameLst>
                                              <p:attrName>ppt_h</p:attrName>
                                            </p:attrNameLst>
                                          </p:cBhvr>
                                          <p:tavLst>
                                            <p:tav tm="0">
                                              <p:val>
                                                <p:fltVal val="0"/>
                                              </p:val>
                                            </p:tav>
                                            <p:tav tm="100000">
                                              <p:val>
                                                <p:strVal val="#ppt_h"/>
                                              </p:val>
                                            </p:tav>
                                          </p:tavLst>
                                        </p:anim>
                                        <p:animEffect transition="in" filter="fade">
                                          <p:cBhvr>
                                            <p:cTn id="27" dur="300"/>
                                            <p:tgtEl>
                                              <p:spTgt spid="8"/>
                                            </p:tgtEl>
                                          </p:cBhvr>
                                        </p:animEffect>
                                      </p:childTnLst>
                                    </p:cTn>
                                  </p:par>
                                  <p:par>
                                    <p:cTn id="28" presetID="6" presetClass="emph" presetSubtype="0" autoRev="1" fill="hold" grpId="1" nodeType="withEffect">
                                      <p:stCondLst>
                                        <p:cond delay="500"/>
                                      </p:stCondLst>
                                      <p:childTnLst>
                                        <p:animScale>
                                          <p:cBhvr>
                                            <p:cTn id="29"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p:bldP spid="8" grpId="0" animBg="1"/>
          <p:bldP spid="8"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 calcmode="lin" valueType="num">
                                          <p:cBhvr>
                                            <p:cTn id="25" dur="300" fill="hold"/>
                                            <p:tgtEl>
                                              <p:spTgt spid="8"/>
                                            </p:tgtEl>
                                            <p:attrNameLst>
                                              <p:attrName>ppt_w</p:attrName>
                                            </p:attrNameLst>
                                          </p:cBhvr>
                                          <p:tavLst>
                                            <p:tav tm="0">
                                              <p:val>
                                                <p:fltVal val="0"/>
                                              </p:val>
                                            </p:tav>
                                            <p:tav tm="100000">
                                              <p:val>
                                                <p:strVal val="#ppt_w"/>
                                              </p:val>
                                            </p:tav>
                                          </p:tavLst>
                                        </p:anim>
                                        <p:anim calcmode="lin" valueType="num">
                                          <p:cBhvr>
                                            <p:cTn id="26" dur="300" fill="hold"/>
                                            <p:tgtEl>
                                              <p:spTgt spid="8"/>
                                            </p:tgtEl>
                                            <p:attrNameLst>
                                              <p:attrName>ppt_h</p:attrName>
                                            </p:attrNameLst>
                                          </p:cBhvr>
                                          <p:tavLst>
                                            <p:tav tm="0">
                                              <p:val>
                                                <p:fltVal val="0"/>
                                              </p:val>
                                            </p:tav>
                                            <p:tav tm="100000">
                                              <p:val>
                                                <p:strVal val="#ppt_h"/>
                                              </p:val>
                                            </p:tav>
                                          </p:tavLst>
                                        </p:anim>
                                        <p:animEffect transition="in" filter="fade">
                                          <p:cBhvr>
                                            <p:cTn id="27" dur="300"/>
                                            <p:tgtEl>
                                              <p:spTgt spid="8"/>
                                            </p:tgtEl>
                                          </p:cBhvr>
                                        </p:animEffect>
                                      </p:childTnLst>
                                    </p:cTn>
                                  </p:par>
                                  <p:par>
                                    <p:cTn id="28" presetID="6" presetClass="emph" presetSubtype="0" autoRev="1" fill="hold" grpId="1" nodeType="withEffect">
                                      <p:stCondLst>
                                        <p:cond delay="500"/>
                                      </p:stCondLst>
                                      <p:childTnLst>
                                        <p:animScale>
                                          <p:cBhvr>
                                            <p:cTn id="29"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p:bldP spid="8" grpId="0" animBg="1"/>
          <p:bldP spid="8" grpId="1"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圆角 50">
            <a:extLst>
              <a:ext uri="{FF2B5EF4-FFF2-40B4-BE49-F238E27FC236}">
                <a16:creationId xmlns:a16="http://schemas.microsoft.com/office/drawing/2014/main" id="{B51A30FE-8F45-4C09-8AF6-9FA1EF316727}"/>
              </a:ext>
            </a:extLst>
          </p:cNvPr>
          <p:cNvSpPr/>
          <p:nvPr/>
        </p:nvSpPr>
        <p:spPr>
          <a:xfrm>
            <a:off x="2098598" y="3656887"/>
            <a:ext cx="3474634" cy="1074383"/>
          </a:xfrm>
          <a:prstGeom prst="round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a:extLst>
              <a:ext uri="{FF2B5EF4-FFF2-40B4-BE49-F238E27FC236}">
                <a16:creationId xmlns:a16="http://schemas.microsoft.com/office/drawing/2014/main" id="{41E2E843-271D-4717-A42A-BB71EE2FE8D4}"/>
              </a:ext>
            </a:extLst>
          </p:cNvPr>
          <p:cNvSpPr/>
          <p:nvPr/>
        </p:nvSpPr>
        <p:spPr>
          <a:xfrm>
            <a:off x="6045750" y="947834"/>
            <a:ext cx="2665040" cy="3783436"/>
          </a:xfrm>
          <a:prstGeom prst="round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矩形: 圆角 48">
            <a:extLst>
              <a:ext uri="{FF2B5EF4-FFF2-40B4-BE49-F238E27FC236}">
                <a16:creationId xmlns:a16="http://schemas.microsoft.com/office/drawing/2014/main" id="{446A1C9D-47E8-4D4F-B921-59AE0AC458A1}"/>
              </a:ext>
            </a:extLst>
          </p:cNvPr>
          <p:cNvSpPr/>
          <p:nvPr/>
        </p:nvSpPr>
        <p:spPr>
          <a:xfrm>
            <a:off x="2098598" y="947834"/>
            <a:ext cx="3474634" cy="2207113"/>
          </a:xfrm>
          <a:prstGeom prst="round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76442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数据融合</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主要目标</a:t>
            </a:r>
          </a:p>
        </p:txBody>
      </p:sp>
      <p:sp>
        <p:nvSpPr>
          <p:cNvPr id="31" name="矩形 30"/>
          <p:cNvSpPr/>
          <p:nvPr/>
        </p:nvSpPr>
        <p:spPr>
          <a:xfrm>
            <a:off x="486707" y="2823369"/>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数据融合</a:t>
            </a:r>
          </a:p>
        </p:txBody>
      </p:sp>
      <p:sp>
        <p:nvSpPr>
          <p:cNvPr id="34"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 name="矩形 34"/>
          <p:cNvSpPr/>
          <p:nvPr/>
        </p:nvSpPr>
        <p:spPr>
          <a:xfrm>
            <a:off x="408160"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33" name="文本框 32">
            <a:extLst>
              <a:ext uri="{FF2B5EF4-FFF2-40B4-BE49-F238E27FC236}">
                <a16:creationId xmlns:a16="http://schemas.microsoft.com/office/drawing/2014/main" id="{7373BF8C-5C56-465A-9B95-5B300055A786}"/>
              </a:ext>
            </a:extLst>
          </p:cNvPr>
          <p:cNvSpPr txBox="1"/>
          <p:nvPr/>
        </p:nvSpPr>
        <p:spPr>
          <a:xfrm>
            <a:off x="2102928" y="1087546"/>
            <a:ext cx="3479622" cy="2308324"/>
          </a:xfrm>
          <a:prstGeom prst="rect">
            <a:avLst/>
          </a:prstGeom>
          <a:noFill/>
        </p:spPr>
        <p:txBody>
          <a:bodyPr wrap="square" rtlCol="0">
            <a:spAutoFit/>
          </a:bodyPr>
          <a:lstStyle/>
          <a:p>
            <a:pPr marL="342900" indent="-342900">
              <a:buAutoNum type="arabicPeriod"/>
            </a:pPr>
            <a:r>
              <a:rPr lang="zh-CN" altLang="en-US" b="1" dirty="0">
                <a:latin typeface="+mj-ea"/>
                <a:ea typeface="+mj-ea"/>
              </a:rPr>
              <a:t>已有数据</a:t>
            </a:r>
            <a:endParaRPr lang="en-US" altLang="zh-CN" b="1" dirty="0">
              <a:latin typeface="+mj-ea"/>
              <a:ea typeface="+mj-ea"/>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传感器数据：</a:t>
            </a:r>
            <a:endParaRPr lang="en-US" altLang="zh-CN" dirty="0">
              <a:solidFill>
                <a:srgbClr val="586B7F"/>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各个车辆彼此间的距离和角度</a:t>
            </a:r>
            <a:endParaRPr lang="en-US" altLang="zh-CN"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深度学习数据：</a:t>
            </a:r>
            <a:endParaRPr lang="en-US" altLang="zh-CN" dirty="0">
              <a:solidFill>
                <a:srgbClr val="586B7F"/>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各个车辆的初步位置预测信息</a:t>
            </a:r>
            <a:endParaRPr lang="en-US" altLang="zh-CN"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631A2BDB-C620-4CEA-BEDA-9A0849E93EFA}"/>
              </a:ext>
            </a:extLst>
          </p:cNvPr>
          <p:cNvSpPr txBox="1"/>
          <p:nvPr/>
        </p:nvSpPr>
        <p:spPr>
          <a:xfrm>
            <a:off x="6088307" y="1087546"/>
            <a:ext cx="3646902" cy="2862322"/>
          </a:xfrm>
          <a:prstGeom prst="rect">
            <a:avLst/>
          </a:prstGeom>
          <a:noFill/>
        </p:spPr>
        <p:txBody>
          <a:bodyPr wrap="square" rtlCol="0">
            <a:spAutoFit/>
          </a:bodyPr>
          <a:lstStyle/>
          <a:p>
            <a:r>
              <a:rPr lang="en-US" altLang="zh-CN" b="1" dirty="0">
                <a:latin typeface="+mj-ea"/>
                <a:ea typeface="+mj-ea"/>
              </a:rPr>
              <a:t>3. </a:t>
            </a:r>
            <a:r>
              <a:rPr lang="zh-CN" altLang="en-US" b="1" dirty="0">
                <a:latin typeface="+mj-ea"/>
                <a:ea typeface="+mj-ea"/>
              </a:rPr>
              <a:t>两种数据融合方法</a:t>
            </a:r>
            <a:endParaRPr lang="en-US" altLang="zh-CN" b="1" dirty="0">
              <a:latin typeface="+mj-ea"/>
              <a:ea typeface="+mj-ea"/>
            </a:endParaRPr>
          </a:p>
          <a:p>
            <a:pPr marL="171450" indent="-1714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观察迭代法：</a:t>
            </a:r>
            <a:endParaRPr lang="en-US" altLang="zh-CN" dirty="0">
              <a:solidFill>
                <a:srgbClr val="586B7F"/>
              </a:solidFill>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基于迭代思想</a:t>
            </a:r>
            <a:endParaRPr lang="en-US" altLang="zh-CN"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区域最优化法：</a:t>
            </a:r>
            <a:endParaRPr lang="en-US" altLang="zh-CN" dirty="0">
              <a:solidFill>
                <a:srgbClr val="586B7F"/>
              </a:solidFill>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基于最优化思想</a:t>
            </a:r>
            <a:endParaRPr lang="zh-CN" altLang="en-US" dirty="0"/>
          </a:p>
          <a:p>
            <a:endParaRPr lang="zh-CN" altLang="en-US" dirty="0"/>
          </a:p>
          <a:p>
            <a:pPr marL="171450" indent="-171450">
              <a:buFont typeface="Arial" panose="020B0604020202020204" pitchFamily="34" charset="0"/>
              <a:buChar char="•"/>
            </a:pPr>
            <a:endParaRPr lang="en-US" altLang="zh-CN"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470EFC5A-C9CC-4F13-A742-D42729C0B411}"/>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48" name="矩形 47">
            <a:extLst>
              <a:ext uri="{FF2B5EF4-FFF2-40B4-BE49-F238E27FC236}">
                <a16:creationId xmlns:a16="http://schemas.microsoft.com/office/drawing/2014/main" id="{B1CA2527-4561-416C-BC3D-D016E238B81C}"/>
              </a:ext>
            </a:extLst>
          </p:cNvPr>
          <p:cNvSpPr/>
          <p:nvPr/>
        </p:nvSpPr>
        <p:spPr>
          <a:xfrm>
            <a:off x="274469" y="2385068"/>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sp>
        <p:nvSpPr>
          <p:cNvPr id="47" name="文本框 46">
            <a:extLst>
              <a:ext uri="{FF2B5EF4-FFF2-40B4-BE49-F238E27FC236}">
                <a16:creationId xmlns:a16="http://schemas.microsoft.com/office/drawing/2014/main" id="{3D3264BD-46A4-4239-BF92-7385856820AB}"/>
              </a:ext>
            </a:extLst>
          </p:cNvPr>
          <p:cNvSpPr txBox="1"/>
          <p:nvPr/>
        </p:nvSpPr>
        <p:spPr>
          <a:xfrm>
            <a:off x="2102928" y="3664585"/>
            <a:ext cx="3479622" cy="1477328"/>
          </a:xfrm>
          <a:prstGeom prst="rect">
            <a:avLst/>
          </a:prstGeom>
          <a:noFill/>
        </p:spPr>
        <p:txBody>
          <a:bodyPr wrap="square" rtlCol="0">
            <a:spAutoFit/>
          </a:bodyPr>
          <a:lstStyle/>
          <a:p>
            <a:r>
              <a:rPr lang="en-US" altLang="zh-CN" b="1" dirty="0">
                <a:latin typeface="+mj-ea"/>
                <a:ea typeface="+mj-ea"/>
              </a:rPr>
              <a:t>2. </a:t>
            </a:r>
            <a:r>
              <a:rPr lang="zh-CN" altLang="en-US" b="1" dirty="0">
                <a:latin typeface="+mj-ea"/>
                <a:ea typeface="+mj-ea"/>
              </a:rPr>
              <a:t>核心思想</a:t>
            </a:r>
            <a:endParaRPr lang="en-US" altLang="zh-CN" b="1" dirty="0">
              <a:latin typeface="+mj-ea"/>
              <a:ea typeface="+mj-ea"/>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传感器的实测数据</a:t>
            </a:r>
            <a:r>
              <a:rPr lang="zh-CN" altLang="en-US" b="1" dirty="0">
                <a:solidFill>
                  <a:srgbClr val="586B7F"/>
                </a:solidFill>
                <a:latin typeface="微软雅黑" panose="020B0503020204020204" pitchFamily="34" charset="-122"/>
                <a:ea typeface="微软雅黑" panose="020B0503020204020204" pitchFamily="34" charset="-122"/>
              </a:rPr>
              <a:t>校准</a:t>
            </a:r>
            <a:r>
              <a:rPr lang="zh-CN" altLang="en-US" dirty="0">
                <a:solidFill>
                  <a:srgbClr val="586B7F"/>
                </a:solidFill>
                <a:latin typeface="微软雅黑" panose="020B0503020204020204" pitchFamily="34" charset="-122"/>
                <a:ea typeface="微软雅黑" panose="020B0503020204020204" pitchFamily="34" charset="-122"/>
              </a:rPr>
              <a:t>深度学习的预测信息</a:t>
            </a:r>
            <a:endParaRPr lang="en-US" altLang="zh-CN"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圆角 76">
            <a:extLst>
              <a:ext uri="{FF2B5EF4-FFF2-40B4-BE49-F238E27FC236}">
                <a16:creationId xmlns:a16="http://schemas.microsoft.com/office/drawing/2014/main" id="{A6B77685-CB45-4C6B-982B-5F268B37707B}"/>
              </a:ext>
            </a:extLst>
          </p:cNvPr>
          <p:cNvSpPr/>
          <p:nvPr/>
        </p:nvSpPr>
        <p:spPr>
          <a:xfrm>
            <a:off x="1280512" y="3099140"/>
            <a:ext cx="3138444" cy="1994552"/>
          </a:xfrm>
          <a:prstGeom prst="roundRect">
            <a:avLst/>
          </a:prstGeom>
          <a:solidFill>
            <a:schemeClr val="bg1"/>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3D75727F-B9B9-4CD0-AA2F-350424DE9C0A}"/>
              </a:ext>
            </a:extLst>
          </p:cNvPr>
          <p:cNvSpPr/>
          <p:nvPr/>
        </p:nvSpPr>
        <p:spPr>
          <a:xfrm>
            <a:off x="4519516" y="654683"/>
            <a:ext cx="4606854" cy="4487229"/>
          </a:xfrm>
          <a:prstGeom prst="roundRect">
            <a:avLst/>
          </a:prstGeom>
          <a:solidFill>
            <a:schemeClr val="bg1"/>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69538F02-A81E-4B43-8DBF-7E0BE9B8B0A4}"/>
              </a:ext>
            </a:extLst>
          </p:cNvPr>
          <p:cNvSpPr/>
          <p:nvPr/>
        </p:nvSpPr>
        <p:spPr>
          <a:xfrm>
            <a:off x="1309792" y="935349"/>
            <a:ext cx="3138444" cy="2069358"/>
          </a:xfrm>
          <a:prstGeom prst="roundRect">
            <a:avLst/>
          </a:prstGeom>
          <a:solidFill>
            <a:schemeClr val="bg1"/>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76442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数据融合</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主要目标</a:t>
            </a:r>
          </a:p>
        </p:txBody>
      </p:sp>
      <p:sp>
        <p:nvSpPr>
          <p:cNvPr id="31" name="矩形 30"/>
          <p:cNvSpPr/>
          <p:nvPr/>
        </p:nvSpPr>
        <p:spPr>
          <a:xfrm>
            <a:off x="486706" y="2823369"/>
            <a:ext cx="697628"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数据融合</a:t>
            </a:r>
          </a:p>
        </p:txBody>
      </p:sp>
      <p:sp>
        <p:nvSpPr>
          <p:cNvPr id="34"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 name="矩形 34"/>
          <p:cNvSpPr/>
          <p:nvPr/>
        </p:nvSpPr>
        <p:spPr>
          <a:xfrm>
            <a:off x="408160"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5" name="矩形 4">
            <a:extLst>
              <a:ext uri="{FF2B5EF4-FFF2-40B4-BE49-F238E27FC236}">
                <a16:creationId xmlns:a16="http://schemas.microsoft.com/office/drawing/2014/main" id="{5B99B524-E0E0-7AB1-00FE-4E6561FBD092}"/>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观察迭代法</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5182693B-B09D-4D06-8A5C-41FD3AF87453}"/>
                  </a:ext>
                </a:extLst>
              </p:cNvPr>
              <p:cNvSpPr/>
              <p:nvPr/>
            </p:nvSpPr>
            <p:spPr>
              <a:xfrm>
                <a:off x="5474172" y="2685592"/>
                <a:ext cx="1512168" cy="147259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b="1" i="1">
                            <a:solidFill>
                              <a:schemeClr val="tx1"/>
                            </a:solidFill>
                            <a:latin typeface="Cambria Math" panose="02040503050406030204" pitchFamily="18" charset="0"/>
                            <a:cs typeface="Times New Roman" panose="02020603050405020304" pitchFamily="18" charset="0"/>
                          </a:rPr>
                        </m:ctrlPr>
                      </m:sSubSupPr>
                      <m:e>
                        <m:r>
                          <a:rPr lang="en-US" altLang="zh-CN" b="1" i="1">
                            <a:solidFill>
                              <a:schemeClr val="tx1"/>
                            </a:solidFill>
                            <a:latin typeface="Cambria Math" panose="02040503050406030204" pitchFamily="18" charset="0"/>
                            <a:cs typeface="Times New Roman" panose="02020603050405020304" pitchFamily="18" charset="0"/>
                          </a:rPr>
                          <m:t>𝒙</m:t>
                        </m:r>
                      </m:e>
                      <m:sub>
                        <m:r>
                          <a:rPr lang="en-US" altLang="zh-CN" b="1">
                            <a:solidFill>
                              <a:schemeClr val="tx1"/>
                            </a:solidFill>
                            <a:latin typeface="Cambria Math" panose="02040503050406030204" pitchFamily="18" charset="0"/>
                            <a:cs typeface="Times New Roman" panose="02020603050405020304" pitchFamily="18" charset="0"/>
                          </a:rPr>
                          <m:t>𝐀</m:t>
                        </m:r>
                      </m:sub>
                      <m:sup>
                        <m:r>
                          <a:rPr lang="en-US" altLang="zh-CN" b="1" i="1">
                            <a:solidFill>
                              <a:schemeClr val="tx1"/>
                            </a:solidFill>
                            <a:latin typeface="Cambria Math" panose="02040503050406030204" pitchFamily="18" charset="0"/>
                            <a:cs typeface="Times New Roman" panose="02020603050405020304" pitchFamily="18" charset="0"/>
                          </a:rPr>
                          <m:t>∗</m:t>
                        </m:r>
                      </m:sup>
                    </m:sSubSup>
                  </m:oMath>
                </a14:m>
                <a:r>
                  <a:rPr lang="es-ES" altLang="zh-CN"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cs typeface="Times New Roman" panose="02020603050405020304" pitchFamily="18" charset="0"/>
                  </a:rPr>
                  <a:t> </a:t>
                </a:r>
                <a14:m>
                  <m:oMath xmlns:m="http://schemas.openxmlformats.org/officeDocument/2006/math">
                    <m:sSubSup>
                      <m:sSubSupPr>
                        <m:ctrlPr>
                          <a:rPr lang="en-US" altLang="zh-CN" b="1" i="1">
                            <a:solidFill>
                              <a:schemeClr val="tx1"/>
                            </a:solidFill>
                            <a:latin typeface="Cambria Math" panose="02040503050406030204" pitchFamily="18" charset="0"/>
                            <a:cs typeface="Times New Roman" panose="02020603050405020304" pitchFamily="18" charset="0"/>
                          </a:rPr>
                        </m:ctrlPr>
                      </m:sSubSupPr>
                      <m:e>
                        <m:r>
                          <a:rPr lang="en-US" altLang="zh-CN" b="1" i="1">
                            <a:solidFill>
                              <a:schemeClr val="tx1"/>
                            </a:solidFill>
                            <a:latin typeface="Cambria Math" panose="02040503050406030204" pitchFamily="18" charset="0"/>
                            <a:cs typeface="Times New Roman" panose="02020603050405020304" pitchFamily="18" charset="0"/>
                          </a:rPr>
                          <m:t>𝒚</m:t>
                        </m:r>
                      </m:e>
                      <m:sub>
                        <m:r>
                          <a:rPr lang="en-US" altLang="zh-CN" b="1">
                            <a:solidFill>
                              <a:schemeClr val="tx1"/>
                            </a:solidFill>
                            <a:latin typeface="Cambria Math" panose="02040503050406030204" pitchFamily="18" charset="0"/>
                            <a:cs typeface="Times New Roman" panose="02020603050405020304" pitchFamily="18" charset="0"/>
                          </a:rPr>
                          <m:t>𝐀</m:t>
                        </m:r>
                      </m:sub>
                      <m:sup>
                        <m:r>
                          <a:rPr lang="en-US" altLang="zh-CN" b="1" i="1">
                            <a:solidFill>
                              <a:schemeClr val="tx1"/>
                            </a:solidFill>
                            <a:latin typeface="Cambria Math" panose="02040503050406030204" pitchFamily="18" charset="0"/>
                            <a:cs typeface="Times New Roman" panose="02020603050405020304" pitchFamily="18" charset="0"/>
                          </a:rPr>
                          <m:t>∗</m:t>
                        </m:r>
                      </m:sup>
                    </m:sSubSup>
                  </m:oMath>
                </a14:m>
                <a:r>
                  <a:rPr lang="en-US" altLang="zh-CN" b="1" dirty="0">
                    <a:solidFill>
                      <a:schemeClr val="tx1"/>
                    </a:solidFill>
                    <a:latin typeface="Times New Roman" panose="02020603050405020304" pitchFamily="18" charset="0"/>
                    <a:cs typeface="Times New Roman" panose="02020603050405020304" pitchFamily="18" charset="0"/>
                  </a:rPr>
                  <a:t>)</a:t>
                </a:r>
                <a:endParaRPr lang="es-ES" altLang="zh-CN"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3" name="椭圆 32">
                <a:extLst>
                  <a:ext uri="{FF2B5EF4-FFF2-40B4-BE49-F238E27FC236}">
                    <a16:creationId xmlns:a16="http://schemas.microsoft.com/office/drawing/2014/main" id="{5182693B-B09D-4D06-8A5C-41FD3AF87453}"/>
                  </a:ext>
                </a:extLst>
              </p:cNvPr>
              <p:cNvSpPr>
                <a:spLocks noRot="1" noChangeAspect="1" noMove="1" noResize="1" noEditPoints="1" noAdjustHandles="1" noChangeArrowheads="1" noChangeShapeType="1" noTextEdit="1"/>
              </p:cNvSpPr>
              <p:nvPr/>
            </p:nvSpPr>
            <p:spPr>
              <a:xfrm>
                <a:off x="5474172" y="2685592"/>
                <a:ext cx="1512168" cy="1472590"/>
              </a:xfrm>
              <a:prstGeom prst="ellipse">
                <a:avLst/>
              </a:prstGeom>
              <a:blipFill>
                <a:blip r:embed="rId3"/>
                <a:stretch>
                  <a:fillRect/>
                </a:stretch>
              </a:blipFill>
            </p:spPr>
            <p:txBody>
              <a:bodyPr/>
              <a:lstStyle/>
              <a:p>
                <a:r>
                  <a:rPr lang="zh-CN" altLang="en-US">
                    <a:noFill/>
                  </a:rPr>
                  <a:t> </a:t>
                </a:r>
              </a:p>
            </p:txBody>
          </p:sp>
        </mc:Fallback>
      </mc:AlternateContent>
      <p:cxnSp>
        <p:nvCxnSpPr>
          <p:cNvPr id="36" name="直接箭头连接符 35">
            <a:extLst>
              <a:ext uri="{FF2B5EF4-FFF2-40B4-BE49-F238E27FC236}">
                <a16:creationId xmlns:a16="http://schemas.microsoft.com/office/drawing/2014/main" id="{075FC933-C976-4B54-9C39-348448F27DBE}"/>
              </a:ext>
            </a:extLst>
          </p:cNvPr>
          <p:cNvCxnSpPr>
            <a:cxnSpLocks/>
            <a:stCxn id="51" idx="2"/>
          </p:cNvCxnSpPr>
          <p:nvPr/>
        </p:nvCxnSpPr>
        <p:spPr>
          <a:xfrm flipV="1">
            <a:off x="7844899" y="1929482"/>
            <a:ext cx="0" cy="1036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25A02FCD-E116-458A-8C30-A45080350A53}"/>
              </a:ext>
            </a:extLst>
          </p:cNvPr>
          <p:cNvSpPr txBox="1"/>
          <p:nvPr/>
        </p:nvSpPr>
        <p:spPr>
          <a:xfrm>
            <a:off x="7552830" y="2003961"/>
            <a:ext cx="292068" cy="369332"/>
          </a:xfrm>
          <a:prstGeom prst="rect">
            <a:avLst/>
          </a:prstGeom>
          <a:noFill/>
        </p:spPr>
        <p:txBody>
          <a:bodyPr wrap="none" rtlCol="0">
            <a:spAutoFit/>
          </a:bodyPr>
          <a:lstStyle/>
          <a:p>
            <a:r>
              <a:rPr lang="en-US" altLang="zh-CN" dirty="0"/>
              <a:t>y</a:t>
            </a:r>
            <a:endParaRPr lang="zh-CN" altLang="en-US" dirty="0"/>
          </a:p>
        </p:txBody>
      </p:sp>
      <p:sp>
        <p:nvSpPr>
          <p:cNvPr id="44" name="文本框 43">
            <a:extLst>
              <a:ext uri="{FF2B5EF4-FFF2-40B4-BE49-F238E27FC236}">
                <a16:creationId xmlns:a16="http://schemas.microsoft.com/office/drawing/2014/main" id="{903145F8-75E6-4412-9D4D-D502A8039D63}"/>
              </a:ext>
            </a:extLst>
          </p:cNvPr>
          <p:cNvSpPr txBox="1"/>
          <p:nvPr/>
        </p:nvSpPr>
        <p:spPr>
          <a:xfrm>
            <a:off x="7222580" y="3289381"/>
            <a:ext cx="521608" cy="369332"/>
          </a:xfrm>
          <a:prstGeom prst="rect">
            <a:avLst/>
          </a:prstGeom>
          <a:noFill/>
        </p:spPr>
        <p:txBody>
          <a:bodyPr wrap="square" rtlCol="0">
            <a:spAutoFit/>
          </a:bodyPr>
          <a:lstStyle/>
          <a:p>
            <a:r>
              <a:rPr lang="en-US" altLang="zh-CN" b="1" i="1" dirty="0">
                <a:solidFill>
                  <a:srgbClr val="0CB458"/>
                </a:solidFill>
              </a:rPr>
              <a:t>L</a:t>
            </a:r>
            <a:r>
              <a:rPr lang="en-US" altLang="zh-CN" b="1" baseline="-25000" dirty="0">
                <a:solidFill>
                  <a:srgbClr val="0CB458"/>
                </a:solidFill>
              </a:rPr>
              <a:t>A,B</a:t>
            </a:r>
          </a:p>
        </p:txBody>
      </p:sp>
      <mc:AlternateContent xmlns:mc="http://schemas.openxmlformats.org/markup-compatibility/2006" xmlns:a14="http://schemas.microsoft.com/office/drawing/2010/main">
        <mc:Choice Requires="a14">
          <p:sp>
            <p:nvSpPr>
              <p:cNvPr id="45" name="椭圆 44">
                <a:extLst>
                  <a:ext uri="{FF2B5EF4-FFF2-40B4-BE49-F238E27FC236}">
                    <a16:creationId xmlns:a16="http://schemas.microsoft.com/office/drawing/2014/main" id="{E972E93F-EA9A-44F3-BFFA-027DFB8467EA}"/>
                  </a:ext>
                </a:extLst>
              </p:cNvPr>
              <p:cNvSpPr/>
              <p:nvPr/>
            </p:nvSpPr>
            <p:spPr>
              <a:xfrm>
                <a:off x="6006856" y="3621102"/>
                <a:ext cx="1512168" cy="14725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b="1" i="1">
                            <a:solidFill>
                              <a:schemeClr val="tx1"/>
                            </a:solidFill>
                            <a:latin typeface="Cambria Math" panose="02040503050406030204" pitchFamily="18" charset="0"/>
                            <a:cs typeface="Times New Roman" panose="02020603050405020304" pitchFamily="18" charset="0"/>
                          </a:rPr>
                        </m:ctrlPr>
                      </m:sSubSupPr>
                      <m:e>
                        <m:r>
                          <a:rPr lang="en-US" altLang="zh-CN" b="1" i="1">
                            <a:solidFill>
                              <a:schemeClr val="tx1"/>
                            </a:solidFill>
                            <a:latin typeface="Cambria Math" panose="02040503050406030204" pitchFamily="18" charset="0"/>
                            <a:cs typeface="Times New Roman" panose="02020603050405020304" pitchFamily="18" charset="0"/>
                          </a:rPr>
                          <m:t>𝒙</m:t>
                        </m:r>
                      </m:e>
                      <m:sub>
                        <m:r>
                          <a:rPr lang="en-US" altLang="zh-CN" b="1">
                            <a:solidFill>
                              <a:schemeClr val="tx1"/>
                            </a:solidFill>
                            <a:latin typeface="Cambria Math" panose="02040503050406030204" pitchFamily="18" charset="0"/>
                            <a:cs typeface="Times New Roman" panose="02020603050405020304" pitchFamily="18" charset="0"/>
                          </a:rPr>
                          <m:t>𝐀</m:t>
                        </m:r>
                      </m:sub>
                      <m:sup>
                        <m:r>
                          <a:rPr lang="en-US" altLang="zh-CN" b="1" i="1">
                            <a:solidFill>
                              <a:schemeClr val="tx1"/>
                            </a:solidFill>
                            <a:latin typeface="Cambria Math" panose="02040503050406030204" pitchFamily="18" charset="0"/>
                            <a:cs typeface="Times New Roman" panose="02020603050405020304" pitchFamily="18" charset="0"/>
                          </a:rPr>
                          <m:t>∗∗</m:t>
                        </m:r>
                      </m:sup>
                    </m:sSubSup>
                  </m:oMath>
                </a14:m>
                <a:r>
                  <a:rPr lang="es-ES" altLang="zh-CN"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cs typeface="Times New Roman" panose="02020603050405020304" pitchFamily="18" charset="0"/>
                  </a:rPr>
                  <a:t> </a:t>
                </a:r>
                <a14:m>
                  <m:oMath xmlns:m="http://schemas.openxmlformats.org/officeDocument/2006/math">
                    <m:sSubSup>
                      <m:sSubSupPr>
                        <m:ctrlPr>
                          <a:rPr lang="en-US" altLang="zh-CN" b="1" i="1" smtClean="0">
                            <a:solidFill>
                              <a:schemeClr val="tx1"/>
                            </a:solidFill>
                            <a:latin typeface="Cambria Math" panose="02040503050406030204" pitchFamily="18" charset="0"/>
                            <a:cs typeface="Times New Roman" panose="02020603050405020304" pitchFamily="18" charset="0"/>
                          </a:rPr>
                        </m:ctrlPr>
                      </m:sSubSupPr>
                      <m:e>
                        <m:r>
                          <a:rPr lang="en-US" altLang="zh-CN" b="1" i="1" smtClean="0">
                            <a:solidFill>
                              <a:schemeClr val="tx1"/>
                            </a:solidFill>
                            <a:latin typeface="Cambria Math" panose="02040503050406030204" pitchFamily="18" charset="0"/>
                            <a:cs typeface="Times New Roman" panose="02020603050405020304" pitchFamily="18" charset="0"/>
                          </a:rPr>
                          <m:t>𝒚</m:t>
                        </m:r>
                      </m:e>
                      <m:sub>
                        <m:r>
                          <a:rPr lang="en-US" altLang="zh-CN" b="1">
                            <a:solidFill>
                              <a:schemeClr val="tx1"/>
                            </a:solidFill>
                            <a:latin typeface="Cambria Math" panose="02040503050406030204" pitchFamily="18" charset="0"/>
                            <a:cs typeface="Times New Roman" panose="02020603050405020304" pitchFamily="18" charset="0"/>
                          </a:rPr>
                          <m:t>𝐀</m:t>
                        </m:r>
                      </m:sub>
                      <m:sup>
                        <m:r>
                          <a:rPr lang="en-US" altLang="zh-CN" b="1" i="1">
                            <a:solidFill>
                              <a:schemeClr val="tx1"/>
                            </a:solidFill>
                            <a:latin typeface="Cambria Math" panose="02040503050406030204" pitchFamily="18" charset="0"/>
                            <a:cs typeface="Times New Roman" panose="02020603050405020304" pitchFamily="18" charset="0"/>
                          </a:rPr>
                          <m:t>∗∗</m:t>
                        </m:r>
                      </m:sup>
                    </m:sSubSup>
                  </m:oMath>
                </a14:m>
                <a:r>
                  <a:rPr lang="en-US" altLang="zh-CN" b="1" dirty="0">
                    <a:solidFill>
                      <a:schemeClr val="tx1"/>
                    </a:solidFill>
                    <a:latin typeface="Times New Roman" panose="02020603050405020304" pitchFamily="18" charset="0"/>
                    <a:cs typeface="Times New Roman" panose="02020603050405020304" pitchFamily="18" charset="0"/>
                  </a:rPr>
                  <a:t>)</a:t>
                </a:r>
                <a:endParaRPr lang="es-ES" altLang="zh-CN"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5" name="椭圆 44">
                <a:extLst>
                  <a:ext uri="{FF2B5EF4-FFF2-40B4-BE49-F238E27FC236}">
                    <a16:creationId xmlns:a16="http://schemas.microsoft.com/office/drawing/2014/main" id="{E972E93F-EA9A-44F3-BFFA-027DFB8467EA}"/>
                  </a:ext>
                </a:extLst>
              </p:cNvPr>
              <p:cNvSpPr>
                <a:spLocks noRot="1" noChangeAspect="1" noMove="1" noResize="1" noEditPoints="1" noAdjustHandles="1" noChangeArrowheads="1" noChangeShapeType="1" noTextEdit="1"/>
              </p:cNvSpPr>
              <p:nvPr/>
            </p:nvSpPr>
            <p:spPr>
              <a:xfrm>
                <a:off x="6006856" y="3621102"/>
                <a:ext cx="1512168" cy="1472590"/>
              </a:xfrm>
              <a:prstGeom prst="ellipse">
                <a:avLst/>
              </a:prstGeom>
              <a:blipFill>
                <a:blip r:embed="rId4"/>
                <a:stretch>
                  <a:fillRect/>
                </a:stretch>
              </a:blipFill>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521FE7BD-0B0A-4EF9-95AB-08E1352C8457}"/>
              </a:ext>
            </a:extLst>
          </p:cNvPr>
          <p:cNvSpPr txBox="1"/>
          <p:nvPr/>
        </p:nvSpPr>
        <p:spPr>
          <a:xfrm>
            <a:off x="6650124" y="2450923"/>
            <a:ext cx="1293647" cy="369332"/>
          </a:xfrm>
          <a:prstGeom prst="rect">
            <a:avLst/>
          </a:prstGeom>
          <a:noFill/>
        </p:spPr>
        <p:txBody>
          <a:bodyPr wrap="square" rtlCol="0">
            <a:spAutoFit/>
          </a:bodyPr>
          <a:lstStyle/>
          <a:p>
            <a:r>
              <a:rPr lang="en-US" altLang="zh-CN" b="1" i="1" dirty="0">
                <a:solidFill>
                  <a:srgbClr val="FF0000"/>
                </a:solidFill>
              </a:rPr>
              <a:t>Angle</a:t>
            </a:r>
            <a:r>
              <a:rPr lang="en-US" altLang="zh-CN" b="1" dirty="0">
                <a:solidFill>
                  <a:srgbClr val="FF0000"/>
                </a:solidFill>
              </a:rPr>
              <a:t>(B,A)</a:t>
            </a:r>
            <a:endParaRPr lang="zh-CN" altLang="en-US" b="1" dirty="0">
              <a:solidFill>
                <a:srgbClr val="FF0000"/>
              </a:solidFill>
            </a:endParaRPr>
          </a:p>
        </p:txBody>
      </p:sp>
      <p:cxnSp>
        <p:nvCxnSpPr>
          <p:cNvPr id="47" name="直接连接符 46">
            <a:extLst>
              <a:ext uri="{FF2B5EF4-FFF2-40B4-BE49-F238E27FC236}">
                <a16:creationId xmlns:a16="http://schemas.microsoft.com/office/drawing/2014/main" id="{FD328C45-C782-4917-B175-D0191823FB01}"/>
              </a:ext>
            </a:extLst>
          </p:cNvPr>
          <p:cNvCxnSpPr>
            <a:cxnSpLocks/>
            <a:stCxn id="51" idx="2"/>
            <a:endCxn id="45" idx="6"/>
          </p:cNvCxnSpPr>
          <p:nvPr/>
        </p:nvCxnSpPr>
        <p:spPr>
          <a:xfrm flipH="1">
            <a:off x="7519024" y="2965719"/>
            <a:ext cx="325875" cy="139167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FC899A6B-F15D-4E6F-95C9-013837EB5EFE}"/>
              </a:ext>
            </a:extLst>
          </p:cNvPr>
          <p:cNvSpPr txBox="1"/>
          <p:nvPr/>
        </p:nvSpPr>
        <p:spPr>
          <a:xfrm>
            <a:off x="6530523" y="3948911"/>
            <a:ext cx="26913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A</a:t>
            </a:r>
            <a:endParaRPr lang="zh-CN" altLang="en-US" dirty="0"/>
          </a:p>
        </p:txBody>
      </p:sp>
      <p:sp>
        <p:nvSpPr>
          <p:cNvPr id="50" name="矩形 49">
            <a:extLst>
              <a:ext uri="{FF2B5EF4-FFF2-40B4-BE49-F238E27FC236}">
                <a16:creationId xmlns:a16="http://schemas.microsoft.com/office/drawing/2014/main" id="{29A73F2F-DDA6-4C27-9E8A-2913FFE791A1}"/>
              </a:ext>
            </a:extLst>
          </p:cNvPr>
          <p:cNvSpPr/>
          <p:nvPr/>
        </p:nvSpPr>
        <p:spPr>
          <a:xfrm>
            <a:off x="5972848" y="2909809"/>
            <a:ext cx="269136" cy="369332"/>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A</a:t>
            </a:r>
            <a:endParaRPr lang="zh-CN" altLang="en-US" dirty="0"/>
          </a:p>
        </p:txBody>
      </p:sp>
      <mc:AlternateContent xmlns:mc="http://schemas.openxmlformats.org/markup-compatibility/2006" xmlns:a14="http://schemas.microsoft.com/office/drawing/2010/main">
        <mc:Choice Requires="a14">
          <p:sp>
            <p:nvSpPr>
              <p:cNvPr id="51" name="椭圆 50">
                <a:extLst>
                  <a:ext uri="{FF2B5EF4-FFF2-40B4-BE49-F238E27FC236}">
                    <a16:creationId xmlns:a16="http://schemas.microsoft.com/office/drawing/2014/main" id="{B82AAFCE-F57B-4F3D-B8FF-51374ECA19BF}"/>
                  </a:ext>
                </a:extLst>
              </p:cNvPr>
              <p:cNvSpPr/>
              <p:nvPr/>
            </p:nvSpPr>
            <p:spPr>
              <a:xfrm>
                <a:off x="7844899" y="2358443"/>
                <a:ext cx="1252735" cy="1214551"/>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b="1" i="1">
                            <a:solidFill>
                              <a:schemeClr val="tx1"/>
                            </a:solidFill>
                            <a:latin typeface="Cambria Math" panose="02040503050406030204" pitchFamily="18" charset="0"/>
                            <a:cs typeface="Times New Roman" panose="02020603050405020304" pitchFamily="18" charset="0"/>
                          </a:rPr>
                        </m:ctrlPr>
                      </m:sSubSupPr>
                      <m:e>
                        <m:r>
                          <a:rPr lang="en-US" altLang="zh-CN" b="1" i="1">
                            <a:solidFill>
                              <a:schemeClr val="tx1"/>
                            </a:solidFill>
                            <a:latin typeface="Cambria Math" panose="02040503050406030204" pitchFamily="18" charset="0"/>
                            <a:cs typeface="Times New Roman" panose="02020603050405020304" pitchFamily="18" charset="0"/>
                          </a:rPr>
                          <m:t>𝒙</m:t>
                        </m:r>
                      </m:e>
                      <m:sub>
                        <m:r>
                          <a:rPr lang="en-US" altLang="zh-CN" b="1" i="0" smtClean="0">
                            <a:solidFill>
                              <a:schemeClr val="tx1"/>
                            </a:solidFill>
                            <a:latin typeface="Cambria Math" panose="02040503050406030204" pitchFamily="18" charset="0"/>
                            <a:cs typeface="Times New Roman" panose="02020603050405020304" pitchFamily="18" charset="0"/>
                          </a:rPr>
                          <m:t>𝐁</m:t>
                        </m:r>
                      </m:sub>
                      <m:sup>
                        <m:r>
                          <a:rPr lang="en-US" altLang="zh-CN" b="1" i="1">
                            <a:solidFill>
                              <a:schemeClr val="tx1"/>
                            </a:solidFill>
                            <a:latin typeface="Cambria Math" panose="02040503050406030204" pitchFamily="18" charset="0"/>
                            <a:cs typeface="Times New Roman" panose="02020603050405020304" pitchFamily="18" charset="0"/>
                          </a:rPr>
                          <m:t>∗</m:t>
                        </m:r>
                      </m:sup>
                    </m:sSubSup>
                  </m:oMath>
                </a14:m>
                <a:r>
                  <a:rPr lang="es-ES" altLang="zh-CN"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cs typeface="Times New Roman" panose="02020603050405020304" pitchFamily="18" charset="0"/>
                  </a:rPr>
                  <a:t> </a:t>
                </a:r>
                <a14:m>
                  <m:oMath xmlns:m="http://schemas.openxmlformats.org/officeDocument/2006/math">
                    <m:sSubSup>
                      <m:sSubSupPr>
                        <m:ctrlPr>
                          <a:rPr lang="en-US" altLang="zh-CN" b="1" i="1">
                            <a:solidFill>
                              <a:schemeClr val="tx1"/>
                            </a:solidFill>
                            <a:latin typeface="Cambria Math" panose="02040503050406030204" pitchFamily="18" charset="0"/>
                            <a:cs typeface="Times New Roman" panose="02020603050405020304" pitchFamily="18" charset="0"/>
                          </a:rPr>
                        </m:ctrlPr>
                      </m:sSubSupPr>
                      <m:e>
                        <m:r>
                          <a:rPr lang="en-US" altLang="zh-CN" b="1" i="1">
                            <a:solidFill>
                              <a:schemeClr val="tx1"/>
                            </a:solidFill>
                            <a:latin typeface="Cambria Math" panose="02040503050406030204" pitchFamily="18" charset="0"/>
                            <a:cs typeface="Times New Roman" panose="02020603050405020304" pitchFamily="18" charset="0"/>
                          </a:rPr>
                          <m:t>𝒚</m:t>
                        </m:r>
                      </m:e>
                      <m:sub>
                        <m:r>
                          <a:rPr lang="en-US" altLang="zh-CN" b="1" i="0" smtClean="0">
                            <a:solidFill>
                              <a:schemeClr val="tx1"/>
                            </a:solidFill>
                            <a:latin typeface="Cambria Math" panose="02040503050406030204" pitchFamily="18" charset="0"/>
                            <a:cs typeface="Times New Roman" panose="02020603050405020304" pitchFamily="18" charset="0"/>
                          </a:rPr>
                          <m:t>𝐁</m:t>
                        </m:r>
                      </m:sub>
                      <m:sup>
                        <m:r>
                          <a:rPr lang="en-US" altLang="zh-CN" b="1" i="1">
                            <a:solidFill>
                              <a:schemeClr val="tx1"/>
                            </a:solidFill>
                            <a:latin typeface="Cambria Math" panose="02040503050406030204" pitchFamily="18" charset="0"/>
                            <a:cs typeface="Times New Roman" panose="02020603050405020304" pitchFamily="18" charset="0"/>
                          </a:rPr>
                          <m:t>∗</m:t>
                        </m:r>
                      </m:sup>
                    </m:sSubSup>
                  </m:oMath>
                </a14:m>
                <a:r>
                  <a:rPr lang="en-US" altLang="zh-CN" b="1" dirty="0">
                    <a:solidFill>
                      <a:schemeClr val="tx1"/>
                    </a:solidFill>
                    <a:latin typeface="Times New Roman" panose="02020603050405020304" pitchFamily="18" charset="0"/>
                    <a:cs typeface="Times New Roman" panose="02020603050405020304" pitchFamily="18" charset="0"/>
                  </a:rPr>
                  <a:t>)</a:t>
                </a:r>
                <a:endParaRPr lang="es-ES" altLang="zh-CN"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1" name="椭圆 50">
                <a:extLst>
                  <a:ext uri="{FF2B5EF4-FFF2-40B4-BE49-F238E27FC236}">
                    <a16:creationId xmlns:a16="http://schemas.microsoft.com/office/drawing/2014/main" id="{B82AAFCE-F57B-4F3D-B8FF-51374ECA19BF}"/>
                  </a:ext>
                </a:extLst>
              </p:cNvPr>
              <p:cNvSpPr>
                <a:spLocks noRot="1" noChangeAspect="1" noMove="1" noResize="1" noEditPoints="1" noAdjustHandles="1" noChangeArrowheads="1" noChangeShapeType="1" noTextEdit="1"/>
              </p:cNvSpPr>
              <p:nvPr/>
            </p:nvSpPr>
            <p:spPr>
              <a:xfrm>
                <a:off x="7844899" y="2358443"/>
                <a:ext cx="1252735" cy="1214551"/>
              </a:xfrm>
              <a:prstGeom prst="ellipse">
                <a:avLst/>
              </a:prstGeom>
              <a:blipFill>
                <a:blip r:embed="rId5"/>
                <a:stretch>
                  <a:fillRect/>
                </a:stretch>
              </a:blipFill>
            </p:spPr>
            <p:txBody>
              <a:bodyPr/>
              <a:lstStyle/>
              <a:p>
                <a:r>
                  <a:rPr lang="zh-CN" altLang="en-US">
                    <a:noFill/>
                  </a:rPr>
                  <a:t> </a:t>
                </a:r>
              </a:p>
            </p:txBody>
          </p:sp>
        </mc:Fallback>
      </mc:AlternateContent>
      <p:sp>
        <p:nvSpPr>
          <p:cNvPr id="52" name="弧形 51">
            <a:extLst>
              <a:ext uri="{FF2B5EF4-FFF2-40B4-BE49-F238E27FC236}">
                <a16:creationId xmlns:a16="http://schemas.microsoft.com/office/drawing/2014/main" id="{0E3DDEC2-CE5D-431A-B09B-1561DE19AA18}"/>
              </a:ext>
            </a:extLst>
          </p:cNvPr>
          <p:cNvSpPr/>
          <p:nvPr/>
        </p:nvSpPr>
        <p:spPr>
          <a:xfrm>
            <a:off x="7077320" y="2346438"/>
            <a:ext cx="1512168" cy="1417290"/>
          </a:xfrm>
          <a:prstGeom prst="arc">
            <a:avLst>
              <a:gd name="adj1" fmla="val 16200000"/>
              <a:gd name="adj2" fmla="val 6241358"/>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08FCEB75-A9B9-4AEE-992F-DC1942DB7935}"/>
              </a:ext>
            </a:extLst>
          </p:cNvPr>
          <p:cNvSpPr txBox="1"/>
          <p:nvPr/>
        </p:nvSpPr>
        <p:spPr>
          <a:xfrm>
            <a:off x="1384846" y="3164057"/>
            <a:ext cx="3164857" cy="2862322"/>
          </a:xfrm>
          <a:prstGeom prst="rect">
            <a:avLst/>
          </a:prstGeom>
          <a:noFill/>
        </p:spPr>
        <p:txBody>
          <a:bodyPr wrap="square" rtlCol="0">
            <a:spAutoFit/>
          </a:bodyPr>
          <a:lstStyle/>
          <a:p>
            <a:r>
              <a:rPr lang="en-US" altLang="zh-CN" b="1" dirty="0">
                <a:latin typeface="+mj-ea"/>
                <a:ea typeface="+mj-ea"/>
              </a:rPr>
              <a:t>3. </a:t>
            </a:r>
            <a:r>
              <a:rPr lang="zh-CN" altLang="en-US" b="1" dirty="0">
                <a:latin typeface="+mj-ea"/>
                <a:ea typeface="+mj-ea"/>
              </a:rPr>
              <a:t>迭代评估指标</a:t>
            </a:r>
            <a:endParaRPr lang="en-US" altLang="zh-CN" b="1" dirty="0">
              <a:latin typeface="+mj-ea"/>
              <a:ea typeface="+mj-ea"/>
            </a:endParaRPr>
          </a:p>
          <a:p>
            <a:pPr marL="171450" indent="-1714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观察值与传感器测量值的绝对差值</a:t>
            </a:r>
            <a:r>
              <a:rPr lang="en-US" altLang="zh-CN" b="1" i="1" dirty="0">
                <a:solidFill>
                  <a:srgbClr val="586B7F"/>
                </a:solidFill>
                <a:latin typeface="微软雅黑" panose="020B0503020204020204" pitchFamily="34" charset="-122"/>
                <a:ea typeface="微软雅黑" panose="020B0503020204020204" pitchFamily="34" charset="-122"/>
              </a:rPr>
              <a:t>M</a:t>
            </a:r>
            <a:r>
              <a:rPr lang="zh-CN" altLang="en-US" dirty="0">
                <a:solidFill>
                  <a:srgbClr val="586B7F"/>
                </a:solidFill>
                <a:latin typeface="微软雅黑" panose="020B0503020204020204" pitchFamily="34" charset="-122"/>
                <a:ea typeface="微软雅黑" panose="020B0503020204020204" pitchFamily="34" charset="-122"/>
              </a:rPr>
              <a:t>：即传感器测得的被观察车辆与</a:t>
            </a:r>
            <a:r>
              <a:rPr lang="zh-CN" altLang="en-US" b="1" dirty="0">
                <a:solidFill>
                  <a:srgbClr val="586B7F"/>
                </a:solidFill>
                <a:latin typeface="微软雅黑" panose="020B0503020204020204" pitchFamily="34" charset="-122"/>
                <a:ea typeface="微软雅黑" panose="020B0503020204020204" pitchFamily="34" charset="-122"/>
              </a:rPr>
              <a:t>最近车辆</a:t>
            </a:r>
            <a:r>
              <a:rPr lang="zh-CN" altLang="en-US" dirty="0">
                <a:solidFill>
                  <a:srgbClr val="586B7F"/>
                </a:solidFill>
                <a:latin typeface="微软雅黑" panose="020B0503020204020204" pitchFamily="34" charset="-122"/>
                <a:ea typeface="微软雅黑" panose="020B0503020204020204" pitchFamily="34" charset="-122"/>
              </a:rPr>
              <a:t>的距离与观察距离的绝对差。</a:t>
            </a:r>
            <a:endParaRPr lang="en-US" altLang="zh-CN"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zh-CN" altLang="en-US" i="1" dirty="0"/>
          </a:p>
          <a:p>
            <a:endParaRPr lang="zh-CN" altLang="en-US" dirty="0"/>
          </a:p>
          <a:p>
            <a:pPr marL="171450" indent="-171450">
              <a:buFont typeface="Arial" panose="020B0604020202020204" pitchFamily="34" charset="0"/>
              <a:buChar char="•"/>
            </a:pPr>
            <a:endParaRPr lang="en-US" altLang="zh-CN" dirty="0">
              <a:solidFill>
                <a:srgbClr val="586B7F"/>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endParaRPr lang="en-US" altLang="zh-CN"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33543126-D821-4474-9D8C-A9BEA25D4957}"/>
              </a:ext>
            </a:extLst>
          </p:cNvPr>
          <p:cNvSpPr txBox="1"/>
          <p:nvPr/>
        </p:nvSpPr>
        <p:spPr>
          <a:xfrm>
            <a:off x="1285206" y="1095104"/>
            <a:ext cx="3335692" cy="369332"/>
          </a:xfrm>
          <a:prstGeom prst="rect">
            <a:avLst/>
          </a:prstGeom>
          <a:noFill/>
        </p:spPr>
        <p:txBody>
          <a:bodyPr wrap="square" rtlCol="0">
            <a:spAutoFit/>
          </a:bodyPr>
          <a:lstStyle/>
          <a:p>
            <a:r>
              <a:rPr lang="en-US" altLang="zh-CN" b="1" dirty="0">
                <a:latin typeface="+mj-ea"/>
                <a:ea typeface="+mj-ea"/>
              </a:rPr>
              <a:t>1.</a:t>
            </a:r>
            <a:r>
              <a:rPr lang="zh-CN" altLang="en-US" b="1" dirty="0">
                <a:latin typeface="+mj-ea"/>
                <a:ea typeface="+mj-ea"/>
              </a:rPr>
              <a:t>对被观察车辆</a:t>
            </a:r>
            <a:r>
              <a:rPr lang="en-US" altLang="zh-CN" b="1" dirty="0">
                <a:latin typeface="+mj-ea"/>
                <a:ea typeface="+mj-ea"/>
              </a:rPr>
              <a:t>A</a:t>
            </a:r>
            <a:r>
              <a:rPr lang="zh-CN" altLang="en-US" b="1" dirty="0">
                <a:latin typeface="+mj-ea"/>
                <a:ea typeface="+mj-ea"/>
              </a:rPr>
              <a:t>依次进行观察</a:t>
            </a:r>
            <a:endParaRPr lang="en-US" altLang="zh-CN" b="1" dirty="0">
              <a:latin typeface="+mj-ea"/>
              <a:ea typeface="+mj-ea"/>
            </a:endParaRPr>
          </a:p>
        </p:txBody>
      </p:sp>
      <p:sp>
        <p:nvSpPr>
          <p:cNvPr id="57" name="矩形 56">
            <a:extLst>
              <a:ext uri="{FF2B5EF4-FFF2-40B4-BE49-F238E27FC236}">
                <a16:creationId xmlns:a16="http://schemas.microsoft.com/office/drawing/2014/main" id="{040345EB-D6C1-4965-ADE9-EF52AFDA27AE}"/>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58" name="矩形 57">
            <a:extLst>
              <a:ext uri="{FF2B5EF4-FFF2-40B4-BE49-F238E27FC236}">
                <a16:creationId xmlns:a16="http://schemas.microsoft.com/office/drawing/2014/main" id="{54B2BAE8-A096-4EF9-A621-3B21E838F8A0}"/>
              </a:ext>
            </a:extLst>
          </p:cNvPr>
          <p:cNvSpPr/>
          <p:nvPr/>
        </p:nvSpPr>
        <p:spPr>
          <a:xfrm>
            <a:off x="292171" y="2394827"/>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pic>
        <p:nvPicPr>
          <p:cNvPr id="61" name="图形 60" descr="汽车">
            <a:extLst>
              <a:ext uri="{FF2B5EF4-FFF2-40B4-BE49-F238E27FC236}">
                <a16:creationId xmlns:a16="http://schemas.microsoft.com/office/drawing/2014/main" id="{71040C27-D7F0-43F9-9307-D351351C430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8325" y="1944452"/>
            <a:ext cx="564535" cy="564535"/>
          </a:xfrm>
          <a:prstGeom prst="rect">
            <a:avLst/>
          </a:prstGeom>
        </p:spPr>
      </p:pic>
      <p:pic>
        <p:nvPicPr>
          <p:cNvPr id="62" name="图形 61" descr="汽车">
            <a:extLst>
              <a:ext uri="{FF2B5EF4-FFF2-40B4-BE49-F238E27FC236}">
                <a16:creationId xmlns:a16="http://schemas.microsoft.com/office/drawing/2014/main" id="{9002FE10-E931-415E-B94A-DF5A15F64A6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91131" y="1522996"/>
            <a:ext cx="564535" cy="564535"/>
          </a:xfrm>
          <a:prstGeom prst="rect">
            <a:avLst/>
          </a:prstGeom>
        </p:spPr>
      </p:pic>
      <p:pic>
        <p:nvPicPr>
          <p:cNvPr id="63" name="图形 62" descr="汽车">
            <a:extLst>
              <a:ext uri="{FF2B5EF4-FFF2-40B4-BE49-F238E27FC236}">
                <a16:creationId xmlns:a16="http://schemas.microsoft.com/office/drawing/2014/main" id="{77C23690-E4F6-4B0F-8422-AB73EA17F22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2635" y="2367474"/>
            <a:ext cx="564535" cy="564535"/>
          </a:xfrm>
          <a:prstGeom prst="rect">
            <a:avLst/>
          </a:prstGeom>
        </p:spPr>
      </p:pic>
      <p:pic>
        <p:nvPicPr>
          <p:cNvPr id="64" name="图形 63" descr="汽车">
            <a:extLst>
              <a:ext uri="{FF2B5EF4-FFF2-40B4-BE49-F238E27FC236}">
                <a16:creationId xmlns:a16="http://schemas.microsoft.com/office/drawing/2014/main" id="{C2197945-192C-4EB4-BD71-862803D3F31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4868" y="1450069"/>
            <a:ext cx="564535" cy="564535"/>
          </a:xfrm>
          <a:prstGeom prst="rect">
            <a:avLst/>
          </a:prstGeom>
        </p:spPr>
      </p:pic>
      <p:sp>
        <p:nvSpPr>
          <p:cNvPr id="65" name="文本框 64">
            <a:extLst>
              <a:ext uri="{FF2B5EF4-FFF2-40B4-BE49-F238E27FC236}">
                <a16:creationId xmlns:a16="http://schemas.microsoft.com/office/drawing/2014/main" id="{4C76596A-591A-4F62-81FD-49D3A217CBBA}"/>
              </a:ext>
            </a:extLst>
          </p:cNvPr>
          <p:cNvSpPr txBox="1"/>
          <p:nvPr/>
        </p:nvSpPr>
        <p:spPr>
          <a:xfrm>
            <a:off x="1420819" y="2309506"/>
            <a:ext cx="246018" cy="276999"/>
          </a:xfrm>
          <a:prstGeom prst="rect">
            <a:avLst/>
          </a:prstGeom>
          <a:noFill/>
        </p:spPr>
        <p:txBody>
          <a:bodyPr wrap="square" rtlCol="0">
            <a:spAutoFit/>
          </a:bodyPr>
          <a:lstStyle/>
          <a:p>
            <a:r>
              <a:rPr lang="en-US" altLang="zh-CN" sz="1200" b="1" dirty="0">
                <a:solidFill>
                  <a:srgbClr val="FF0000"/>
                </a:solidFill>
                <a:latin typeface="微软雅黑" panose="020B0503020204020204" pitchFamily="34" charset="-122"/>
                <a:ea typeface="微软雅黑" panose="020B0503020204020204" pitchFamily="34" charset="-122"/>
              </a:rPr>
              <a:t>A</a:t>
            </a:r>
          </a:p>
        </p:txBody>
      </p:sp>
      <p:sp>
        <p:nvSpPr>
          <p:cNvPr id="66" name="文本框 65">
            <a:extLst>
              <a:ext uri="{FF2B5EF4-FFF2-40B4-BE49-F238E27FC236}">
                <a16:creationId xmlns:a16="http://schemas.microsoft.com/office/drawing/2014/main" id="{8DD8AA7D-0C01-4942-9496-5557F4895805}"/>
              </a:ext>
            </a:extLst>
          </p:cNvPr>
          <p:cNvSpPr txBox="1"/>
          <p:nvPr/>
        </p:nvSpPr>
        <p:spPr>
          <a:xfrm>
            <a:off x="2413128" y="1870309"/>
            <a:ext cx="246018"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B</a:t>
            </a:r>
          </a:p>
        </p:txBody>
      </p:sp>
      <p:sp>
        <p:nvSpPr>
          <p:cNvPr id="67" name="文本框 66">
            <a:extLst>
              <a:ext uri="{FF2B5EF4-FFF2-40B4-BE49-F238E27FC236}">
                <a16:creationId xmlns:a16="http://schemas.microsoft.com/office/drawing/2014/main" id="{A08A303C-D106-4AF1-9431-D63E7C76A778}"/>
              </a:ext>
            </a:extLst>
          </p:cNvPr>
          <p:cNvSpPr txBox="1"/>
          <p:nvPr/>
        </p:nvSpPr>
        <p:spPr>
          <a:xfrm>
            <a:off x="2999951" y="2727716"/>
            <a:ext cx="246018"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C</a:t>
            </a:r>
          </a:p>
        </p:txBody>
      </p:sp>
      <p:sp>
        <p:nvSpPr>
          <p:cNvPr id="68" name="文本框 67">
            <a:extLst>
              <a:ext uri="{FF2B5EF4-FFF2-40B4-BE49-F238E27FC236}">
                <a16:creationId xmlns:a16="http://schemas.microsoft.com/office/drawing/2014/main" id="{3D30F621-8E5A-4DE5-98F0-628A31D3BFDE}"/>
              </a:ext>
            </a:extLst>
          </p:cNvPr>
          <p:cNvSpPr txBox="1"/>
          <p:nvPr/>
        </p:nvSpPr>
        <p:spPr>
          <a:xfrm>
            <a:off x="3602634" y="1838725"/>
            <a:ext cx="246018"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D</a:t>
            </a:r>
          </a:p>
        </p:txBody>
      </p:sp>
      <p:sp>
        <p:nvSpPr>
          <p:cNvPr id="69" name="文本框 68">
            <a:extLst>
              <a:ext uri="{FF2B5EF4-FFF2-40B4-BE49-F238E27FC236}">
                <a16:creationId xmlns:a16="http://schemas.microsoft.com/office/drawing/2014/main" id="{491F5AD7-D503-4A9A-ABBA-31348FB9D92F}"/>
              </a:ext>
            </a:extLst>
          </p:cNvPr>
          <p:cNvSpPr txBox="1"/>
          <p:nvPr/>
        </p:nvSpPr>
        <p:spPr>
          <a:xfrm>
            <a:off x="4007490" y="2371460"/>
            <a:ext cx="246018"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E</a:t>
            </a:r>
          </a:p>
        </p:txBody>
      </p:sp>
      <p:pic>
        <p:nvPicPr>
          <p:cNvPr id="70" name="图形 69" descr="汽车">
            <a:extLst>
              <a:ext uri="{FF2B5EF4-FFF2-40B4-BE49-F238E27FC236}">
                <a16:creationId xmlns:a16="http://schemas.microsoft.com/office/drawing/2014/main" id="{1375F85F-3CCD-46C7-8193-B233829925C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76139" y="2017892"/>
            <a:ext cx="564535" cy="564535"/>
          </a:xfrm>
          <a:prstGeom prst="rect">
            <a:avLst/>
          </a:prstGeom>
        </p:spPr>
      </p:pic>
      <p:cxnSp>
        <p:nvCxnSpPr>
          <p:cNvPr id="71" name="直接连接符 70">
            <a:extLst>
              <a:ext uri="{FF2B5EF4-FFF2-40B4-BE49-F238E27FC236}">
                <a16:creationId xmlns:a16="http://schemas.microsoft.com/office/drawing/2014/main" id="{100204CF-46A3-4F0C-97E6-B1BD6B98FFAB}"/>
              </a:ext>
            </a:extLst>
          </p:cNvPr>
          <p:cNvCxnSpPr>
            <a:cxnSpLocks/>
            <a:stCxn id="62" idx="1"/>
            <a:endCxn id="61" idx="3"/>
          </p:cNvCxnSpPr>
          <p:nvPr/>
        </p:nvCxnSpPr>
        <p:spPr>
          <a:xfrm flipH="1">
            <a:off x="1882860" y="1805264"/>
            <a:ext cx="408271" cy="421456"/>
          </a:xfrm>
          <a:prstGeom prst="line">
            <a:avLst/>
          </a:prstGeom>
          <a:ln w="19050"/>
        </p:spPr>
        <p:style>
          <a:lnRef idx="1">
            <a:schemeClr val="accent4"/>
          </a:lnRef>
          <a:fillRef idx="0">
            <a:schemeClr val="accent4"/>
          </a:fillRef>
          <a:effectRef idx="0">
            <a:schemeClr val="accent4"/>
          </a:effectRef>
          <a:fontRef idx="minor">
            <a:schemeClr val="tx1"/>
          </a:fontRef>
        </p:style>
      </p:cxnSp>
      <p:cxnSp>
        <p:nvCxnSpPr>
          <p:cNvPr id="72" name="直接连接符 71">
            <a:extLst>
              <a:ext uri="{FF2B5EF4-FFF2-40B4-BE49-F238E27FC236}">
                <a16:creationId xmlns:a16="http://schemas.microsoft.com/office/drawing/2014/main" id="{1D93387C-C7F5-459D-AE78-FC5C13510F70}"/>
              </a:ext>
            </a:extLst>
          </p:cNvPr>
          <p:cNvCxnSpPr>
            <a:cxnSpLocks/>
            <a:stCxn id="63" idx="1"/>
            <a:endCxn id="61" idx="3"/>
          </p:cNvCxnSpPr>
          <p:nvPr/>
        </p:nvCxnSpPr>
        <p:spPr>
          <a:xfrm flipH="1" flipV="1">
            <a:off x="1882860" y="2226720"/>
            <a:ext cx="979775" cy="423022"/>
          </a:xfrm>
          <a:prstGeom prst="line">
            <a:avLst/>
          </a:prstGeom>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6CCA3A89-4DBF-41E0-B745-75C6A29732F6}"/>
              </a:ext>
            </a:extLst>
          </p:cNvPr>
          <p:cNvCxnSpPr>
            <a:cxnSpLocks/>
            <a:stCxn id="64" idx="1"/>
            <a:endCxn id="61" idx="3"/>
          </p:cNvCxnSpPr>
          <p:nvPr/>
        </p:nvCxnSpPr>
        <p:spPr>
          <a:xfrm flipH="1">
            <a:off x="1882860" y="1732337"/>
            <a:ext cx="1602008" cy="494383"/>
          </a:xfrm>
          <a:prstGeom prst="line">
            <a:avLst/>
          </a:prstGeom>
          <a:ln/>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72685FD4-3908-40D4-9B6A-472EACE04B1F}"/>
              </a:ext>
            </a:extLst>
          </p:cNvPr>
          <p:cNvCxnSpPr>
            <a:cxnSpLocks/>
            <a:stCxn id="70" idx="1"/>
            <a:endCxn id="61" idx="3"/>
          </p:cNvCxnSpPr>
          <p:nvPr/>
        </p:nvCxnSpPr>
        <p:spPr>
          <a:xfrm flipH="1" flipV="1">
            <a:off x="1882860" y="2226720"/>
            <a:ext cx="1993279" cy="73440"/>
          </a:xfrm>
          <a:prstGeom prst="line">
            <a:avLst/>
          </a:prstGeom>
          <a:ln/>
        </p:spPr>
        <p:style>
          <a:lnRef idx="1">
            <a:schemeClr val="dk1"/>
          </a:lnRef>
          <a:fillRef idx="0">
            <a:schemeClr val="dk1"/>
          </a:fillRef>
          <a:effectRef idx="0">
            <a:schemeClr val="dk1"/>
          </a:effectRef>
          <a:fontRef idx="minor">
            <a:schemeClr val="tx1"/>
          </a:fontRef>
        </p:style>
      </p:cxnSp>
      <p:sp>
        <p:nvSpPr>
          <p:cNvPr id="76" name="文本框 75">
            <a:extLst>
              <a:ext uri="{FF2B5EF4-FFF2-40B4-BE49-F238E27FC236}">
                <a16:creationId xmlns:a16="http://schemas.microsoft.com/office/drawing/2014/main" id="{18DE9EF0-ED08-46B6-94B0-03DA82369936}"/>
              </a:ext>
            </a:extLst>
          </p:cNvPr>
          <p:cNvSpPr txBox="1"/>
          <p:nvPr/>
        </p:nvSpPr>
        <p:spPr>
          <a:xfrm>
            <a:off x="4656538" y="784516"/>
            <a:ext cx="2557370" cy="369332"/>
          </a:xfrm>
          <a:prstGeom prst="rect">
            <a:avLst/>
          </a:prstGeom>
          <a:noFill/>
        </p:spPr>
        <p:txBody>
          <a:bodyPr wrap="square" rtlCol="0">
            <a:spAutoFit/>
          </a:bodyPr>
          <a:lstStyle/>
          <a:p>
            <a:r>
              <a:rPr lang="en-US" altLang="zh-CN" b="1" dirty="0">
                <a:latin typeface="+mj-ea"/>
                <a:ea typeface="+mj-ea"/>
              </a:rPr>
              <a:t>2. </a:t>
            </a:r>
            <a:r>
              <a:rPr lang="zh-CN" altLang="en-US" b="1" dirty="0">
                <a:latin typeface="+mj-ea"/>
                <a:ea typeface="+mj-ea"/>
              </a:rPr>
              <a:t>每一次观察</a:t>
            </a:r>
            <a:endParaRPr lang="en-US" altLang="zh-CN" b="1" dirty="0">
              <a:latin typeface="+mj-ea"/>
              <a:ea typeface="+mj-ea"/>
            </a:endParaRPr>
          </a:p>
        </p:txBody>
      </p: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7CEE9F5F-743B-43C3-A148-F8F866B4B375}"/>
                  </a:ext>
                </a:extLst>
              </p:cNvPr>
              <p:cNvSpPr/>
              <p:nvPr/>
            </p:nvSpPr>
            <p:spPr>
              <a:xfrm>
                <a:off x="4448236" y="1118020"/>
                <a:ext cx="3697679"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latin typeface="Cambria Math" panose="02040503050406030204" pitchFamily="18" charset="0"/>
                            </a:rPr>
                          </m:ctrlPr>
                        </m:sSubSupPr>
                        <m:e>
                          <m:r>
                            <a:rPr lang="zh-CN" altLang="en-US" i="1">
                              <a:latin typeface="Cambria Math" panose="02040503050406030204" pitchFamily="18" charset="0"/>
                            </a:rPr>
                            <m:t>𝑥</m:t>
                          </m:r>
                        </m:e>
                        <m:sub>
                          <m:r>
                            <m:rPr>
                              <m:sty m:val="p"/>
                            </m:rPr>
                            <a:rPr lang="zh-CN" altLang="en-US" i="0">
                              <a:latin typeface="Cambria Math" panose="02040503050406030204" pitchFamily="18" charset="0"/>
                            </a:rPr>
                            <m:t>A</m:t>
                          </m:r>
                        </m:sub>
                        <m:sup>
                          <m:r>
                            <a:rPr lang="zh-CN" altLang="en-US" i="0">
                              <a:latin typeface="Cambria Math" panose="02040503050406030204" pitchFamily="18" charset="0"/>
                            </a:rPr>
                            <m:t>∗∗</m:t>
                          </m:r>
                        </m:sup>
                      </m:sSubSup>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𝑥</m:t>
                          </m:r>
                        </m:e>
                        <m:sub>
                          <m:r>
                            <m:rPr>
                              <m:sty m:val="p"/>
                            </m:rPr>
                            <a:rPr lang="zh-CN" altLang="en-US" i="0">
                              <a:latin typeface="Cambria Math" panose="02040503050406030204" pitchFamily="18" charset="0"/>
                            </a:rPr>
                            <m:t>B</m:t>
                          </m:r>
                        </m:sub>
                        <m:sup>
                          <m:r>
                            <a:rPr lang="zh-CN" altLang="en-US" i="0">
                              <a:latin typeface="Cambria Math" panose="02040503050406030204" pitchFamily="18" charset="0"/>
                            </a:rPr>
                            <m:t>∗</m:t>
                          </m:r>
                        </m:sup>
                      </m:sSubSup>
                      <m:r>
                        <a:rPr lang="zh-CN" altLang="en-US" i="0">
                          <a:latin typeface="Cambria Math" panose="02040503050406030204" pitchFamily="18" charset="0"/>
                        </a:rPr>
                        <m:t>+</m:t>
                      </m:r>
                      <m:r>
                        <m:rPr>
                          <m:sty m:val="p"/>
                        </m:rPr>
                        <a:rPr lang="zh-CN" altLang="en-US" i="0">
                          <a:latin typeface="Cambria Math" panose="02040503050406030204" pitchFamily="18" charset="0"/>
                        </a:rPr>
                        <m:t>sin</m:t>
                      </m:r>
                      <m:r>
                        <a:rPr lang="zh-CN" altLang="en-US" i="0">
                          <a:latin typeface="Cambria Math" panose="02040503050406030204" pitchFamily="18" charset="0"/>
                        </a:rPr>
                        <m:t>(</m:t>
                      </m:r>
                      <m:r>
                        <a:rPr lang="zh-CN" altLang="en-US" i="1">
                          <a:latin typeface="Cambria Math" panose="02040503050406030204" pitchFamily="18" charset="0"/>
                        </a:rPr>
                        <m:t>𝐴𝑛𝑔𝑙𝑒</m:t>
                      </m:r>
                      <m:r>
                        <a:rPr lang="zh-CN" altLang="en-US" i="0">
                          <a:latin typeface="Cambria Math" panose="02040503050406030204" pitchFamily="18" charset="0"/>
                        </a:rPr>
                        <m:t>(</m:t>
                      </m:r>
                      <m:r>
                        <m:rPr>
                          <m:sty m:val="p"/>
                        </m:rPr>
                        <a:rPr lang="zh-CN" altLang="en-US" i="0">
                          <a:latin typeface="Cambria Math" panose="02040503050406030204" pitchFamily="18" charset="0"/>
                        </a:rPr>
                        <m:t>B</m:t>
                      </m:r>
                      <m:r>
                        <a:rPr lang="zh-CN" altLang="en-US" i="0">
                          <a:latin typeface="Cambria Math" panose="02040503050406030204" pitchFamily="18" charset="0"/>
                        </a:rPr>
                        <m:t>,</m:t>
                      </m:r>
                      <m:r>
                        <m:rPr>
                          <m:sty m:val="p"/>
                        </m:rPr>
                        <a:rPr lang="zh-CN" altLang="en-US" i="0">
                          <a:latin typeface="Cambria Math" panose="02040503050406030204" pitchFamily="18" charset="0"/>
                        </a:rPr>
                        <m:t>A</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m:rPr>
                              <m:sty m:val="p"/>
                            </m:rPr>
                            <a:rPr lang="zh-CN" altLang="en-US" i="0">
                              <a:latin typeface="Cambria Math" panose="02040503050406030204" pitchFamily="18" charset="0"/>
                            </a:rPr>
                            <m:t>A</m:t>
                          </m:r>
                          <m:r>
                            <a:rPr lang="zh-CN" altLang="en-US" i="0">
                              <a:latin typeface="Cambria Math" panose="02040503050406030204" pitchFamily="18" charset="0"/>
                            </a:rPr>
                            <m:t>,</m:t>
                          </m:r>
                          <m:r>
                            <m:rPr>
                              <m:sty m:val="p"/>
                            </m:rPr>
                            <a:rPr lang="zh-CN" altLang="en-US" i="0">
                              <a:latin typeface="Cambria Math" panose="02040503050406030204" pitchFamily="18" charset="0"/>
                            </a:rPr>
                            <m:t>B</m:t>
                          </m:r>
                        </m:sub>
                      </m:sSub>
                    </m:oMath>
                  </m:oMathPara>
                </a14:m>
                <a:endParaRPr lang="zh-CN" altLang="en-US" dirty="0"/>
              </a:p>
            </p:txBody>
          </p:sp>
        </mc:Choice>
        <mc:Fallback xmlns="">
          <p:sp>
            <p:nvSpPr>
              <p:cNvPr id="32" name="矩形 31">
                <a:extLst>
                  <a:ext uri="{FF2B5EF4-FFF2-40B4-BE49-F238E27FC236}">
                    <a16:creationId xmlns:a16="http://schemas.microsoft.com/office/drawing/2014/main" id="{7CEE9F5F-743B-43C3-A148-F8F866B4B375}"/>
                  </a:ext>
                </a:extLst>
              </p:cNvPr>
              <p:cNvSpPr>
                <a:spLocks noRot="1" noChangeAspect="1" noMove="1" noResize="1" noEditPoints="1" noAdjustHandles="1" noChangeArrowheads="1" noChangeShapeType="1" noTextEdit="1"/>
              </p:cNvSpPr>
              <p:nvPr/>
            </p:nvSpPr>
            <p:spPr>
              <a:xfrm>
                <a:off x="4448236" y="1118020"/>
                <a:ext cx="3697679" cy="381515"/>
              </a:xfrm>
              <a:prstGeom prst="rect">
                <a:avLst/>
              </a:prstGeom>
              <a:blipFill>
                <a:blip r:embed="rId10"/>
                <a:stretch>
                  <a:fillRect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矩形 77">
                <a:extLst>
                  <a:ext uri="{FF2B5EF4-FFF2-40B4-BE49-F238E27FC236}">
                    <a16:creationId xmlns:a16="http://schemas.microsoft.com/office/drawing/2014/main" id="{4D3E2DAF-1101-473B-8FA7-4F07755C575D}"/>
                  </a:ext>
                </a:extLst>
              </p:cNvPr>
              <p:cNvSpPr/>
              <p:nvPr/>
            </p:nvSpPr>
            <p:spPr>
              <a:xfrm>
                <a:off x="4477516" y="1596341"/>
                <a:ext cx="3734869" cy="381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𝑦</m:t>
                          </m:r>
                        </m:e>
                        <m:sub>
                          <m:r>
                            <m:rPr>
                              <m:sty m:val="p"/>
                            </m:rPr>
                            <a:rPr lang="zh-CN" altLang="en-US" i="0">
                              <a:latin typeface="Cambria Math" panose="02040503050406030204" pitchFamily="18" charset="0"/>
                            </a:rPr>
                            <m:t>A</m:t>
                          </m:r>
                        </m:sub>
                        <m:sup>
                          <m:r>
                            <a:rPr lang="zh-CN" altLang="en-US" i="0">
                              <a:latin typeface="Cambria Math" panose="02040503050406030204" pitchFamily="18" charset="0"/>
                            </a:rPr>
                            <m:t>∗∗</m:t>
                          </m:r>
                        </m:sup>
                      </m:sSubSup>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𝑦</m:t>
                          </m:r>
                        </m:e>
                        <m:sub>
                          <m:r>
                            <m:rPr>
                              <m:sty m:val="p"/>
                            </m:rPr>
                            <a:rPr lang="zh-CN" altLang="en-US" i="0">
                              <a:latin typeface="Cambria Math" panose="02040503050406030204" pitchFamily="18" charset="0"/>
                            </a:rPr>
                            <m:t>B</m:t>
                          </m:r>
                        </m:sub>
                        <m:sup>
                          <m:r>
                            <a:rPr lang="zh-CN" altLang="en-US" i="0">
                              <a:latin typeface="Cambria Math" panose="02040503050406030204" pitchFamily="18" charset="0"/>
                            </a:rPr>
                            <m:t>∗</m:t>
                          </m:r>
                        </m:sup>
                      </m:sSubSup>
                      <m:r>
                        <a:rPr lang="zh-CN" altLang="en-US" i="0">
                          <a:latin typeface="Cambria Math" panose="02040503050406030204" pitchFamily="18" charset="0"/>
                        </a:rPr>
                        <m:t>+</m:t>
                      </m:r>
                      <m:r>
                        <m:rPr>
                          <m:sty m:val="p"/>
                        </m:rPr>
                        <a:rPr lang="zh-CN" altLang="en-US" i="0">
                          <a:latin typeface="Cambria Math" panose="02040503050406030204" pitchFamily="18" charset="0"/>
                        </a:rPr>
                        <m:t>cos</m:t>
                      </m:r>
                      <m:r>
                        <a:rPr lang="zh-CN" altLang="en-US" i="0">
                          <a:latin typeface="Cambria Math" panose="02040503050406030204" pitchFamily="18" charset="0"/>
                        </a:rPr>
                        <m:t>(</m:t>
                      </m:r>
                      <m:r>
                        <a:rPr lang="zh-CN" altLang="en-US" i="1">
                          <a:latin typeface="Cambria Math" panose="02040503050406030204" pitchFamily="18" charset="0"/>
                        </a:rPr>
                        <m:t>𝐴𝑛𝑔𝑙𝑒</m:t>
                      </m:r>
                      <m:r>
                        <a:rPr lang="zh-CN" altLang="en-US" i="0">
                          <a:latin typeface="Cambria Math" panose="02040503050406030204" pitchFamily="18" charset="0"/>
                        </a:rPr>
                        <m:t>(</m:t>
                      </m:r>
                      <m:r>
                        <m:rPr>
                          <m:sty m:val="p"/>
                        </m:rPr>
                        <a:rPr lang="zh-CN" altLang="en-US" i="0">
                          <a:latin typeface="Cambria Math" panose="02040503050406030204" pitchFamily="18" charset="0"/>
                        </a:rPr>
                        <m:t>B</m:t>
                      </m:r>
                      <m:r>
                        <a:rPr lang="zh-CN" altLang="en-US" i="0">
                          <a:latin typeface="Cambria Math" panose="02040503050406030204" pitchFamily="18" charset="0"/>
                        </a:rPr>
                        <m:t>,</m:t>
                      </m:r>
                      <m:r>
                        <m:rPr>
                          <m:sty m:val="p"/>
                        </m:rPr>
                        <a:rPr lang="zh-CN" altLang="en-US" i="0">
                          <a:latin typeface="Cambria Math" panose="02040503050406030204" pitchFamily="18" charset="0"/>
                        </a:rPr>
                        <m:t>A</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m:rPr>
                              <m:sty m:val="p"/>
                            </m:rPr>
                            <a:rPr lang="zh-CN" altLang="en-US" i="0">
                              <a:latin typeface="Cambria Math" panose="02040503050406030204" pitchFamily="18" charset="0"/>
                            </a:rPr>
                            <m:t>A</m:t>
                          </m:r>
                          <m:r>
                            <a:rPr lang="zh-CN" altLang="en-US" i="0">
                              <a:latin typeface="Cambria Math" panose="02040503050406030204" pitchFamily="18" charset="0"/>
                            </a:rPr>
                            <m:t>,</m:t>
                          </m:r>
                          <m:r>
                            <m:rPr>
                              <m:sty m:val="p"/>
                            </m:rPr>
                            <a:rPr lang="zh-CN" altLang="en-US" i="0">
                              <a:latin typeface="Cambria Math" panose="02040503050406030204" pitchFamily="18" charset="0"/>
                            </a:rPr>
                            <m:t>B</m:t>
                          </m:r>
                        </m:sub>
                      </m:sSub>
                    </m:oMath>
                  </m:oMathPara>
                </a14:m>
                <a:endParaRPr lang="zh-CN" altLang="en-US" dirty="0"/>
              </a:p>
            </p:txBody>
          </p:sp>
        </mc:Choice>
        <mc:Fallback xmlns="">
          <p:sp>
            <p:nvSpPr>
              <p:cNvPr id="78" name="矩形 77">
                <a:extLst>
                  <a:ext uri="{FF2B5EF4-FFF2-40B4-BE49-F238E27FC236}">
                    <a16:creationId xmlns:a16="http://schemas.microsoft.com/office/drawing/2014/main" id="{4D3E2DAF-1101-473B-8FA7-4F07755C575D}"/>
                  </a:ext>
                </a:extLst>
              </p:cNvPr>
              <p:cNvSpPr>
                <a:spLocks noRot="1" noChangeAspect="1" noMove="1" noResize="1" noEditPoints="1" noAdjustHandles="1" noChangeArrowheads="1" noChangeShapeType="1" noTextEdit="1"/>
              </p:cNvSpPr>
              <p:nvPr/>
            </p:nvSpPr>
            <p:spPr>
              <a:xfrm>
                <a:off x="4477516" y="1596341"/>
                <a:ext cx="3734869" cy="381515"/>
              </a:xfrm>
              <a:prstGeom prst="rect">
                <a:avLst/>
              </a:prstGeom>
              <a:blipFill>
                <a:blip r:embed="rId11"/>
                <a:stretch>
                  <a:fillRect b="-11290"/>
                </a:stretch>
              </a:blipFill>
            </p:spPr>
            <p:txBody>
              <a:bodyPr/>
              <a:lstStyle/>
              <a:p>
                <a:r>
                  <a:rPr lang="zh-CN" altLang="en-US">
                    <a:noFill/>
                  </a:rPr>
                  <a:t> </a:t>
                </a:r>
              </a:p>
            </p:txBody>
          </p:sp>
        </mc:Fallback>
      </mc:AlternateContent>
      <p:sp>
        <p:nvSpPr>
          <p:cNvPr id="49" name="矩形 48">
            <a:extLst>
              <a:ext uri="{FF2B5EF4-FFF2-40B4-BE49-F238E27FC236}">
                <a16:creationId xmlns:a16="http://schemas.microsoft.com/office/drawing/2014/main" id="{9FEAD781-B0DE-4242-AE07-00BC9BC64FF2}"/>
              </a:ext>
            </a:extLst>
          </p:cNvPr>
          <p:cNvSpPr/>
          <p:nvPr/>
        </p:nvSpPr>
        <p:spPr>
          <a:xfrm>
            <a:off x="8300020" y="2578041"/>
            <a:ext cx="259313" cy="369332"/>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B</a:t>
            </a:r>
            <a:endParaRPr lang="zh-CN" altLang="en-US" dirty="0"/>
          </a:p>
        </p:txBody>
      </p:sp>
      <p:cxnSp>
        <p:nvCxnSpPr>
          <p:cNvPr id="100" name="直接箭头连接符 99">
            <a:extLst>
              <a:ext uri="{FF2B5EF4-FFF2-40B4-BE49-F238E27FC236}">
                <a16:creationId xmlns:a16="http://schemas.microsoft.com/office/drawing/2014/main" id="{C42F9092-E454-4E4D-BFE0-F4E826428CEE}"/>
              </a:ext>
            </a:extLst>
          </p:cNvPr>
          <p:cNvCxnSpPr>
            <a:cxnSpLocks/>
          </p:cNvCxnSpPr>
          <p:nvPr/>
        </p:nvCxnSpPr>
        <p:spPr>
          <a:xfrm flipV="1">
            <a:off x="2005765" y="2087531"/>
            <a:ext cx="10628" cy="109026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6888191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圆角 45">
            <a:extLst>
              <a:ext uri="{FF2B5EF4-FFF2-40B4-BE49-F238E27FC236}">
                <a16:creationId xmlns:a16="http://schemas.microsoft.com/office/drawing/2014/main" id="{AB55CED4-9E2C-4B18-96DD-7E609B8B7D36}"/>
              </a:ext>
            </a:extLst>
          </p:cNvPr>
          <p:cNvSpPr/>
          <p:nvPr/>
        </p:nvSpPr>
        <p:spPr>
          <a:xfrm>
            <a:off x="4572000" y="610956"/>
            <a:ext cx="4369155" cy="89729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9C1CB5B9-0FBD-4778-B2EA-251B0E49C734}"/>
              </a:ext>
            </a:extLst>
          </p:cNvPr>
          <p:cNvSpPr/>
          <p:nvPr/>
        </p:nvSpPr>
        <p:spPr>
          <a:xfrm>
            <a:off x="1340245" y="1558641"/>
            <a:ext cx="7600910" cy="2308446"/>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B2C33AD4-1F40-4ECE-85E3-06CAB3B00370}"/>
              </a:ext>
            </a:extLst>
          </p:cNvPr>
          <p:cNvSpPr/>
          <p:nvPr/>
        </p:nvSpPr>
        <p:spPr>
          <a:xfrm>
            <a:off x="1374947" y="943813"/>
            <a:ext cx="2958771" cy="40591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76442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数据融合</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主要目标</a:t>
            </a:r>
          </a:p>
        </p:txBody>
      </p:sp>
      <p:sp>
        <p:nvSpPr>
          <p:cNvPr id="31" name="矩形 30"/>
          <p:cNvSpPr/>
          <p:nvPr/>
        </p:nvSpPr>
        <p:spPr>
          <a:xfrm>
            <a:off x="486707" y="2823369"/>
            <a:ext cx="697628"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数据融合</a:t>
            </a:r>
          </a:p>
        </p:txBody>
      </p:sp>
      <p:sp>
        <p:nvSpPr>
          <p:cNvPr id="34"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 name="矩形 34"/>
          <p:cNvSpPr/>
          <p:nvPr/>
        </p:nvSpPr>
        <p:spPr>
          <a:xfrm>
            <a:off x="408160"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5" name="矩形 4">
            <a:extLst>
              <a:ext uri="{FF2B5EF4-FFF2-40B4-BE49-F238E27FC236}">
                <a16:creationId xmlns:a16="http://schemas.microsoft.com/office/drawing/2014/main" id="{5B99B524-E0E0-7AB1-00FE-4E6561FBD092}"/>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区域最优化法</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CE6D31A-96DF-C454-A296-E9148FCE34BC}"/>
                  </a:ext>
                </a:extLst>
              </p:cNvPr>
              <p:cNvSpPr txBox="1"/>
              <p:nvPr/>
            </p:nvSpPr>
            <p:spPr>
              <a:xfrm>
                <a:off x="1360864" y="1669917"/>
                <a:ext cx="6908197" cy="1766509"/>
              </a:xfrm>
              <a:prstGeom prst="rect">
                <a:avLst/>
              </a:prstGeom>
              <a:noFill/>
            </p:spPr>
            <p:txBody>
              <a:bodyPr wrap="square" rtlCol="0">
                <a:spAutoFit/>
              </a:bodyPr>
              <a:lstStyle/>
              <a:p>
                <a:r>
                  <a:rPr lang="en-US" altLang="zh-CN" b="1" dirty="0">
                    <a:latin typeface="+mj-ea"/>
                    <a:ea typeface="+mj-ea"/>
                  </a:rPr>
                  <a:t>2. </a:t>
                </a:r>
                <a:r>
                  <a:rPr lang="zh-CN" altLang="en-US" b="1" dirty="0">
                    <a:latin typeface="+mj-ea"/>
                    <a:ea typeface="+mj-ea"/>
                  </a:rPr>
                  <a:t>具体展开：</a:t>
                </a:r>
                <a:endParaRPr lang="en-US" altLang="zh-CN" b="1" dirty="0">
                  <a:latin typeface="+mj-ea"/>
                  <a:ea typeface="+mj-ea"/>
                </a:endParaRPr>
              </a:p>
              <a:p>
                <a:r>
                  <a:rPr lang="zh-CN" altLang="zh-CN" dirty="0">
                    <a:solidFill>
                      <a:srgbClr val="586B7F"/>
                    </a:solidFill>
                    <a:latin typeface="微软雅黑" panose="020B0503020204020204" pitchFamily="34" charset="-122"/>
                    <a:ea typeface="微软雅黑" panose="020B0503020204020204" pitchFamily="34" charset="-122"/>
                  </a:rPr>
                  <a:t>被观察车辆</a:t>
                </a:r>
                <a:r>
                  <a:rPr lang="en-US" altLang="zh-CN" dirty="0">
                    <a:solidFill>
                      <a:srgbClr val="586B7F"/>
                    </a:solidFill>
                    <a:latin typeface="微软雅黑" panose="020B0503020204020204" pitchFamily="34" charset="-122"/>
                    <a:ea typeface="微软雅黑" panose="020B0503020204020204" pitchFamily="34" charset="-122"/>
                  </a:rPr>
                  <a:t>:</a:t>
                </a:r>
                <a:r>
                  <a:rPr lang="zh-CN" altLang="zh-CN" dirty="0">
                    <a:solidFill>
                      <a:srgbClr val="586B7F"/>
                    </a:solidFill>
                    <a:latin typeface="微软雅黑" panose="020B0503020204020204" pitchFamily="34" charset="-122"/>
                    <a:ea typeface="微软雅黑" panose="020B0503020204020204" pitchFamily="34" charset="-122"/>
                  </a:rPr>
                  <a:t>A</a:t>
                </a:r>
                <a:endParaRPr lang="en-US" altLang="zh-CN" dirty="0">
                  <a:solidFill>
                    <a:srgbClr val="586B7F"/>
                  </a:solidFill>
                  <a:latin typeface="微软雅黑" panose="020B0503020204020204" pitchFamily="34" charset="-122"/>
                  <a:ea typeface="微软雅黑" panose="020B0503020204020204" pitchFamily="34" charset="-122"/>
                </a:endParaRPr>
              </a:p>
              <a:p>
                <a:r>
                  <a:rPr lang="zh-CN" altLang="en-US" dirty="0">
                    <a:solidFill>
                      <a:srgbClr val="586B7F"/>
                    </a:solidFill>
                    <a:latin typeface="微软雅黑" panose="020B0503020204020204" pitchFamily="34" charset="-122"/>
                    <a:ea typeface="微软雅黑" panose="020B0503020204020204" pitchFamily="34" charset="-122"/>
                  </a:rPr>
                  <a:t>其他车辆：</a:t>
                </a:r>
                <a:r>
                  <a:rPr lang="en-US" altLang="zh-CN" dirty="0">
                    <a:solidFill>
                      <a:srgbClr val="586B7F"/>
                    </a:solidFill>
                    <a:latin typeface="微软雅黑" panose="020B0503020204020204" pitchFamily="34" charset="-122"/>
                    <a:ea typeface="微软雅黑" panose="020B0503020204020204" pitchFamily="34" charset="-122"/>
                  </a:rPr>
                  <a:t>B,C,D</a:t>
                </a:r>
              </a:p>
              <a:p>
                <a:r>
                  <a:rPr lang="zh-CN" altLang="en-US" dirty="0">
                    <a:solidFill>
                      <a:srgbClr val="586B7F"/>
                    </a:solidFill>
                    <a:latin typeface="微软雅黑" panose="020B0503020204020204" pitchFamily="34" charset="-122"/>
                    <a:ea typeface="微软雅黑" panose="020B0503020204020204" pitchFamily="34" charset="-122"/>
                  </a:rPr>
                  <a:t>传感器测量间距：</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a:latin typeface="Cambria Math" panose="02040503050406030204" pitchFamily="18" charset="0"/>
                          </a:rPr>
                          <m:t>A</m:t>
                        </m:r>
                        <m:r>
                          <a:rPr lang="en-US" altLang="zh-CN">
                            <a:latin typeface="Cambria Math" panose="02040503050406030204" pitchFamily="18" charset="0"/>
                          </a:rPr>
                          <m:t>,</m:t>
                        </m:r>
                        <m:r>
                          <m:rPr>
                            <m:sty m:val="p"/>
                          </m:rPr>
                          <a:rPr lang="en-US" altLang="zh-CN">
                            <a:latin typeface="Cambria Math" panose="02040503050406030204" pitchFamily="18" charset="0"/>
                          </a:rPr>
                          <m:t>B</m:t>
                        </m:r>
                      </m:sub>
                    </m:sSub>
                  </m:oMath>
                </a14:m>
                <a:r>
                  <a:rPr lang="zh-CN" altLang="en-US" dirty="0">
                    <a:solidFill>
                      <a:srgbClr val="586B7F"/>
                    </a:solidFill>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a:latin typeface="Cambria Math" panose="02040503050406030204" pitchFamily="18" charset="0"/>
                          </a:rPr>
                          <m:t>A</m:t>
                        </m:r>
                        <m:r>
                          <a:rPr lang="en-US" altLang="zh-CN">
                            <a:latin typeface="Cambria Math" panose="02040503050406030204" pitchFamily="18" charset="0"/>
                          </a:rPr>
                          <m:t>,</m:t>
                        </m:r>
                        <m:r>
                          <m:rPr>
                            <m:sty m:val="p"/>
                          </m:rPr>
                          <a:rPr lang="en-US" altLang="zh-CN">
                            <a:latin typeface="Cambria Math" panose="02040503050406030204" pitchFamily="18" charset="0"/>
                          </a:rPr>
                          <m:t>C</m:t>
                        </m:r>
                      </m:sub>
                    </m:sSub>
                  </m:oMath>
                </a14:m>
                <a:r>
                  <a:rPr lang="zh-CN" altLang="en-US" dirty="0">
                    <a:solidFill>
                      <a:srgbClr val="586B7F"/>
                    </a:solidFill>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m:rPr>
                            <m:sty m:val="p"/>
                          </m:rPr>
                          <a:rPr lang="en-US" altLang="zh-CN">
                            <a:latin typeface="Cambria Math" panose="02040503050406030204" pitchFamily="18" charset="0"/>
                          </a:rPr>
                          <m:t>A</m:t>
                        </m:r>
                        <m:r>
                          <a:rPr lang="en-US" altLang="zh-CN">
                            <a:latin typeface="Cambria Math" panose="02040503050406030204" pitchFamily="18" charset="0"/>
                          </a:rPr>
                          <m:t>,</m:t>
                        </m:r>
                        <m:r>
                          <m:rPr>
                            <m:sty m:val="p"/>
                          </m:rPr>
                          <a:rPr lang="en-US" altLang="zh-CN">
                            <a:latin typeface="Cambria Math" panose="02040503050406030204" pitchFamily="18" charset="0"/>
                          </a:rPr>
                          <m:t>D</m:t>
                        </m:r>
                      </m:sub>
                    </m:sSub>
                  </m:oMath>
                </a14:m>
                <a:endParaRPr lang="zh-CN" altLang="en-US"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a:p>
                <a:endParaRPr lang="zh-CN" altLang="en-US" dirty="0">
                  <a:solidFill>
                    <a:srgbClr val="586B7F"/>
                  </a:solidFill>
                  <a:latin typeface="微软雅黑" panose="020B0503020204020204" pitchFamily="34" charset="-122"/>
                  <a:ea typeface="微软雅黑" panose="020B0503020204020204" pitchFamily="34" charset="-122"/>
                </a:endParaRPr>
              </a:p>
            </p:txBody>
          </p:sp>
        </mc:Choice>
        <mc:Fallback xmlns="">
          <p:sp>
            <p:nvSpPr>
              <p:cNvPr id="4" name="文本框 3">
                <a:extLst>
                  <a:ext uri="{FF2B5EF4-FFF2-40B4-BE49-F238E27FC236}">
                    <a16:creationId xmlns:a16="http://schemas.microsoft.com/office/drawing/2014/main" id="{ACE6D31A-96DF-C454-A296-E9148FCE34BC}"/>
                  </a:ext>
                </a:extLst>
              </p:cNvPr>
              <p:cNvSpPr txBox="1">
                <a:spLocks noRot="1" noChangeAspect="1" noMove="1" noResize="1" noEditPoints="1" noAdjustHandles="1" noChangeArrowheads="1" noChangeShapeType="1" noTextEdit="1"/>
              </p:cNvSpPr>
              <p:nvPr/>
            </p:nvSpPr>
            <p:spPr>
              <a:xfrm>
                <a:off x="1360864" y="1669917"/>
                <a:ext cx="6908197" cy="1766509"/>
              </a:xfrm>
              <a:prstGeom prst="rect">
                <a:avLst/>
              </a:prstGeom>
              <a:blipFill>
                <a:blip r:embed="rId3"/>
                <a:stretch>
                  <a:fillRect l="-706" t="-2069"/>
                </a:stretch>
              </a:blipFill>
            </p:spPr>
            <p:txBody>
              <a:bodyPr/>
              <a:lstStyle/>
              <a:p>
                <a:r>
                  <a:rPr lang="zh-CN" altLang="en-US">
                    <a:noFill/>
                  </a:rPr>
                  <a:t> </a:t>
                </a:r>
              </a:p>
            </p:txBody>
          </p:sp>
        </mc:Fallback>
      </mc:AlternateContent>
      <p:sp>
        <p:nvSpPr>
          <p:cNvPr id="36" name="文本框 35">
            <a:extLst>
              <a:ext uri="{FF2B5EF4-FFF2-40B4-BE49-F238E27FC236}">
                <a16:creationId xmlns:a16="http://schemas.microsoft.com/office/drawing/2014/main" id="{C61B6779-E413-4D39-8E27-3601CE7BC41B}"/>
              </a:ext>
            </a:extLst>
          </p:cNvPr>
          <p:cNvSpPr txBox="1"/>
          <p:nvPr/>
        </p:nvSpPr>
        <p:spPr>
          <a:xfrm>
            <a:off x="1365014" y="967927"/>
            <a:ext cx="2958771" cy="369332"/>
          </a:xfrm>
          <a:prstGeom prst="rect">
            <a:avLst/>
          </a:prstGeom>
          <a:noFill/>
        </p:spPr>
        <p:txBody>
          <a:bodyPr wrap="square" rtlCol="0">
            <a:spAutoFit/>
          </a:bodyPr>
          <a:lstStyle/>
          <a:p>
            <a:r>
              <a:rPr lang="en-US" altLang="zh-CN" b="1" dirty="0">
                <a:latin typeface="+mj-ea"/>
                <a:ea typeface="+mj-ea"/>
              </a:rPr>
              <a:t>1. </a:t>
            </a:r>
            <a:r>
              <a:rPr lang="zh-CN" altLang="en-US" b="1" dirty="0">
                <a:latin typeface="+mj-ea"/>
                <a:ea typeface="+mj-ea"/>
              </a:rPr>
              <a:t>核心思路：</a:t>
            </a:r>
            <a:r>
              <a:rPr lang="zh-CN" altLang="en-US" dirty="0">
                <a:solidFill>
                  <a:srgbClr val="586B7F"/>
                </a:solidFill>
                <a:latin typeface="微软雅黑" panose="020B0503020204020204" pitchFamily="34" charset="-122"/>
                <a:ea typeface="微软雅黑" panose="020B0503020204020204" pitchFamily="34" charset="-122"/>
              </a:rPr>
              <a:t>函数最优化</a:t>
            </a:r>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B27A32D0-D1F4-43DF-AC55-0EEA0086C42B}"/>
              </a:ext>
            </a:extLst>
          </p:cNvPr>
          <p:cNvSpPr txBox="1"/>
          <p:nvPr/>
        </p:nvSpPr>
        <p:spPr>
          <a:xfrm>
            <a:off x="4625161" y="618353"/>
            <a:ext cx="4338301" cy="1200329"/>
          </a:xfrm>
          <a:prstGeom prst="rect">
            <a:avLst/>
          </a:prstGeom>
          <a:noFill/>
        </p:spPr>
        <p:txBody>
          <a:bodyPr wrap="square" rtlCol="0">
            <a:spAutoFit/>
          </a:bodyPr>
          <a:lstStyle/>
          <a:p>
            <a:r>
              <a:rPr lang="en-US" altLang="zh-CN" b="1" dirty="0">
                <a:latin typeface="+mj-ea"/>
                <a:ea typeface="+mj-ea"/>
              </a:rPr>
              <a:t>4. </a:t>
            </a:r>
            <a:r>
              <a:rPr lang="zh-CN" altLang="en-US" b="1" dirty="0">
                <a:latin typeface="+mj-ea"/>
                <a:ea typeface="+mj-ea"/>
              </a:rPr>
              <a:t>求解方法：</a:t>
            </a:r>
            <a:r>
              <a:rPr lang="en-US" altLang="zh-CN" dirty="0">
                <a:solidFill>
                  <a:srgbClr val="586B7F"/>
                </a:solidFill>
                <a:latin typeface="微软雅黑" panose="020B0503020204020204" pitchFamily="34" charset="-122"/>
                <a:ea typeface="微软雅黑" panose="020B0503020204020204" pitchFamily="34" charset="-122"/>
              </a:rPr>
              <a:t>L-BFGS </a:t>
            </a:r>
            <a:r>
              <a:rPr lang="zh-CN" altLang="en-US" dirty="0">
                <a:solidFill>
                  <a:srgbClr val="586B7F"/>
                </a:solidFill>
                <a:latin typeface="微软雅黑" panose="020B0503020204020204" pitchFamily="34" charset="-122"/>
                <a:ea typeface="微软雅黑" panose="020B0503020204020204" pitchFamily="34" charset="-122"/>
              </a:rPr>
              <a:t>（ </a:t>
            </a:r>
            <a:r>
              <a:rPr lang="en-US" altLang="zh-CN" dirty="0">
                <a:solidFill>
                  <a:srgbClr val="586B7F"/>
                </a:solidFill>
                <a:latin typeface="微软雅黑" panose="020B0503020204020204" pitchFamily="34" charset="-122"/>
                <a:ea typeface="微软雅黑" panose="020B0503020204020204" pitchFamily="34" charset="-122"/>
              </a:rPr>
              <a:t>Limited-memory </a:t>
            </a:r>
            <a:r>
              <a:rPr lang="en-US" altLang="zh-CN" dirty="0" err="1">
                <a:solidFill>
                  <a:srgbClr val="586B7F"/>
                </a:solidFill>
                <a:latin typeface="微软雅黑" panose="020B0503020204020204" pitchFamily="34" charset="-122"/>
                <a:ea typeface="微软雅黑" panose="020B0503020204020204" pitchFamily="34" charset="-122"/>
              </a:rPr>
              <a:t>Broyden</a:t>
            </a:r>
            <a:r>
              <a:rPr lang="en-US" altLang="zh-CN" dirty="0">
                <a:solidFill>
                  <a:srgbClr val="586B7F"/>
                </a:solidFill>
                <a:latin typeface="微软雅黑" panose="020B0503020204020204" pitchFamily="34" charset="-122"/>
                <a:ea typeface="微软雅黑" panose="020B0503020204020204" pitchFamily="34" charset="-122"/>
              </a:rPr>
              <a:t> Fletcher Goldfarb </a:t>
            </a:r>
            <a:r>
              <a:rPr lang="en-US" altLang="zh-CN" dirty="0" err="1">
                <a:solidFill>
                  <a:srgbClr val="586B7F"/>
                </a:solidFill>
                <a:latin typeface="微软雅黑" panose="020B0503020204020204" pitchFamily="34" charset="-122"/>
                <a:ea typeface="微软雅黑" panose="020B0503020204020204" pitchFamily="34" charset="-122"/>
              </a:rPr>
              <a:t>Shanno</a:t>
            </a:r>
            <a:r>
              <a:rPr lang="en-US" altLang="zh-CN" dirty="0">
                <a:solidFill>
                  <a:srgbClr val="586B7F"/>
                </a:solidFill>
                <a:latin typeface="微软雅黑" panose="020B0503020204020204" pitchFamily="34" charset="-122"/>
                <a:ea typeface="微软雅黑" panose="020B0503020204020204" pitchFamily="34" charset="-122"/>
              </a:rPr>
              <a:t> algorithm, L-BFGS</a:t>
            </a:r>
            <a:r>
              <a:rPr lang="zh-CN" altLang="en-US" dirty="0">
                <a:solidFill>
                  <a:srgbClr val="586B7F"/>
                </a:solidFill>
                <a:latin typeface="微软雅黑" panose="020B0503020204020204" pitchFamily="34" charset="-122"/>
                <a:ea typeface="微软雅黑" panose="020B0503020204020204" pitchFamily="34" charset="-122"/>
              </a:rPr>
              <a:t>）优化算法</a:t>
            </a:r>
            <a:r>
              <a:rPr lang="en-US" altLang="zh-CN" baseline="30000" dirty="0">
                <a:solidFill>
                  <a:srgbClr val="586B7F"/>
                </a:solidFill>
                <a:latin typeface="微软雅黑" panose="020B0503020204020204" pitchFamily="34" charset="-122"/>
                <a:ea typeface="微软雅黑" panose="020B0503020204020204" pitchFamily="34" charset="-122"/>
              </a:rPr>
              <a:t>[5]</a:t>
            </a:r>
            <a:endParaRPr lang="zh-CN" altLang="en-US" baseline="30000"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1E0E5B7C-4DC2-44E9-BE26-8724CBD7F51E}"/>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45" name="矩形 44">
            <a:extLst>
              <a:ext uri="{FF2B5EF4-FFF2-40B4-BE49-F238E27FC236}">
                <a16:creationId xmlns:a16="http://schemas.microsoft.com/office/drawing/2014/main" id="{9830D2E2-AEE3-42CD-96F2-17325059414A}"/>
              </a:ext>
            </a:extLst>
          </p:cNvPr>
          <p:cNvSpPr/>
          <p:nvPr/>
        </p:nvSpPr>
        <p:spPr>
          <a:xfrm>
            <a:off x="286965" y="2359688"/>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sp>
        <p:nvSpPr>
          <p:cNvPr id="6" name="文本框 5">
            <a:extLst>
              <a:ext uri="{FF2B5EF4-FFF2-40B4-BE49-F238E27FC236}">
                <a16:creationId xmlns:a16="http://schemas.microsoft.com/office/drawing/2014/main" id="{947D8D78-958B-4E71-B836-96908FC438BC}"/>
              </a:ext>
            </a:extLst>
          </p:cNvPr>
          <p:cNvSpPr txBox="1"/>
          <p:nvPr/>
        </p:nvSpPr>
        <p:spPr>
          <a:xfrm>
            <a:off x="1232958" y="39281"/>
            <a:ext cx="7911041" cy="369332"/>
          </a:xfrm>
          <a:prstGeom prst="rect">
            <a:avLst/>
          </a:prstGeom>
          <a:noFill/>
        </p:spPr>
        <p:txBody>
          <a:bodyPr wrap="square" rtlCol="0">
            <a:spAutoFit/>
          </a:bodyPr>
          <a:lstStyle/>
          <a:p>
            <a:r>
              <a:rPr lang="en-US" altLang="zh-CN" sz="900" dirty="0"/>
              <a:t>[5]Zhu C, Byrd R H, Lu P, et al. Algorithm 778: L-BFGS-B: Fortran subroutines for large-scale bound-constrained optimization[J]. ACM Transactions on mathematical software (TOMS), 1997, 23(4): 550-560.</a:t>
            </a:r>
            <a:endParaRPr lang="zh-CN" altLang="en-US" sz="900" dirty="0"/>
          </a:p>
        </p:txBody>
      </p:sp>
      <p:pic>
        <p:nvPicPr>
          <p:cNvPr id="14" name="图片 13">
            <a:extLst>
              <a:ext uri="{FF2B5EF4-FFF2-40B4-BE49-F238E27FC236}">
                <a16:creationId xmlns:a16="http://schemas.microsoft.com/office/drawing/2014/main" id="{27DDDF3A-46D7-472D-8DA4-1BB6EFB842C9}"/>
              </a:ext>
            </a:extLst>
          </p:cNvPr>
          <p:cNvPicPr>
            <a:picLocks noChangeAspect="1"/>
          </p:cNvPicPr>
          <p:nvPr/>
        </p:nvPicPr>
        <p:blipFill>
          <a:blip r:embed="rId4"/>
          <a:stretch>
            <a:fillRect/>
          </a:stretch>
        </p:blipFill>
        <p:spPr>
          <a:xfrm>
            <a:off x="1489825" y="3896468"/>
            <a:ext cx="7224386" cy="1226926"/>
          </a:xfrm>
          <a:prstGeom prst="rect">
            <a:avLst/>
          </a:prstGeom>
        </p:spPr>
      </p:pic>
      <p:pic>
        <p:nvPicPr>
          <p:cNvPr id="47" name="图形 46" descr="汽车">
            <a:extLst>
              <a:ext uri="{FF2B5EF4-FFF2-40B4-BE49-F238E27FC236}">
                <a16:creationId xmlns:a16="http://schemas.microsoft.com/office/drawing/2014/main" id="{36DBA933-AF7E-4B4F-BB59-5D6B8A75ECB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36352" y="2847891"/>
            <a:ext cx="564535" cy="564535"/>
          </a:xfrm>
          <a:prstGeom prst="rect">
            <a:avLst/>
          </a:prstGeom>
        </p:spPr>
      </p:pic>
      <p:pic>
        <p:nvPicPr>
          <p:cNvPr id="48" name="图形 47" descr="汽车">
            <a:extLst>
              <a:ext uri="{FF2B5EF4-FFF2-40B4-BE49-F238E27FC236}">
                <a16:creationId xmlns:a16="http://schemas.microsoft.com/office/drawing/2014/main" id="{8014FA19-9812-4A64-9400-55FFA1B33870}"/>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09158" y="2426435"/>
            <a:ext cx="564535" cy="564535"/>
          </a:xfrm>
          <a:prstGeom prst="rect">
            <a:avLst/>
          </a:prstGeom>
        </p:spPr>
      </p:pic>
      <p:pic>
        <p:nvPicPr>
          <p:cNvPr id="49" name="图形 48" descr="汽车">
            <a:extLst>
              <a:ext uri="{FF2B5EF4-FFF2-40B4-BE49-F238E27FC236}">
                <a16:creationId xmlns:a16="http://schemas.microsoft.com/office/drawing/2014/main" id="{BB553EBE-FCA8-4A78-A788-879119E8673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02895" y="2353508"/>
            <a:ext cx="564535" cy="564535"/>
          </a:xfrm>
          <a:prstGeom prst="rect">
            <a:avLst/>
          </a:prstGeom>
        </p:spPr>
      </p:pic>
      <p:sp>
        <p:nvSpPr>
          <p:cNvPr id="50" name="文本框 49">
            <a:extLst>
              <a:ext uri="{FF2B5EF4-FFF2-40B4-BE49-F238E27FC236}">
                <a16:creationId xmlns:a16="http://schemas.microsoft.com/office/drawing/2014/main" id="{338C7841-8052-40B3-A230-10ADEF3E5767}"/>
              </a:ext>
            </a:extLst>
          </p:cNvPr>
          <p:cNvSpPr txBox="1"/>
          <p:nvPr/>
        </p:nvSpPr>
        <p:spPr>
          <a:xfrm>
            <a:off x="5238846" y="3212945"/>
            <a:ext cx="246018" cy="276999"/>
          </a:xfrm>
          <a:prstGeom prst="rect">
            <a:avLst/>
          </a:prstGeom>
          <a:noFill/>
        </p:spPr>
        <p:txBody>
          <a:bodyPr wrap="square" rtlCol="0">
            <a:spAutoFit/>
          </a:bodyPr>
          <a:lstStyle/>
          <a:p>
            <a:r>
              <a:rPr lang="en-US" altLang="zh-CN" sz="1200" b="1" dirty="0">
                <a:solidFill>
                  <a:srgbClr val="FF0000"/>
                </a:solidFill>
                <a:latin typeface="微软雅黑" panose="020B0503020204020204" pitchFamily="34" charset="-122"/>
                <a:ea typeface="微软雅黑" panose="020B0503020204020204" pitchFamily="34" charset="-122"/>
              </a:rPr>
              <a:t>A</a:t>
            </a:r>
          </a:p>
        </p:txBody>
      </p:sp>
      <p:sp>
        <p:nvSpPr>
          <p:cNvPr id="51" name="文本框 50">
            <a:extLst>
              <a:ext uri="{FF2B5EF4-FFF2-40B4-BE49-F238E27FC236}">
                <a16:creationId xmlns:a16="http://schemas.microsoft.com/office/drawing/2014/main" id="{F8E0D121-E13A-4417-ADB7-00091BBF28B9}"/>
              </a:ext>
            </a:extLst>
          </p:cNvPr>
          <p:cNvSpPr txBox="1"/>
          <p:nvPr/>
        </p:nvSpPr>
        <p:spPr>
          <a:xfrm>
            <a:off x="6231155" y="2773748"/>
            <a:ext cx="246018"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B</a:t>
            </a:r>
          </a:p>
        </p:txBody>
      </p:sp>
      <p:sp>
        <p:nvSpPr>
          <p:cNvPr id="52" name="文本框 51">
            <a:extLst>
              <a:ext uri="{FF2B5EF4-FFF2-40B4-BE49-F238E27FC236}">
                <a16:creationId xmlns:a16="http://schemas.microsoft.com/office/drawing/2014/main" id="{C8810C5B-B498-47EF-A891-82849259B40E}"/>
              </a:ext>
            </a:extLst>
          </p:cNvPr>
          <p:cNvSpPr txBox="1"/>
          <p:nvPr/>
        </p:nvSpPr>
        <p:spPr>
          <a:xfrm>
            <a:off x="7420661" y="2742164"/>
            <a:ext cx="246018"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C</a:t>
            </a:r>
          </a:p>
        </p:txBody>
      </p:sp>
      <p:pic>
        <p:nvPicPr>
          <p:cNvPr id="53" name="图形 52" descr="汽车">
            <a:extLst>
              <a:ext uri="{FF2B5EF4-FFF2-40B4-BE49-F238E27FC236}">
                <a16:creationId xmlns:a16="http://schemas.microsoft.com/office/drawing/2014/main" id="{CC0B2649-3EC1-4DD6-9BE0-0CA465242C9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94166" y="2921331"/>
            <a:ext cx="564535" cy="564535"/>
          </a:xfrm>
          <a:prstGeom prst="rect">
            <a:avLst/>
          </a:prstGeom>
        </p:spPr>
      </p:pic>
      <p:sp>
        <p:nvSpPr>
          <p:cNvPr id="54" name="文本框 53">
            <a:extLst>
              <a:ext uri="{FF2B5EF4-FFF2-40B4-BE49-F238E27FC236}">
                <a16:creationId xmlns:a16="http://schemas.microsoft.com/office/drawing/2014/main" id="{7EEB6826-D48A-4148-8E42-9D90AC16939C}"/>
              </a:ext>
            </a:extLst>
          </p:cNvPr>
          <p:cNvSpPr txBox="1"/>
          <p:nvPr/>
        </p:nvSpPr>
        <p:spPr>
          <a:xfrm>
            <a:off x="7846084" y="3313714"/>
            <a:ext cx="246018"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D</a:t>
            </a:r>
          </a:p>
        </p:txBody>
      </p:sp>
      <p:cxnSp>
        <p:nvCxnSpPr>
          <p:cNvPr id="55" name="直接连接符 54">
            <a:extLst>
              <a:ext uri="{FF2B5EF4-FFF2-40B4-BE49-F238E27FC236}">
                <a16:creationId xmlns:a16="http://schemas.microsoft.com/office/drawing/2014/main" id="{A36BD5D0-CB18-4C60-BF95-BBB72F490CAA}"/>
              </a:ext>
            </a:extLst>
          </p:cNvPr>
          <p:cNvCxnSpPr>
            <a:cxnSpLocks/>
            <a:stCxn id="48" idx="1"/>
            <a:endCxn id="47" idx="3"/>
          </p:cNvCxnSpPr>
          <p:nvPr/>
        </p:nvCxnSpPr>
        <p:spPr>
          <a:xfrm flipH="1">
            <a:off x="5700887" y="2708703"/>
            <a:ext cx="408271" cy="421456"/>
          </a:xfrm>
          <a:prstGeom prst="line">
            <a:avLst/>
          </a:prstGeom>
          <a:ln/>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7965F5DB-4067-4EF6-B60F-E3204DD28B89}"/>
              </a:ext>
            </a:extLst>
          </p:cNvPr>
          <p:cNvCxnSpPr>
            <a:cxnSpLocks/>
            <a:stCxn id="49" idx="1"/>
            <a:endCxn id="47" idx="3"/>
          </p:cNvCxnSpPr>
          <p:nvPr/>
        </p:nvCxnSpPr>
        <p:spPr>
          <a:xfrm flipH="1">
            <a:off x="5700887" y="2635776"/>
            <a:ext cx="1602008" cy="494383"/>
          </a:xfrm>
          <a:prstGeom prst="line">
            <a:avLst/>
          </a:prstGeom>
          <a:ln/>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4C0274AD-C873-4413-834D-A05B7324A0D7}"/>
              </a:ext>
            </a:extLst>
          </p:cNvPr>
          <p:cNvCxnSpPr>
            <a:cxnSpLocks/>
            <a:stCxn id="53" idx="1"/>
            <a:endCxn id="47" idx="3"/>
          </p:cNvCxnSpPr>
          <p:nvPr/>
        </p:nvCxnSpPr>
        <p:spPr>
          <a:xfrm flipH="1" flipV="1">
            <a:off x="5700887" y="3130159"/>
            <a:ext cx="1993279" cy="73440"/>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58488E2-5041-4110-BA2B-932537DA7154}"/>
                  </a:ext>
                </a:extLst>
              </p:cNvPr>
              <p:cNvSpPr txBox="1"/>
              <p:nvPr/>
            </p:nvSpPr>
            <p:spPr>
              <a:xfrm rot="18683985">
                <a:off x="5304397" y="2574611"/>
                <a:ext cx="1107804" cy="223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zh-CN" altLang="zh-CN" sz="700" i="1">
                              <a:latin typeface="Cambria Math" panose="02040503050406030204" pitchFamily="18" charset="0"/>
                            </a:rPr>
                          </m:ctrlPr>
                        </m:radPr>
                        <m:deg/>
                        <m:e>
                          <m:sSup>
                            <m:sSupPr>
                              <m:ctrlPr>
                                <a:rPr lang="zh-CN" altLang="zh-CN" sz="700" i="1">
                                  <a:latin typeface="Cambria Math" panose="02040503050406030204" pitchFamily="18" charset="0"/>
                                </a:rPr>
                              </m:ctrlPr>
                            </m:sSupPr>
                            <m:e>
                              <m:d>
                                <m:dPr>
                                  <m:ctrlPr>
                                    <a:rPr lang="zh-CN" altLang="zh-CN" sz="700" i="1">
                                      <a:latin typeface="Cambria Math" panose="02040503050406030204" pitchFamily="18" charset="0"/>
                                    </a:rPr>
                                  </m:ctrlPr>
                                </m:dPr>
                                <m:e>
                                  <m:r>
                                    <a:rPr lang="en-US" altLang="zh-CN" sz="700" i="1">
                                      <a:latin typeface="Cambria Math" panose="02040503050406030204" pitchFamily="18" charset="0"/>
                                    </a:rPr>
                                    <m:t>𝑥</m:t>
                                  </m:r>
                                  <m:r>
                                    <a:rPr lang="en-US" altLang="zh-CN" sz="700" i="1">
                                      <a:latin typeface="Cambria Math" panose="02040503050406030204" pitchFamily="18" charset="0"/>
                                    </a:rPr>
                                    <m:t>−</m:t>
                                  </m:r>
                                  <m:sSub>
                                    <m:sSubPr>
                                      <m:ctrlPr>
                                        <a:rPr lang="zh-CN" altLang="zh-CN" sz="700" i="1">
                                          <a:latin typeface="Cambria Math" panose="02040503050406030204" pitchFamily="18" charset="0"/>
                                        </a:rPr>
                                      </m:ctrlPr>
                                    </m:sSubPr>
                                    <m:e>
                                      <m:r>
                                        <a:rPr lang="en-US" altLang="zh-CN" sz="700" i="1">
                                          <a:latin typeface="Cambria Math" panose="02040503050406030204" pitchFamily="18" charset="0"/>
                                        </a:rPr>
                                        <m:t>𝑥</m:t>
                                      </m:r>
                                    </m:e>
                                    <m:sub>
                                      <m:r>
                                        <m:rPr>
                                          <m:sty m:val="p"/>
                                        </m:rPr>
                                        <a:rPr lang="en-US" altLang="zh-CN" sz="700">
                                          <a:latin typeface="Cambria Math" panose="02040503050406030204" pitchFamily="18" charset="0"/>
                                        </a:rPr>
                                        <m:t>B</m:t>
                                      </m:r>
                                    </m:sub>
                                  </m:sSub>
                                </m:e>
                              </m:d>
                            </m:e>
                            <m:sup>
                              <m:r>
                                <a:rPr lang="en-US" altLang="zh-CN" sz="700" i="1">
                                  <a:latin typeface="Cambria Math" panose="02040503050406030204" pitchFamily="18" charset="0"/>
                                </a:rPr>
                                <m:t>2</m:t>
                              </m:r>
                            </m:sup>
                          </m:sSup>
                          <m:r>
                            <a:rPr lang="en-US" altLang="zh-CN" sz="700" i="1">
                              <a:latin typeface="Cambria Math" panose="02040503050406030204" pitchFamily="18" charset="0"/>
                            </a:rPr>
                            <m:t>+</m:t>
                          </m:r>
                          <m:sSup>
                            <m:sSupPr>
                              <m:ctrlPr>
                                <a:rPr lang="zh-CN" altLang="zh-CN" sz="700" i="1">
                                  <a:latin typeface="Cambria Math" panose="02040503050406030204" pitchFamily="18" charset="0"/>
                                </a:rPr>
                              </m:ctrlPr>
                            </m:sSupPr>
                            <m:e>
                              <m:d>
                                <m:dPr>
                                  <m:ctrlPr>
                                    <a:rPr lang="zh-CN" altLang="zh-CN" sz="700" i="1">
                                      <a:latin typeface="Cambria Math" panose="02040503050406030204" pitchFamily="18" charset="0"/>
                                    </a:rPr>
                                  </m:ctrlPr>
                                </m:dPr>
                                <m:e>
                                  <m:r>
                                    <a:rPr lang="en-US" altLang="zh-CN" sz="700" i="1">
                                      <a:latin typeface="Cambria Math" panose="02040503050406030204" pitchFamily="18" charset="0"/>
                                    </a:rPr>
                                    <m:t>𝑦</m:t>
                                  </m:r>
                                  <m:r>
                                    <a:rPr lang="en-US" altLang="zh-CN" sz="700" i="1">
                                      <a:latin typeface="Cambria Math" panose="02040503050406030204" pitchFamily="18" charset="0"/>
                                    </a:rPr>
                                    <m:t>−</m:t>
                                  </m:r>
                                  <m:sSub>
                                    <m:sSubPr>
                                      <m:ctrlPr>
                                        <a:rPr lang="zh-CN" altLang="zh-CN" sz="700" i="1">
                                          <a:latin typeface="Cambria Math" panose="02040503050406030204" pitchFamily="18" charset="0"/>
                                        </a:rPr>
                                      </m:ctrlPr>
                                    </m:sSubPr>
                                    <m:e>
                                      <m:r>
                                        <a:rPr lang="en-US" altLang="zh-CN" sz="700" i="1">
                                          <a:latin typeface="Cambria Math" panose="02040503050406030204" pitchFamily="18" charset="0"/>
                                        </a:rPr>
                                        <m:t>𝑦</m:t>
                                      </m:r>
                                    </m:e>
                                    <m:sub>
                                      <m:r>
                                        <m:rPr>
                                          <m:sty m:val="p"/>
                                        </m:rPr>
                                        <a:rPr lang="en-US" altLang="zh-CN" sz="700">
                                          <a:latin typeface="Cambria Math" panose="02040503050406030204" pitchFamily="18" charset="0"/>
                                        </a:rPr>
                                        <m:t>B</m:t>
                                      </m:r>
                                    </m:sub>
                                  </m:sSub>
                                </m:e>
                              </m:d>
                            </m:e>
                            <m:sup>
                              <m:r>
                                <a:rPr lang="en-US" altLang="zh-CN" sz="700" i="1">
                                  <a:latin typeface="Cambria Math" panose="02040503050406030204" pitchFamily="18" charset="0"/>
                                </a:rPr>
                                <m:t>2</m:t>
                              </m:r>
                            </m:sup>
                          </m:sSup>
                        </m:e>
                      </m:rad>
                    </m:oMath>
                  </m:oMathPara>
                </a14:m>
                <a:endParaRPr lang="zh-CN" altLang="en-US" sz="700" dirty="0"/>
              </a:p>
            </p:txBody>
          </p:sp>
        </mc:Choice>
        <mc:Fallback xmlns="">
          <p:sp>
            <p:nvSpPr>
              <p:cNvPr id="21" name="文本框 20">
                <a:extLst>
                  <a:ext uri="{FF2B5EF4-FFF2-40B4-BE49-F238E27FC236}">
                    <a16:creationId xmlns:a16="http://schemas.microsoft.com/office/drawing/2014/main" id="{258488E2-5041-4110-BA2B-932537DA7154}"/>
                  </a:ext>
                </a:extLst>
              </p:cNvPr>
              <p:cNvSpPr txBox="1">
                <a:spLocks noRot="1" noChangeAspect="1" noMove="1" noResize="1" noEditPoints="1" noAdjustHandles="1" noChangeArrowheads="1" noChangeShapeType="1" noTextEdit="1"/>
              </p:cNvSpPr>
              <p:nvPr/>
            </p:nvSpPr>
            <p:spPr>
              <a:xfrm rot="18683985">
                <a:off x="5304397" y="2574611"/>
                <a:ext cx="1107804" cy="22333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75AAB7E5-B40F-4223-B784-F27BF3BB98F5}"/>
                  </a:ext>
                </a:extLst>
              </p:cNvPr>
              <p:cNvSpPr txBox="1"/>
              <p:nvPr/>
            </p:nvSpPr>
            <p:spPr>
              <a:xfrm rot="20548118">
                <a:off x="6264416" y="2776084"/>
                <a:ext cx="1101391" cy="223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zh-CN" altLang="zh-CN" sz="700" i="1">
                              <a:latin typeface="Cambria Math" panose="02040503050406030204" pitchFamily="18" charset="0"/>
                            </a:rPr>
                          </m:ctrlPr>
                        </m:radPr>
                        <m:deg/>
                        <m:e>
                          <m:sSup>
                            <m:sSupPr>
                              <m:ctrlPr>
                                <a:rPr lang="zh-CN" altLang="zh-CN" sz="700" i="1">
                                  <a:latin typeface="Cambria Math" panose="02040503050406030204" pitchFamily="18" charset="0"/>
                                </a:rPr>
                              </m:ctrlPr>
                            </m:sSupPr>
                            <m:e>
                              <m:d>
                                <m:dPr>
                                  <m:ctrlPr>
                                    <a:rPr lang="zh-CN" altLang="zh-CN" sz="700" i="1">
                                      <a:latin typeface="Cambria Math" panose="02040503050406030204" pitchFamily="18" charset="0"/>
                                    </a:rPr>
                                  </m:ctrlPr>
                                </m:dPr>
                                <m:e>
                                  <m:r>
                                    <a:rPr lang="en-US" altLang="zh-CN" sz="700" i="1">
                                      <a:latin typeface="Cambria Math" panose="02040503050406030204" pitchFamily="18" charset="0"/>
                                    </a:rPr>
                                    <m:t>𝑥</m:t>
                                  </m:r>
                                  <m:r>
                                    <a:rPr lang="en-US" altLang="zh-CN" sz="700" i="1">
                                      <a:latin typeface="Cambria Math" panose="02040503050406030204" pitchFamily="18" charset="0"/>
                                    </a:rPr>
                                    <m:t>−</m:t>
                                  </m:r>
                                  <m:sSub>
                                    <m:sSubPr>
                                      <m:ctrlPr>
                                        <a:rPr lang="zh-CN" altLang="zh-CN" sz="700" i="1">
                                          <a:latin typeface="Cambria Math" panose="02040503050406030204" pitchFamily="18" charset="0"/>
                                        </a:rPr>
                                      </m:ctrlPr>
                                    </m:sSubPr>
                                    <m:e>
                                      <m:r>
                                        <a:rPr lang="en-US" altLang="zh-CN" sz="700" i="1">
                                          <a:latin typeface="Cambria Math" panose="02040503050406030204" pitchFamily="18" charset="0"/>
                                        </a:rPr>
                                        <m:t>𝑥</m:t>
                                      </m:r>
                                    </m:e>
                                    <m:sub>
                                      <m:r>
                                        <m:rPr>
                                          <m:sty m:val="p"/>
                                        </m:rPr>
                                        <a:rPr lang="en-US" altLang="zh-CN" sz="700">
                                          <a:latin typeface="Cambria Math" panose="02040503050406030204" pitchFamily="18" charset="0"/>
                                        </a:rPr>
                                        <m:t>C</m:t>
                                      </m:r>
                                    </m:sub>
                                  </m:sSub>
                                </m:e>
                              </m:d>
                            </m:e>
                            <m:sup>
                              <m:r>
                                <a:rPr lang="en-US" altLang="zh-CN" sz="700" i="1">
                                  <a:latin typeface="Cambria Math" panose="02040503050406030204" pitchFamily="18" charset="0"/>
                                </a:rPr>
                                <m:t>2</m:t>
                              </m:r>
                            </m:sup>
                          </m:sSup>
                          <m:r>
                            <a:rPr lang="en-US" altLang="zh-CN" sz="700" i="1">
                              <a:latin typeface="Cambria Math" panose="02040503050406030204" pitchFamily="18" charset="0"/>
                            </a:rPr>
                            <m:t>+</m:t>
                          </m:r>
                          <m:sSup>
                            <m:sSupPr>
                              <m:ctrlPr>
                                <a:rPr lang="zh-CN" altLang="zh-CN" sz="700" i="1">
                                  <a:latin typeface="Cambria Math" panose="02040503050406030204" pitchFamily="18" charset="0"/>
                                </a:rPr>
                              </m:ctrlPr>
                            </m:sSupPr>
                            <m:e>
                              <m:d>
                                <m:dPr>
                                  <m:ctrlPr>
                                    <a:rPr lang="zh-CN" altLang="zh-CN" sz="700" i="1">
                                      <a:latin typeface="Cambria Math" panose="02040503050406030204" pitchFamily="18" charset="0"/>
                                    </a:rPr>
                                  </m:ctrlPr>
                                </m:dPr>
                                <m:e>
                                  <m:r>
                                    <a:rPr lang="en-US" altLang="zh-CN" sz="700" i="1">
                                      <a:latin typeface="Cambria Math" panose="02040503050406030204" pitchFamily="18" charset="0"/>
                                    </a:rPr>
                                    <m:t>𝑦</m:t>
                                  </m:r>
                                  <m:r>
                                    <a:rPr lang="en-US" altLang="zh-CN" sz="700" i="1">
                                      <a:latin typeface="Cambria Math" panose="02040503050406030204" pitchFamily="18" charset="0"/>
                                    </a:rPr>
                                    <m:t>−</m:t>
                                  </m:r>
                                  <m:sSub>
                                    <m:sSubPr>
                                      <m:ctrlPr>
                                        <a:rPr lang="zh-CN" altLang="zh-CN" sz="700" i="1">
                                          <a:latin typeface="Cambria Math" panose="02040503050406030204" pitchFamily="18" charset="0"/>
                                        </a:rPr>
                                      </m:ctrlPr>
                                    </m:sSubPr>
                                    <m:e>
                                      <m:r>
                                        <a:rPr lang="en-US" altLang="zh-CN" sz="700" i="1">
                                          <a:latin typeface="Cambria Math" panose="02040503050406030204" pitchFamily="18" charset="0"/>
                                        </a:rPr>
                                        <m:t>𝑦</m:t>
                                      </m:r>
                                    </m:e>
                                    <m:sub>
                                      <m:r>
                                        <m:rPr>
                                          <m:sty m:val="p"/>
                                        </m:rPr>
                                        <a:rPr lang="en-US" altLang="zh-CN" sz="700">
                                          <a:latin typeface="Cambria Math" panose="02040503050406030204" pitchFamily="18" charset="0"/>
                                        </a:rPr>
                                        <m:t>C</m:t>
                                      </m:r>
                                    </m:sub>
                                  </m:sSub>
                                </m:e>
                              </m:d>
                            </m:e>
                            <m:sup>
                              <m:r>
                                <a:rPr lang="en-US" altLang="zh-CN" sz="700" i="1">
                                  <a:latin typeface="Cambria Math" panose="02040503050406030204" pitchFamily="18" charset="0"/>
                                </a:rPr>
                                <m:t>2</m:t>
                              </m:r>
                            </m:sup>
                          </m:sSup>
                        </m:e>
                      </m:rad>
                    </m:oMath>
                  </m:oMathPara>
                </a14:m>
                <a:endParaRPr lang="zh-CN" altLang="en-US" sz="700" dirty="0"/>
              </a:p>
            </p:txBody>
          </p:sp>
        </mc:Choice>
        <mc:Fallback xmlns="">
          <p:sp>
            <p:nvSpPr>
              <p:cNvPr id="24" name="文本框 23">
                <a:extLst>
                  <a:ext uri="{FF2B5EF4-FFF2-40B4-BE49-F238E27FC236}">
                    <a16:creationId xmlns:a16="http://schemas.microsoft.com/office/drawing/2014/main" id="{75AAB7E5-B40F-4223-B784-F27BF3BB98F5}"/>
                  </a:ext>
                </a:extLst>
              </p:cNvPr>
              <p:cNvSpPr txBox="1">
                <a:spLocks noRot="1" noChangeAspect="1" noMove="1" noResize="1" noEditPoints="1" noAdjustHandles="1" noChangeArrowheads="1" noChangeShapeType="1" noTextEdit="1"/>
              </p:cNvSpPr>
              <p:nvPr/>
            </p:nvSpPr>
            <p:spPr>
              <a:xfrm rot="20548118">
                <a:off x="6264416" y="2776084"/>
                <a:ext cx="1101391" cy="22333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2926533-3A00-4950-AEFF-F094F70A928C}"/>
                  </a:ext>
                </a:extLst>
              </p:cNvPr>
              <p:cNvSpPr txBox="1"/>
              <p:nvPr/>
            </p:nvSpPr>
            <p:spPr>
              <a:xfrm rot="159343">
                <a:off x="6235127" y="3193723"/>
                <a:ext cx="1376531" cy="2608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zh-CN" altLang="zh-CN" sz="900" i="1">
                              <a:latin typeface="Cambria Math" panose="02040503050406030204" pitchFamily="18" charset="0"/>
                            </a:rPr>
                          </m:ctrlPr>
                        </m:radPr>
                        <m:deg/>
                        <m:e>
                          <m:sSup>
                            <m:sSupPr>
                              <m:ctrlPr>
                                <a:rPr lang="zh-CN" altLang="zh-CN" sz="900" i="1">
                                  <a:latin typeface="Cambria Math" panose="02040503050406030204" pitchFamily="18" charset="0"/>
                                </a:rPr>
                              </m:ctrlPr>
                            </m:sSupPr>
                            <m:e>
                              <m:d>
                                <m:dPr>
                                  <m:ctrlPr>
                                    <a:rPr lang="zh-CN" altLang="zh-CN" sz="900" i="1">
                                      <a:latin typeface="Cambria Math" panose="02040503050406030204" pitchFamily="18" charset="0"/>
                                    </a:rPr>
                                  </m:ctrlPr>
                                </m:dPr>
                                <m:e>
                                  <m:r>
                                    <a:rPr lang="en-US" altLang="zh-CN" sz="900" i="1">
                                      <a:latin typeface="Cambria Math" panose="02040503050406030204" pitchFamily="18" charset="0"/>
                                    </a:rPr>
                                    <m:t>𝑥</m:t>
                                  </m:r>
                                  <m:r>
                                    <a:rPr lang="en-US" altLang="zh-CN" sz="900" i="1">
                                      <a:latin typeface="Cambria Math" panose="02040503050406030204" pitchFamily="18" charset="0"/>
                                    </a:rPr>
                                    <m:t>−</m:t>
                                  </m:r>
                                  <m:sSub>
                                    <m:sSubPr>
                                      <m:ctrlPr>
                                        <a:rPr lang="zh-CN" altLang="zh-CN" sz="900" i="1">
                                          <a:latin typeface="Cambria Math" panose="02040503050406030204" pitchFamily="18" charset="0"/>
                                        </a:rPr>
                                      </m:ctrlPr>
                                    </m:sSubPr>
                                    <m:e>
                                      <m:r>
                                        <a:rPr lang="en-US" altLang="zh-CN" sz="900" i="1">
                                          <a:latin typeface="Cambria Math" panose="02040503050406030204" pitchFamily="18" charset="0"/>
                                        </a:rPr>
                                        <m:t>𝑥</m:t>
                                      </m:r>
                                    </m:e>
                                    <m:sub>
                                      <m:r>
                                        <m:rPr>
                                          <m:sty m:val="p"/>
                                        </m:rPr>
                                        <a:rPr lang="en-US" altLang="zh-CN" sz="900">
                                          <a:latin typeface="Cambria Math" panose="02040503050406030204" pitchFamily="18" charset="0"/>
                                        </a:rPr>
                                        <m:t>D</m:t>
                                      </m:r>
                                    </m:sub>
                                  </m:sSub>
                                </m:e>
                              </m:d>
                            </m:e>
                            <m:sup>
                              <m:r>
                                <a:rPr lang="en-US" altLang="zh-CN" sz="900" i="1">
                                  <a:latin typeface="Cambria Math" panose="02040503050406030204" pitchFamily="18" charset="0"/>
                                </a:rPr>
                                <m:t>2</m:t>
                              </m:r>
                            </m:sup>
                          </m:sSup>
                          <m:r>
                            <a:rPr lang="en-US" altLang="zh-CN" sz="900" i="1">
                              <a:latin typeface="Cambria Math" panose="02040503050406030204" pitchFamily="18" charset="0"/>
                            </a:rPr>
                            <m:t>+</m:t>
                          </m:r>
                          <m:sSup>
                            <m:sSupPr>
                              <m:ctrlPr>
                                <a:rPr lang="zh-CN" altLang="zh-CN" sz="900" i="1">
                                  <a:latin typeface="Cambria Math" panose="02040503050406030204" pitchFamily="18" charset="0"/>
                                </a:rPr>
                              </m:ctrlPr>
                            </m:sSupPr>
                            <m:e>
                              <m:d>
                                <m:dPr>
                                  <m:ctrlPr>
                                    <a:rPr lang="zh-CN" altLang="zh-CN" sz="900" i="1">
                                      <a:latin typeface="Cambria Math" panose="02040503050406030204" pitchFamily="18" charset="0"/>
                                    </a:rPr>
                                  </m:ctrlPr>
                                </m:dPr>
                                <m:e>
                                  <m:r>
                                    <a:rPr lang="en-US" altLang="zh-CN" sz="900" i="1">
                                      <a:latin typeface="Cambria Math" panose="02040503050406030204" pitchFamily="18" charset="0"/>
                                    </a:rPr>
                                    <m:t>𝑦</m:t>
                                  </m:r>
                                  <m:r>
                                    <a:rPr lang="en-US" altLang="zh-CN" sz="900" i="1">
                                      <a:latin typeface="Cambria Math" panose="02040503050406030204" pitchFamily="18" charset="0"/>
                                    </a:rPr>
                                    <m:t>−</m:t>
                                  </m:r>
                                  <m:sSub>
                                    <m:sSubPr>
                                      <m:ctrlPr>
                                        <a:rPr lang="zh-CN" altLang="zh-CN" sz="900" i="1">
                                          <a:latin typeface="Cambria Math" panose="02040503050406030204" pitchFamily="18" charset="0"/>
                                        </a:rPr>
                                      </m:ctrlPr>
                                    </m:sSubPr>
                                    <m:e>
                                      <m:r>
                                        <a:rPr lang="en-US" altLang="zh-CN" sz="900" i="1">
                                          <a:latin typeface="Cambria Math" panose="02040503050406030204" pitchFamily="18" charset="0"/>
                                        </a:rPr>
                                        <m:t>𝑦</m:t>
                                      </m:r>
                                    </m:e>
                                    <m:sub>
                                      <m:r>
                                        <m:rPr>
                                          <m:sty m:val="p"/>
                                        </m:rPr>
                                        <a:rPr lang="en-US" altLang="zh-CN" sz="900">
                                          <a:latin typeface="Cambria Math" panose="02040503050406030204" pitchFamily="18" charset="0"/>
                                        </a:rPr>
                                        <m:t>D</m:t>
                                      </m:r>
                                    </m:sub>
                                  </m:sSub>
                                </m:e>
                              </m:d>
                            </m:e>
                            <m:sup>
                              <m:r>
                                <a:rPr lang="en-US" altLang="zh-CN" sz="900" i="1">
                                  <a:latin typeface="Cambria Math" panose="02040503050406030204" pitchFamily="18" charset="0"/>
                                </a:rPr>
                                <m:t>2</m:t>
                              </m:r>
                            </m:sup>
                          </m:sSup>
                        </m:e>
                      </m:rad>
                    </m:oMath>
                  </m:oMathPara>
                </a14:m>
                <a:endParaRPr lang="zh-CN" altLang="en-US" sz="900" dirty="0"/>
              </a:p>
            </p:txBody>
          </p:sp>
        </mc:Choice>
        <mc:Fallback xmlns="">
          <p:sp>
            <p:nvSpPr>
              <p:cNvPr id="26" name="文本框 25">
                <a:extLst>
                  <a:ext uri="{FF2B5EF4-FFF2-40B4-BE49-F238E27FC236}">
                    <a16:creationId xmlns:a16="http://schemas.microsoft.com/office/drawing/2014/main" id="{12926533-3A00-4950-AEFF-F094F70A928C}"/>
                  </a:ext>
                </a:extLst>
              </p:cNvPr>
              <p:cNvSpPr txBox="1">
                <a:spLocks noRot="1" noChangeAspect="1" noMove="1" noResize="1" noEditPoints="1" noAdjustHandles="1" noChangeArrowheads="1" noChangeShapeType="1" noTextEdit="1"/>
              </p:cNvSpPr>
              <p:nvPr/>
            </p:nvSpPr>
            <p:spPr>
              <a:xfrm rot="159343">
                <a:off x="6235127" y="3193723"/>
                <a:ext cx="1376531" cy="260841"/>
              </a:xfrm>
              <a:prstGeom prst="rect">
                <a:avLst/>
              </a:prstGeom>
              <a:blipFill>
                <a:blip r:embed="rId11"/>
                <a:stretch>
                  <a:fillRect/>
                </a:stretch>
              </a:blipFill>
            </p:spPr>
            <p:txBody>
              <a:bodyPr/>
              <a:lstStyle/>
              <a:p>
                <a:r>
                  <a:rPr lang="zh-CN" altLang="en-US">
                    <a:noFill/>
                  </a:rPr>
                  <a:t> </a:t>
                </a:r>
              </a:p>
            </p:txBody>
          </p:sp>
        </mc:Fallback>
      </mc:AlternateContent>
      <p:sp>
        <p:nvSpPr>
          <p:cNvPr id="58" name="文本框 57">
            <a:extLst>
              <a:ext uri="{FF2B5EF4-FFF2-40B4-BE49-F238E27FC236}">
                <a16:creationId xmlns:a16="http://schemas.microsoft.com/office/drawing/2014/main" id="{FE2934A3-ABE8-4836-91EA-0D3E8BA48D12}"/>
              </a:ext>
            </a:extLst>
          </p:cNvPr>
          <p:cNvSpPr txBox="1"/>
          <p:nvPr/>
        </p:nvSpPr>
        <p:spPr>
          <a:xfrm>
            <a:off x="1403648" y="3969135"/>
            <a:ext cx="2958771" cy="369332"/>
          </a:xfrm>
          <a:prstGeom prst="rect">
            <a:avLst/>
          </a:prstGeom>
          <a:noFill/>
        </p:spPr>
        <p:txBody>
          <a:bodyPr wrap="square" rtlCol="0">
            <a:spAutoFit/>
          </a:bodyPr>
          <a:lstStyle/>
          <a:p>
            <a:r>
              <a:rPr lang="en-US" altLang="zh-CN" b="1" dirty="0">
                <a:latin typeface="+mj-ea"/>
                <a:ea typeface="+mj-ea"/>
              </a:rPr>
              <a:t>3. </a:t>
            </a:r>
            <a:r>
              <a:rPr lang="zh-CN" altLang="en-US" b="1" dirty="0">
                <a:latin typeface="+mj-ea"/>
                <a:ea typeface="+mj-ea"/>
              </a:rPr>
              <a:t>函数建模：</a:t>
            </a:r>
            <a:endParaRPr lang="en-US" altLang="zh-CN" b="1" dirty="0">
              <a:latin typeface="+mj-ea"/>
              <a:ea typeface="+mj-ea"/>
            </a:endParaRPr>
          </a:p>
        </p:txBody>
      </p:sp>
    </p:spTree>
    <p:extLst>
      <p:ext uri="{BB962C8B-B14F-4D97-AF65-F5344CB8AC3E}">
        <p14:creationId xmlns:p14="http://schemas.microsoft.com/office/powerpoint/2010/main" val="23786007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4"/>
          <p:cNvSpPr>
            <a:spLocks noChangeArrowheads="1"/>
          </p:cNvSpPr>
          <p:nvPr/>
        </p:nvSpPr>
        <p:spPr bwMode="auto">
          <a:xfrm>
            <a:off x="4570472" y="1357990"/>
            <a:ext cx="2377792"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05 </a:t>
            </a:r>
            <a:r>
              <a:rPr lang="en-US" altLang="zh-CN" sz="2400" dirty="0">
                <a:ln w="6350">
                  <a:noFill/>
                </a:ln>
                <a:solidFill>
                  <a:srgbClr val="37B0E8"/>
                </a:solidFill>
                <a:latin typeface="微软雅黑" pitchFamily="34" charset="-122"/>
                <a:ea typeface="微软雅黑" pitchFamily="34" charset="-122"/>
              </a:rPr>
              <a:t>| </a:t>
            </a:r>
            <a:r>
              <a:rPr lang="zh-CN" altLang="en-US" sz="2400" b="1" dirty="0">
                <a:ln w="6350">
                  <a:noFill/>
                </a:ln>
                <a:solidFill>
                  <a:srgbClr val="37B0E8"/>
                </a:solidFill>
                <a:latin typeface="微软雅黑" pitchFamily="34" charset="-122"/>
                <a:ea typeface="微软雅黑" pitchFamily="34" charset="-122"/>
              </a:rPr>
              <a:t>实验与分析</a:t>
            </a:r>
          </a:p>
        </p:txBody>
      </p:sp>
      <p:sp>
        <p:nvSpPr>
          <p:cNvPr id="9" name="Freeform 9"/>
          <p:cNvSpPr>
            <a:spLocks noEditPoints="1"/>
          </p:cNvSpPr>
          <p:nvPr/>
        </p:nvSpPr>
        <p:spPr bwMode="auto">
          <a:xfrm>
            <a:off x="3154838" y="1762175"/>
            <a:ext cx="548468" cy="357368"/>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3579068"/>
            <a:ext cx="2898511" cy="1059606"/>
          </a:xfrm>
          <a:prstGeom prst="rect">
            <a:avLst/>
          </a:prstGeom>
        </p:spPr>
      </p:pic>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53" presetClass="entr" presetSubtype="16" fill="hold" grpId="0" nodeType="withEffect">
                                      <p:stCondLst>
                                        <p:cond delay="400"/>
                                      </p:stCondLst>
                                      <p:childTnLst>
                                        <p:set>
                                          <p:cBhvr>
                                            <p:cTn id="20" dur="1" fill="hold">
                                              <p:stCondLst>
                                                <p:cond delay="0"/>
                                              </p:stCondLst>
                                            </p:cTn>
                                            <p:tgtEl>
                                              <p:spTgt spid="9"/>
                                            </p:tgtEl>
                                            <p:attrNameLst>
                                              <p:attrName>style.visibility</p:attrName>
                                            </p:attrNameLst>
                                          </p:cBhvr>
                                          <p:to>
                                            <p:strVal val="visible"/>
                                          </p:to>
                                        </p:set>
                                        <p:anim calcmode="lin" valueType="num">
                                          <p:cBhvr>
                                            <p:cTn id="21" dur="300" fill="hold"/>
                                            <p:tgtEl>
                                              <p:spTgt spid="9"/>
                                            </p:tgtEl>
                                            <p:attrNameLst>
                                              <p:attrName>ppt_w</p:attrName>
                                            </p:attrNameLst>
                                          </p:cBhvr>
                                          <p:tavLst>
                                            <p:tav tm="0">
                                              <p:val>
                                                <p:fltVal val="0"/>
                                              </p:val>
                                            </p:tav>
                                            <p:tav tm="100000">
                                              <p:val>
                                                <p:strVal val="#ppt_w"/>
                                              </p:val>
                                            </p:tav>
                                          </p:tavLst>
                                        </p:anim>
                                        <p:anim calcmode="lin" valueType="num">
                                          <p:cBhvr>
                                            <p:cTn id="22" dur="300" fill="hold"/>
                                            <p:tgtEl>
                                              <p:spTgt spid="9"/>
                                            </p:tgtEl>
                                            <p:attrNameLst>
                                              <p:attrName>ppt_h</p:attrName>
                                            </p:attrNameLst>
                                          </p:cBhvr>
                                          <p:tavLst>
                                            <p:tav tm="0">
                                              <p:val>
                                                <p:fltVal val="0"/>
                                              </p:val>
                                            </p:tav>
                                            <p:tav tm="100000">
                                              <p:val>
                                                <p:strVal val="#ppt_h"/>
                                              </p:val>
                                            </p:tav>
                                          </p:tavLst>
                                        </p:anim>
                                        <p:animEffect transition="in" filter="fade">
                                          <p:cBhvr>
                                            <p:cTn id="23" dur="300"/>
                                            <p:tgtEl>
                                              <p:spTgt spid="9"/>
                                            </p:tgtEl>
                                          </p:cBhvr>
                                        </p:animEffect>
                                      </p:childTnLst>
                                    </p:cTn>
                                  </p:par>
                                  <p:par>
                                    <p:cTn id="24" presetID="6" presetClass="emph" presetSubtype="0" autoRev="1" fill="hold" grpId="1" nodeType="withEffect">
                                      <p:stCondLst>
                                        <p:cond delay="700"/>
                                      </p:stCondLst>
                                      <p:childTnLst>
                                        <p:animScale>
                                          <p:cBhvr>
                                            <p:cTn id="25" dur="150" fill="hold"/>
                                            <p:tgtEl>
                                              <p:spTgt spid="9"/>
                                            </p:tgtEl>
                                          </p:cBhvr>
                                          <p:by x="110000" y="110000"/>
                                        </p:animScale>
                                      </p:childTnLst>
                                    </p:cTn>
                                  </p:par>
                                  <p:par>
                                    <p:cTn id="26" presetID="2" presetClass="entr" presetSubtype="2" fill="hold" grpId="0" nodeType="withEffect" p14:presetBounceEnd="60000">
                                      <p:stCondLst>
                                        <p:cond delay="500"/>
                                      </p:stCondLst>
                                      <p:childTnLst>
                                        <p:set>
                                          <p:cBhvr>
                                            <p:cTn id="27" dur="1" fill="hold">
                                              <p:stCondLst>
                                                <p:cond delay="0"/>
                                              </p:stCondLst>
                                            </p:cTn>
                                            <p:tgtEl>
                                              <p:spTgt spid="7"/>
                                            </p:tgtEl>
                                            <p:attrNameLst>
                                              <p:attrName>style.visibility</p:attrName>
                                            </p:attrNameLst>
                                          </p:cBhvr>
                                          <p:to>
                                            <p:strVal val="visible"/>
                                          </p:to>
                                        </p:set>
                                        <p:anim calcmode="lin" valueType="num" p14:bounceEnd="60000">
                                          <p:cBhvr additive="base">
                                            <p:cTn id="28"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p:bldP spid="9" grpId="0" animBg="1"/>
          <p:bldP spid="9"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53" presetClass="entr" presetSubtype="16" fill="hold" grpId="0" nodeType="withEffect">
                                      <p:stCondLst>
                                        <p:cond delay="400"/>
                                      </p:stCondLst>
                                      <p:childTnLst>
                                        <p:set>
                                          <p:cBhvr>
                                            <p:cTn id="20" dur="1" fill="hold">
                                              <p:stCondLst>
                                                <p:cond delay="0"/>
                                              </p:stCondLst>
                                            </p:cTn>
                                            <p:tgtEl>
                                              <p:spTgt spid="9"/>
                                            </p:tgtEl>
                                            <p:attrNameLst>
                                              <p:attrName>style.visibility</p:attrName>
                                            </p:attrNameLst>
                                          </p:cBhvr>
                                          <p:to>
                                            <p:strVal val="visible"/>
                                          </p:to>
                                        </p:set>
                                        <p:anim calcmode="lin" valueType="num">
                                          <p:cBhvr>
                                            <p:cTn id="21" dur="300" fill="hold"/>
                                            <p:tgtEl>
                                              <p:spTgt spid="9"/>
                                            </p:tgtEl>
                                            <p:attrNameLst>
                                              <p:attrName>ppt_w</p:attrName>
                                            </p:attrNameLst>
                                          </p:cBhvr>
                                          <p:tavLst>
                                            <p:tav tm="0">
                                              <p:val>
                                                <p:fltVal val="0"/>
                                              </p:val>
                                            </p:tav>
                                            <p:tav tm="100000">
                                              <p:val>
                                                <p:strVal val="#ppt_w"/>
                                              </p:val>
                                            </p:tav>
                                          </p:tavLst>
                                        </p:anim>
                                        <p:anim calcmode="lin" valueType="num">
                                          <p:cBhvr>
                                            <p:cTn id="22" dur="300" fill="hold"/>
                                            <p:tgtEl>
                                              <p:spTgt spid="9"/>
                                            </p:tgtEl>
                                            <p:attrNameLst>
                                              <p:attrName>ppt_h</p:attrName>
                                            </p:attrNameLst>
                                          </p:cBhvr>
                                          <p:tavLst>
                                            <p:tav tm="0">
                                              <p:val>
                                                <p:fltVal val="0"/>
                                              </p:val>
                                            </p:tav>
                                            <p:tav tm="100000">
                                              <p:val>
                                                <p:strVal val="#ppt_h"/>
                                              </p:val>
                                            </p:tav>
                                          </p:tavLst>
                                        </p:anim>
                                        <p:animEffect transition="in" filter="fade">
                                          <p:cBhvr>
                                            <p:cTn id="23" dur="300"/>
                                            <p:tgtEl>
                                              <p:spTgt spid="9"/>
                                            </p:tgtEl>
                                          </p:cBhvr>
                                        </p:animEffect>
                                      </p:childTnLst>
                                    </p:cTn>
                                  </p:par>
                                  <p:par>
                                    <p:cTn id="24" presetID="6" presetClass="emph" presetSubtype="0" autoRev="1" fill="hold" grpId="1" nodeType="withEffect">
                                      <p:stCondLst>
                                        <p:cond delay="700"/>
                                      </p:stCondLst>
                                      <p:childTnLst>
                                        <p:animScale>
                                          <p:cBhvr>
                                            <p:cTn id="25" dur="150" fill="hold"/>
                                            <p:tgtEl>
                                              <p:spTgt spid="9"/>
                                            </p:tgtEl>
                                          </p:cBhvr>
                                          <p:by x="110000" y="110000"/>
                                        </p:animScale>
                                      </p:childTnLst>
                                    </p:cTn>
                                  </p:par>
                                  <p:par>
                                    <p:cTn id="26" presetID="2" presetClass="entr" presetSubtype="2" fill="hold" grpId="0" nodeType="withEffect">
                                      <p:stCondLst>
                                        <p:cond delay="50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p:bldP spid="9" grpId="0" animBg="1"/>
          <p:bldP spid="9" grpId="1"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13"/>
          <p:cNvSpPr>
            <a:spLocks noEditPoints="1"/>
          </p:cNvSpPr>
          <p:nvPr/>
        </p:nvSpPr>
        <p:spPr bwMode="auto">
          <a:xfrm>
            <a:off x="3190469" y="1720557"/>
            <a:ext cx="503130" cy="417832"/>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Rectangle 44"/>
          <p:cNvSpPr>
            <a:spLocks noChangeArrowheads="1"/>
          </p:cNvSpPr>
          <p:nvPr/>
        </p:nvSpPr>
        <p:spPr bwMode="auto">
          <a:xfrm>
            <a:off x="4570472" y="1357990"/>
            <a:ext cx="2881848"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01 </a:t>
            </a:r>
            <a:r>
              <a:rPr lang="en-US" altLang="zh-CN" sz="2400" dirty="0">
                <a:ln w="6350">
                  <a:noFill/>
                </a:ln>
                <a:solidFill>
                  <a:srgbClr val="37B0E8"/>
                </a:solidFill>
                <a:latin typeface="微软雅黑" pitchFamily="34" charset="-122"/>
                <a:ea typeface="微软雅黑" pitchFamily="34" charset="-122"/>
              </a:rPr>
              <a:t>|</a:t>
            </a:r>
            <a:r>
              <a:rPr lang="en-US" altLang="zh-CN" sz="2400" b="1" dirty="0">
                <a:ln w="6350">
                  <a:noFill/>
                </a:ln>
                <a:solidFill>
                  <a:srgbClr val="37B0E8"/>
                </a:solidFill>
                <a:latin typeface="微软雅黑" pitchFamily="34" charset="-122"/>
                <a:ea typeface="微软雅黑" pitchFamily="34" charset="-122"/>
              </a:rPr>
              <a:t> </a:t>
            </a:r>
            <a:r>
              <a:rPr lang="zh-CN" altLang="en-US" sz="2400" b="1" dirty="0">
                <a:ln w="6350">
                  <a:noFill/>
                </a:ln>
                <a:solidFill>
                  <a:srgbClr val="37B0E8"/>
                </a:solidFill>
                <a:latin typeface="微软雅黑" pitchFamily="34" charset="-122"/>
                <a:ea typeface="微软雅黑" pitchFamily="34" charset="-122"/>
              </a:rPr>
              <a:t>研究背景与现状</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3579068"/>
            <a:ext cx="2898511" cy="1059606"/>
          </a:xfrm>
          <a:prstGeom prst="rect">
            <a:avLst/>
          </a:prstGeom>
        </p:spPr>
      </p:pic>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53" presetClass="entr" presetSubtype="16"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p:cTn id="21" dur="300" fill="hold"/>
                                            <p:tgtEl>
                                              <p:spTgt spid="6"/>
                                            </p:tgtEl>
                                            <p:attrNameLst>
                                              <p:attrName>ppt_w</p:attrName>
                                            </p:attrNameLst>
                                          </p:cBhvr>
                                          <p:tavLst>
                                            <p:tav tm="0">
                                              <p:val>
                                                <p:fltVal val="0"/>
                                              </p:val>
                                            </p:tav>
                                            <p:tav tm="100000">
                                              <p:val>
                                                <p:strVal val="#ppt_w"/>
                                              </p:val>
                                            </p:tav>
                                          </p:tavLst>
                                        </p:anim>
                                        <p:anim calcmode="lin" valueType="num">
                                          <p:cBhvr>
                                            <p:cTn id="22" dur="300" fill="hold"/>
                                            <p:tgtEl>
                                              <p:spTgt spid="6"/>
                                            </p:tgtEl>
                                            <p:attrNameLst>
                                              <p:attrName>ppt_h</p:attrName>
                                            </p:attrNameLst>
                                          </p:cBhvr>
                                          <p:tavLst>
                                            <p:tav tm="0">
                                              <p:val>
                                                <p:fltVal val="0"/>
                                              </p:val>
                                            </p:tav>
                                            <p:tav tm="100000">
                                              <p:val>
                                                <p:strVal val="#ppt_h"/>
                                              </p:val>
                                            </p:tav>
                                          </p:tavLst>
                                        </p:anim>
                                        <p:animEffect transition="in" filter="fade">
                                          <p:cBhvr>
                                            <p:cTn id="23" dur="300"/>
                                            <p:tgtEl>
                                              <p:spTgt spid="6"/>
                                            </p:tgtEl>
                                          </p:cBhvr>
                                        </p:animEffect>
                                      </p:childTnLst>
                                    </p:cTn>
                                  </p:par>
                                  <p:par>
                                    <p:cTn id="24" presetID="6" presetClass="emph" presetSubtype="0" autoRev="1" fill="hold" grpId="1" nodeType="withEffect">
                                      <p:stCondLst>
                                        <p:cond delay="500"/>
                                      </p:stCondLst>
                                      <p:childTnLst>
                                        <p:animScale>
                                          <p:cBhvr>
                                            <p:cTn id="25" dur="150" fill="hold"/>
                                            <p:tgtEl>
                                              <p:spTgt spid="6"/>
                                            </p:tgtEl>
                                          </p:cBhvr>
                                          <p:by x="110000" y="110000"/>
                                        </p:animScale>
                                      </p:childTnLst>
                                    </p:cTn>
                                  </p:par>
                                  <p:par>
                                    <p:cTn id="26" presetID="2" presetClass="entr" presetSubtype="2" fill="hold" grpId="0" nodeType="withEffect" p14:presetBounceEnd="60000">
                                      <p:stCondLst>
                                        <p:cond delay="500"/>
                                      </p:stCondLst>
                                      <p:childTnLst>
                                        <p:set>
                                          <p:cBhvr>
                                            <p:cTn id="27" dur="1" fill="hold">
                                              <p:stCondLst>
                                                <p:cond delay="0"/>
                                              </p:stCondLst>
                                            </p:cTn>
                                            <p:tgtEl>
                                              <p:spTgt spid="7"/>
                                            </p:tgtEl>
                                            <p:attrNameLst>
                                              <p:attrName>style.visibility</p:attrName>
                                            </p:attrNameLst>
                                          </p:cBhvr>
                                          <p:to>
                                            <p:strVal val="visible"/>
                                          </p:to>
                                        </p:set>
                                        <p:anim calcmode="lin" valueType="num" p14:bounceEnd="60000">
                                          <p:cBhvr additive="base">
                                            <p:cTn id="28"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6" grpId="0" animBg="1"/>
          <p:bldP spid="6" grpId="1" animBg="1"/>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53" presetClass="entr" presetSubtype="16"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p:cTn id="21" dur="300" fill="hold"/>
                                            <p:tgtEl>
                                              <p:spTgt spid="6"/>
                                            </p:tgtEl>
                                            <p:attrNameLst>
                                              <p:attrName>ppt_w</p:attrName>
                                            </p:attrNameLst>
                                          </p:cBhvr>
                                          <p:tavLst>
                                            <p:tav tm="0">
                                              <p:val>
                                                <p:fltVal val="0"/>
                                              </p:val>
                                            </p:tav>
                                            <p:tav tm="100000">
                                              <p:val>
                                                <p:strVal val="#ppt_w"/>
                                              </p:val>
                                            </p:tav>
                                          </p:tavLst>
                                        </p:anim>
                                        <p:anim calcmode="lin" valueType="num">
                                          <p:cBhvr>
                                            <p:cTn id="22" dur="300" fill="hold"/>
                                            <p:tgtEl>
                                              <p:spTgt spid="6"/>
                                            </p:tgtEl>
                                            <p:attrNameLst>
                                              <p:attrName>ppt_h</p:attrName>
                                            </p:attrNameLst>
                                          </p:cBhvr>
                                          <p:tavLst>
                                            <p:tav tm="0">
                                              <p:val>
                                                <p:fltVal val="0"/>
                                              </p:val>
                                            </p:tav>
                                            <p:tav tm="100000">
                                              <p:val>
                                                <p:strVal val="#ppt_h"/>
                                              </p:val>
                                            </p:tav>
                                          </p:tavLst>
                                        </p:anim>
                                        <p:animEffect transition="in" filter="fade">
                                          <p:cBhvr>
                                            <p:cTn id="23" dur="300"/>
                                            <p:tgtEl>
                                              <p:spTgt spid="6"/>
                                            </p:tgtEl>
                                          </p:cBhvr>
                                        </p:animEffect>
                                      </p:childTnLst>
                                    </p:cTn>
                                  </p:par>
                                  <p:par>
                                    <p:cTn id="24" presetID="6" presetClass="emph" presetSubtype="0" autoRev="1" fill="hold" grpId="1" nodeType="withEffect">
                                      <p:stCondLst>
                                        <p:cond delay="500"/>
                                      </p:stCondLst>
                                      <p:childTnLst>
                                        <p:animScale>
                                          <p:cBhvr>
                                            <p:cTn id="25" dur="150" fill="hold"/>
                                            <p:tgtEl>
                                              <p:spTgt spid="6"/>
                                            </p:tgtEl>
                                          </p:cBhvr>
                                          <p:by x="110000" y="110000"/>
                                        </p:animScale>
                                      </p:childTnLst>
                                    </p:cTn>
                                  </p:par>
                                  <p:par>
                                    <p:cTn id="26" presetID="2" presetClass="entr" presetSubtype="2" fill="hold" grpId="0" nodeType="withEffect">
                                      <p:stCondLst>
                                        <p:cond delay="50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6" grpId="0" animBg="1"/>
          <p:bldP spid="6" grpId="1" animBg="1"/>
          <p:bldP spid="7"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圆角 54">
            <a:extLst>
              <a:ext uri="{FF2B5EF4-FFF2-40B4-BE49-F238E27FC236}">
                <a16:creationId xmlns:a16="http://schemas.microsoft.com/office/drawing/2014/main" id="{3B10E1D2-04D6-4B0F-B548-55CCF239AE09}"/>
              </a:ext>
            </a:extLst>
          </p:cNvPr>
          <p:cNvSpPr/>
          <p:nvPr/>
        </p:nvSpPr>
        <p:spPr>
          <a:xfrm>
            <a:off x="6720339" y="2433290"/>
            <a:ext cx="2225386" cy="60043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4861954A-A23B-4A4A-ACE0-4A1657C63B8C}"/>
              </a:ext>
            </a:extLst>
          </p:cNvPr>
          <p:cNvSpPr/>
          <p:nvPr/>
        </p:nvSpPr>
        <p:spPr>
          <a:xfrm>
            <a:off x="1445080" y="3685706"/>
            <a:ext cx="4257426" cy="453547"/>
          </a:xfrm>
          <a:prstGeom prst="roundRect">
            <a:avLst/>
          </a:prstGeom>
          <a:solidFill>
            <a:schemeClr val="accent1">
              <a:lumMod val="20000"/>
              <a:lumOff val="8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圆角 46">
            <a:extLst>
              <a:ext uri="{FF2B5EF4-FFF2-40B4-BE49-F238E27FC236}">
                <a16:creationId xmlns:a16="http://schemas.microsoft.com/office/drawing/2014/main" id="{9D320D3B-CE5C-4397-8138-2402698167E4}"/>
              </a:ext>
            </a:extLst>
          </p:cNvPr>
          <p:cNvSpPr/>
          <p:nvPr/>
        </p:nvSpPr>
        <p:spPr>
          <a:xfrm>
            <a:off x="1445080" y="3033728"/>
            <a:ext cx="4257426" cy="453547"/>
          </a:xfrm>
          <a:prstGeom prst="roundRect">
            <a:avLst/>
          </a:prstGeom>
          <a:solidFill>
            <a:schemeClr val="accent1">
              <a:lumMod val="20000"/>
              <a:lumOff val="8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圆角 45">
            <a:extLst>
              <a:ext uri="{FF2B5EF4-FFF2-40B4-BE49-F238E27FC236}">
                <a16:creationId xmlns:a16="http://schemas.microsoft.com/office/drawing/2014/main" id="{8A9406F0-565B-49CE-8D44-61FEED93FD2B}"/>
              </a:ext>
            </a:extLst>
          </p:cNvPr>
          <p:cNvSpPr/>
          <p:nvPr/>
        </p:nvSpPr>
        <p:spPr>
          <a:xfrm>
            <a:off x="1450296" y="2388755"/>
            <a:ext cx="4257427" cy="453547"/>
          </a:xfrm>
          <a:prstGeom prst="roundRect">
            <a:avLst/>
          </a:prstGeom>
          <a:solidFill>
            <a:schemeClr val="accent1">
              <a:lumMod val="20000"/>
              <a:lumOff val="8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圆角 44">
            <a:extLst>
              <a:ext uri="{FF2B5EF4-FFF2-40B4-BE49-F238E27FC236}">
                <a16:creationId xmlns:a16="http://schemas.microsoft.com/office/drawing/2014/main" id="{18D260C2-7DC4-4A99-B282-B108C0A21604}"/>
              </a:ext>
            </a:extLst>
          </p:cNvPr>
          <p:cNvSpPr/>
          <p:nvPr/>
        </p:nvSpPr>
        <p:spPr>
          <a:xfrm>
            <a:off x="1445080" y="1736777"/>
            <a:ext cx="4262644" cy="453547"/>
          </a:xfrm>
          <a:prstGeom prst="roundRect">
            <a:avLst/>
          </a:prstGeom>
          <a:solidFill>
            <a:schemeClr val="accent1">
              <a:lumMod val="20000"/>
              <a:lumOff val="8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7502E50C-AD3F-47F9-B871-B6C18F54A2C3}"/>
              </a:ext>
            </a:extLst>
          </p:cNvPr>
          <p:cNvSpPr/>
          <p:nvPr/>
        </p:nvSpPr>
        <p:spPr>
          <a:xfrm>
            <a:off x="1445080" y="1115311"/>
            <a:ext cx="4262644" cy="453547"/>
          </a:xfrm>
          <a:prstGeom prst="roundRect">
            <a:avLst/>
          </a:prstGeom>
          <a:solidFill>
            <a:schemeClr val="accent1">
              <a:lumMod val="20000"/>
              <a:lumOff val="80000"/>
            </a:schemeClr>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6"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评估指标</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917BA497-75B5-1270-1441-46C594F49B0D}"/>
              </a:ext>
            </a:extLst>
          </p:cNvPr>
          <p:cNvSpPr txBox="1"/>
          <p:nvPr/>
        </p:nvSpPr>
        <p:spPr>
          <a:xfrm>
            <a:off x="1535551" y="643728"/>
            <a:ext cx="8348195" cy="3662541"/>
          </a:xfrm>
          <a:prstGeom prst="rect">
            <a:avLst/>
          </a:prstGeom>
          <a:noFill/>
        </p:spPr>
        <p:txBody>
          <a:bodyPr wrap="square" rtlCol="0">
            <a:spAutoFit/>
          </a:bodyPr>
          <a:lstStyle/>
          <a:p>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solidFill>
                  <a:srgbClr val="586B7F"/>
                </a:solidFill>
                <a:latin typeface="微软雅黑" panose="020B0503020204020204" pitchFamily="34" charset="-122"/>
                <a:ea typeface="微软雅黑" panose="020B0503020204020204" pitchFamily="34" charset="-122"/>
              </a:rPr>
              <a:t>均方误差（</a:t>
            </a:r>
            <a:r>
              <a:rPr lang="en-US" altLang="zh-CN" sz="1400" b="1" dirty="0">
                <a:solidFill>
                  <a:srgbClr val="586B7F"/>
                </a:solidFill>
                <a:latin typeface="微软雅黑" panose="020B0503020204020204" pitchFamily="34" charset="-122"/>
                <a:ea typeface="微软雅黑" panose="020B0503020204020204" pitchFamily="34" charset="-122"/>
              </a:rPr>
              <a:t>Mean Square Error</a:t>
            </a:r>
            <a:r>
              <a:rPr lang="zh-CN" altLang="en-US" sz="1400" b="1" dirty="0">
                <a:solidFill>
                  <a:srgbClr val="586B7F"/>
                </a:solidFill>
                <a:latin typeface="微软雅黑" panose="020B0503020204020204" pitchFamily="34" charset="-122"/>
                <a:ea typeface="微软雅黑" panose="020B0503020204020204" pitchFamily="34" charset="-122"/>
              </a:rPr>
              <a:t>，</a:t>
            </a:r>
            <a:r>
              <a:rPr lang="en-US" altLang="zh-CN" sz="1400" b="1" dirty="0">
                <a:solidFill>
                  <a:srgbClr val="586B7F"/>
                </a:solidFill>
                <a:latin typeface="微软雅黑" panose="020B0503020204020204" pitchFamily="34" charset="-122"/>
                <a:ea typeface="微软雅黑" panose="020B0503020204020204" pitchFamily="34" charset="-122"/>
              </a:rPr>
              <a:t>MSE</a:t>
            </a:r>
            <a:r>
              <a:rPr lang="zh-CN" altLang="en-US" sz="1400" b="1" dirty="0">
                <a:solidFill>
                  <a:srgbClr val="586B7F"/>
                </a:solidFill>
                <a:latin typeface="微软雅黑" panose="020B0503020204020204" pitchFamily="34" charset="-122"/>
                <a:ea typeface="微软雅黑" panose="020B0503020204020204" pitchFamily="34" charset="-122"/>
              </a:rPr>
              <a:t>）</a:t>
            </a: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solidFill>
                  <a:srgbClr val="586B7F"/>
                </a:solidFill>
                <a:latin typeface="微软雅黑" panose="020B0503020204020204" pitchFamily="34" charset="-122"/>
                <a:ea typeface="微软雅黑" panose="020B0503020204020204" pitchFamily="34" charset="-122"/>
              </a:rPr>
              <a:t>平均绝对误差（</a:t>
            </a:r>
            <a:r>
              <a:rPr lang="en-US" altLang="zh-CN" sz="1400" b="1" dirty="0">
                <a:solidFill>
                  <a:srgbClr val="586B7F"/>
                </a:solidFill>
                <a:latin typeface="微软雅黑" panose="020B0503020204020204" pitchFamily="34" charset="-122"/>
                <a:ea typeface="微软雅黑" panose="020B0503020204020204" pitchFamily="34" charset="-122"/>
              </a:rPr>
              <a:t>Mean Absolute Error</a:t>
            </a:r>
            <a:r>
              <a:rPr lang="zh-CN" altLang="en-US" sz="1400" b="1" dirty="0">
                <a:solidFill>
                  <a:srgbClr val="586B7F"/>
                </a:solidFill>
                <a:latin typeface="微软雅黑" panose="020B0503020204020204" pitchFamily="34" charset="-122"/>
                <a:ea typeface="微软雅黑" panose="020B0503020204020204" pitchFamily="34" charset="-122"/>
              </a:rPr>
              <a:t>，</a:t>
            </a:r>
            <a:r>
              <a:rPr lang="en-US" altLang="zh-CN" sz="1400" b="1" dirty="0">
                <a:solidFill>
                  <a:srgbClr val="586B7F"/>
                </a:solidFill>
                <a:latin typeface="微软雅黑" panose="020B0503020204020204" pitchFamily="34" charset="-122"/>
                <a:ea typeface="微软雅黑" panose="020B0503020204020204" pitchFamily="34" charset="-122"/>
              </a:rPr>
              <a:t>MAE</a:t>
            </a:r>
            <a:r>
              <a:rPr lang="zh-CN" altLang="en-US" sz="1400" b="1" dirty="0">
                <a:solidFill>
                  <a:srgbClr val="586B7F"/>
                </a:solidFill>
                <a:latin typeface="微软雅黑" panose="020B0503020204020204" pitchFamily="34" charset="-122"/>
                <a:ea typeface="微软雅黑" panose="020B0503020204020204" pitchFamily="34" charset="-122"/>
              </a:rPr>
              <a:t>）</a:t>
            </a: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solidFill>
                  <a:srgbClr val="586B7F"/>
                </a:solidFill>
                <a:latin typeface="微软雅黑" panose="020B0503020204020204" pitchFamily="34" charset="-122"/>
                <a:ea typeface="微软雅黑" panose="020B0503020204020204" pitchFamily="34" charset="-122"/>
              </a:rPr>
              <a:t>平均欧式距离（</a:t>
            </a:r>
            <a:r>
              <a:rPr lang="en-US" altLang="zh-CN" sz="1400" b="1" dirty="0">
                <a:solidFill>
                  <a:srgbClr val="586B7F"/>
                </a:solidFill>
                <a:latin typeface="微软雅黑" panose="020B0503020204020204" pitchFamily="34" charset="-122"/>
                <a:ea typeface="微软雅黑" panose="020B0503020204020204" pitchFamily="34" charset="-122"/>
              </a:rPr>
              <a:t>Mean Euclidean Distance</a:t>
            </a:r>
            <a:r>
              <a:rPr lang="zh-CN" altLang="en-US" sz="1400" b="1" dirty="0">
                <a:solidFill>
                  <a:srgbClr val="586B7F"/>
                </a:solidFill>
                <a:latin typeface="微软雅黑" panose="020B0503020204020204" pitchFamily="34" charset="-122"/>
                <a:ea typeface="微软雅黑" panose="020B0503020204020204" pitchFamily="34" charset="-122"/>
              </a:rPr>
              <a:t>）</a:t>
            </a: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solidFill>
                  <a:srgbClr val="586B7F"/>
                </a:solidFill>
                <a:latin typeface="微软雅黑" panose="020B0503020204020204" pitchFamily="34" charset="-122"/>
                <a:ea typeface="微软雅黑" panose="020B0503020204020204" pitchFamily="34" charset="-122"/>
              </a:rPr>
              <a:t>训练时长</a:t>
            </a:r>
            <a:r>
              <a:rPr lang="en-US" altLang="zh-CN" sz="1400" b="1" dirty="0">
                <a:solidFill>
                  <a:srgbClr val="586B7F"/>
                </a:solidFill>
                <a:latin typeface="微软雅黑" panose="020B0503020204020204" pitchFamily="34" charset="-122"/>
                <a:ea typeface="微软雅黑" panose="020B0503020204020204" pitchFamily="34" charset="-122"/>
              </a:rPr>
              <a:t>: </a:t>
            </a:r>
            <a:r>
              <a:rPr lang="zh-CN" altLang="en-US" sz="1400" b="1" dirty="0">
                <a:solidFill>
                  <a:srgbClr val="586B7F"/>
                </a:solidFill>
                <a:latin typeface="微软雅黑" panose="020B0503020204020204" pitchFamily="34" charset="-122"/>
                <a:ea typeface="微软雅黑" panose="020B0503020204020204" pitchFamily="34" charset="-122"/>
              </a:rPr>
              <a:t>针对模型训练</a:t>
            </a: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b="1" dirty="0">
                <a:solidFill>
                  <a:srgbClr val="586B7F"/>
                </a:solidFill>
                <a:latin typeface="微软雅黑" panose="020B0503020204020204" pitchFamily="34" charset="-122"/>
                <a:ea typeface="微软雅黑" panose="020B0503020204020204" pitchFamily="34" charset="-122"/>
              </a:rPr>
              <a:t>改进程度：针对数据融合算法</a:t>
            </a:r>
            <a:endParaRPr lang="en-US" altLang="zh-CN" sz="1400"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b="1" dirty="0">
              <a:solidFill>
                <a:srgbClr val="586B7F"/>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E40F71F6-778A-47F2-8806-ECF1D46A6DEE}"/>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5" name="矩形 34">
            <a:extLst>
              <a:ext uri="{FF2B5EF4-FFF2-40B4-BE49-F238E27FC236}">
                <a16:creationId xmlns:a16="http://schemas.microsoft.com/office/drawing/2014/main" id="{E9E632B5-7E85-411F-8F26-DB6FFBDE8057}"/>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sp>
        <p:nvSpPr>
          <p:cNvPr id="12" name="矩形: 圆角 11">
            <a:extLst>
              <a:ext uri="{FF2B5EF4-FFF2-40B4-BE49-F238E27FC236}">
                <a16:creationId xmlns:a16="http://schemas.microsoft.com/office/drawing/2014/main" id="{A8449D87-C9C2-4381-9735-B439EF2E4A07}"/>
              </a:ext>
            </a:extLst>
          </p:cNvPr>
          <p:cNvSpPr/>
          <p:nvPr/>
        </p:nvSpPr>
        <p:spPr>
          <a:xfrm>
            <a:off x="1819292" y="3631154"/>
            <a:ext cx="3744416" cy="65250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0F766ABA-B8C1-4C1A-AE78-F7F275855D48}"/>
              </a:ext>
            </a:extLst>
          </p:cNvPr>
          <p:cNvSpPr/>
          <p:nvPr/>
        </p:nvSpPr>
        <p:spPr>
          <a:xfrm>
            <a:off x="2454277" y="4380478"/>
            <a:ext cx="6285998" cy="6462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圆角 43">
            <a:extLst>
              <a:ext uri="{FF2B5EF4-FFF2-40B4-BE49-F238E27FC236}">
                <a16:creationId xmlns:a16="http://schemas.microsoft.com/office/drawing/2014/main" id="{5123FDC5-615E-465E-B4E4-9B9F96C7D520}"/>
              </a:ext>
            </a:extLst>
          </p:cNvPr>
          <p:cNvSpPr/>
          <p:nvPr/>
        </p:nvSpPr>
        <p:spPr>
          <a:xfrm>
            <a:off x="1705982" y="977522"/>
            <a:ext cx="4118628" cy="194372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箭头: 右 48">
            <a:extLst>
              <a:ext uri="{FF2B5EF4-FFF2-40B4-BE49-F238E27FC236}">
                <a16:creationId xmlns:a16="http://schemas.microsoft.com/office/drawing/2014/main" id="{E460D4D8-9346-4A8B-AA1F-D24CE7837B73}"/>
              </a:ext>
            </a:extLst>
          </p:cNvPr>
          <p:cNvSpPr/>
          <p:nvPr/>
        </p:nvSpPr>
        <p:spPr>
          <a:xfrm>
            <a:off x="5824610" y="1799181"/>
            <a:ext cx="725298" cy="186104"/>
          </a:xfrm>
          <a:prstGeom prst="rightArrow">
            <a:avLst/>
          </a:prstGeom>
          <a:solidFill>
            <a:srgbClr val="9BBB5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a:extLst>
              <a:ext uri="{FF2B5EF4-FFF2-40B4-BE49-F238E27FC236}">
                <a16:creationId xmlns:a16="http://schemas.microsoft.com/office/drawing/2014/main" id="{5B24C77F-67DE-4D0C-ACA7-0FB0D1F55223}"/>
              </a:ext>
            </a:extLst>
          </p:cNvPr>
          <p:cNvSpPr/>
          <p:nvPr/>
        </p:nvSpPr>
        <p:spPr>
          <a:xfrm>
            <a:off x="6549908" y="1619854"/>
            <a:ext cx="1534080" cy="57047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DFB5ADEF-FF3E-4EE6-BF37-A2ECD81A628E}"/>
              </a:ext>
            </a:extLst>
          </p:cNvPr>
          <p:cNvSpPr txBox="1"/>
          <p:nvPr/>
        </p:nvSpPr>
        <p:spPr>
          <a:xfrm>
            <a:off x="6564562" y="1739595"/>
            <a:ext cx="2958771" cy="369332"/>
          </a:xfrm>
          <a:prstGeom prst="rect">
            <a:avLst/>
          </a:prstGeom>
          <a:noFill/>
        </p:spPr>
        <p:txBody>
          <a:bodyPr wrap="square" rtlCol="0">
            <a:spAutoFit/>
          </a:bodyPr>
          <a:lstStyle/>
          <a:p>
            <a:r>
              <a:rPr lang="zh-CN" altLang="en-US" dirty="0">
                <a:solidFill>
                  <a:srgbClr val="586B7F"/>
                </a:solidFill>
                <a:latin typeface="微软雅黑" panose="020B0503020204020204" pitchFamily="34" charset="-122"/>
                <a:ea typeface="微软雅黑" panose="020B0503020204020204" pitchFamily="34" charset="-122"/>
              </a:rPr>
              <a:t>反映定位精度</a:t>
            </a:r>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19" name="箭头: 直角上 18">
            <a:extLst>
              <a:ext uri="{FF2B5EF4-FFF2-40B4-BE49-F238E27FC236}">
                <a16:creationId xmlns:a16="http://schemas.microsoft.com/office/drawing/2014/main" id="{816F73E7-EE02-42B3-90E9-047121A40EAC}"/>
              </a:ext>
            </a:extLst>
          </p:cNvPr>
          <p:cNvSpPr/>
          <p:nvPr/>
        </p:nvSpPr>
        <p:spPr>
          <a:xfrm rot="5400000">
            <a:off x="1888081" y="4346303"/>
            <a:ext cx="504056" cy="406388"/>
          </a:xfrm>
          <a:prstGeom prst="bentUpArrow">
            <a:avLst>
              <a:gd name="adj1" fmla="val 25000"/>
              <a:gd name="adj2" fmla="val 25000"/>
              <a:gd name="adj3" fmla="val 30114"/>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77053A63-E13D-4156-9497-257883E5F7EC}"/>
                  </a:ext>
                </a:extLst>
              </p:cNvPr>
              <p:cNvSpPr/>
              <p:nvPr/>
            </p:nvSpPr>
            <p:spPr>
              <a:xfrm>
                <a:off x="2262276" y="4323081"/>
                <a:ext cx="6629079" cy="6756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改</m:t>
                      </m:r>
                      <m:r>
                        <a:rPr lang="zh-CN" altLang="en-US" i="0">
                          <a:latin typeface="Cambria Math" panose="02040503050406030204" pitchFamily="18" charset="0"/>
                        </a:rPr>
                        <m:t>进程度</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改进前的欧式距离</m:t>
                          </m:r>
                          <m:r>
                            <a:rPr lang="zh-CN" altLang="en-US" i="0">
                              <a:latin typeface="Cambria Math" panose="02040503050406030204" pitchFamily="18" charset="0"/>
                            </a:rPr>
                            <m:t>−</m:t>
                          </m:r>
                          <m:r>
                            <a:rPr lang="zh-CN" altLang="en-US" i="0">
                              <a:latin typeface="Cambria Math" panose="02040503050406030204" pitchFamily="18" charset="0"/>
                            </a:rPr>
                            <m:t>改进后的欧式距离</m:t>
                          </m:r>
                        </m:num>
                        <m:den>
                          <m:r>
                            <a:rPr lang="zh-CN" altLang="en-US" i="0">
                              <a:latin typeface="Cambria Math" panose="02040503050406030204" pitchFamily="18" charset="0"/>
                            </a:rPr>
                            <m:t>改进前的欧式距离</m:t>
                          </m:r>
                        </m:den>
                      </m:f>
                      <m:r>
                        <a:rPr lang="zh-CN" altLang="en-US" i="0">
                          <a:latin typeface="Cambria Math" panose="02040503050406030204" pitchFamily="18" charset="0"/>
                        </a:rPr>
                        <m:t>|×100%</m:t>
                      </m:r>
                    </m:oMath>
                  </m:oMathPara>
                </a14:m>
                <a:endParaRPr lang="zh-CN" altLang="en-US" dirty="0"/>
              </a:p>
            </p:txBody>
          </p:sp>
        </mc:Choice>
        <mc:Fallback xmlns="">
          <p:sp>
            <p:nvSpPr>
              <p:cNvPr id="20" name="矩形 19">
                <a:extLst>
                  <a:ext uri="{FF2B5EF4-FFF2-40B4-BE49-F238E27FC236}">
                    <a16:creationId xmlns:a16="http://schemas.microsoft.com/office/drawing/2014/main" id="{77053A63-E13D-4156-9497-257883E5F7EC}"/>
                  </a:ext>
                </a:extLst>
              </p:cNvPr>
              <p:cNvSpPr>
                <a:spLocks noRot="1" noChangeAspect="1" noMove="1" noResize="1" noEditPoints="1" noAdjustHandles="1" noChangeArrowheads="1" noChangeShapeType="1" noTextEdit="1"/>
              </p:cNvSpPr>
              <p:nvPr/>
            </p:nvSpPr>
            <p:spPr>
              <a:xfrm>
                <a:off x="2262276" y="4323081"/>
                <a:ext cx="6629079" cy="675698"/>
              </a:xfrm>
              <a:prstGeom prst="rect">
                <a:avLst/>
              </a:prstGeom>
              <a:blipFill>
                <a:blip r:embed="rId3"/>
                <a:stretch>
                  <a:fillRect/>
                </a:stretch>
              </a:blipFill>
            </p:spPr>
            <p:txBody>
              <a:bodyPr/>
              <a:lstStyle/>
              <a:p>
                <a:r>
                  <a:rPr lang="zh-CN" altLang="en-US">
                    <a:noFill/>
                  </a:rPr>
                  <a:t> </a:t>
                </a:r>
              </a:p>
            </p:txBody>
          </p:sp>
        </mc:Fallback>
      </mc:AlternateContent>
      <p:sp>
        <p:nvSpPr>
          <p:cNvPr id="52" name="文本框 51">
            <a:extLst>
              <a:ext uri="{FF2B5EF4-FFF2-40B4-BE49-F238E27FC236}">
                <a16:creationId xmlns:a16="http://schemas.microsoft.com/office/drawing/2014/main" id="{ABBB5B66-D51A-490E-9B39-6DD233E625E2}"/>
              </a:ext>
            </a:extLst>
          </p:cNvPr>
          <p:cNvSpPr txBox="1"/>
          <p:nvPr/>
        </p:nvSpPr>
        <p:spPr>
          <a:xfrm>
            <a:off x="6704690" y="2429948"/>
            <a:ext cx="2415105" cy="646331"/>
          </a:xfrm>
          <a:prstGeom prst="rect">
            <a:avLst/>
          </a:prstGeom>
          <a:noFill/>
        </p:spPr>
        <p:txBody>
          <a:bodyPr wrap="square" rtlCol="0">
            <a:spAutoFit/>
          </a:bodyPr>
          <a:lstStyle/>
          <a:p>
            <a:r>
              <a:rPr lang="zh-CN" altLang="en-US" dirty="0">
                <a:solidFill>
                  <a:srgbClr val="586B7F"/>
                </a:solidFill>
                <a:latin typeface="微软雅黑" panose="020B0503020204020204" pitchFamily="34" charset="-122"/>
                <a:ea typeface="微软雅黑" panose="020B0503020204020204" pitchFamily="34" charset="-122"/>
              </a:rPr>
              <a:t>预测位置到真实位置的欧式距离</a:t>
            </a:r>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53" name="矩形: 圆角 52">
            <a:extLst>
              <a:ext uri="{FF2B5EF4-FFF2-40B4-BE49-F238E27FC236}">
                <a16:creationId xmlns:a16="http://schemas.microsoft.com/office/drawing/2014/main" id="{88821AD7-0DA7-471A-8A66-ECDF03B4B47C}"/>
              </a:ext>
            </a:extLst>
          </p:cNvPr>
          <p:cNvSpPr/>
          <p:nvPr/>
        </p:nvSpPr>
        <p:spPr>
          <a:xfrm>
            <a:off x="1858382" y="2282286"/>
            <a:ext cx="4118628" cy="693514"/>
          </a:xfrm>
          <a:prstGeom prst="round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右 53">
            <a:extLst>
              <a:ext uri="{FF2B5EF4-FFF2-40B4-BE49-F238E27FC236}">
                <a16:creationId xmlns:a16="http://schemas.microsoft.com/office/drawing/2014/main" id="{BAACE254-B09E-4812-8BCC-B6E743854C8C}"/>
              </a:ext>
            </a:extLst>
          </p:cNvPr>
          <p:cNvSpPr/>
          <p:nvPr/>
        </p:nvSpPr>
        <p:spPr>
          <a:xfrm>
            <a:off x="5995041" y="2597178"/>
            <a:ext cx="725298" cy="186104"/>
          </a:xfrm>
          <a:prstGeom prst="rightArrow">
            <a:avLst/>
          </a:prstGeom>
          <a:solidFill>
            <a:srgbClr val="604A7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圆角 51">
            <a:extLst>
              <a:ext uri="{FF2B5EF4-FFF2-40B4-BE49-F238E27FC236}">
                <a16:creationId xmlns:a16="http://schemas.microsoft.com/office/drawing/2014/main" id="{066E9C02-E6D2-4E0A-94AB-F5D71342857F}"/>
              </a:ext>
            </a:extLst>
          </p:cNvPr>
          <p:cNvSpPr/>
          <p:nvPr/>
        </p:nvSpPr>
        <p:spPr>
          <a:xfrm>
            <a:off x="1305439" y="3889045"/>
            <a:ext cx="3180782" cy="121578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圆角 46">
            <a:extLst>
              <a:ext uri="{FF2B5EF4-FFF2-40B4-BE49-F238E27FC236}">
                <a16:creationId xmlns:a16="http://schemas.microsoft.com/office/drawing/2014/main" id="{2698D201-2353-4676-879E-484DAE9F9C2F}"/>
              </a:ext>
            </a:extLst>
          </p:cNvPr>
          <p:cNvSpPr/>
          <p:nvPr/>
        </p:nvSpPr>
        <p:spPr>
          <a:xfrm>
            <a:off x="4546968" y="575678"/>
            <a:ext cx="4504006" cy="45291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D5BF4513-8D5F-41E2-BF88-AC5B77838C64}"/>
              </a:ext>
            </a:extLst>
          </p:cNvPr>
          <p:cNvSpPr/>
          <p:nvPr/>
        </p:nvSpPr>
        <p:spPr>
          <a:xfrm>
            <a:off x="1305439" y="914781"/>
            <a:ext cx="3180782" cy="2954241"/>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6"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仿真设置</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917BA497-75B5-1270-1441-46C594F49B0D}"/>
              </a:ext>
            </a:extLst>
          </p:cNvPr>
          <p:cNvSpPr txBox="1"/>
          <p:nvPr/>
        </p:nvSpPr>
        <p:spPr>
          <a:xfrm>
            <a:off x="1358966" y="998787"/>
            <a:ext cx="3223366" cy="2585323"/>
          </a:xfrm>
          <a:prstGeom prst="rect">
            <a:avLst/>
          </a:prstGeom>
          <a:noFill/>
        </p:spPr>
        <p:txBody>
          <a:bodyPr wrap="square" rtlCol="0">
            <a:spAutoFit/>
          </a:bodyPr>
          <a:lstStyle/>
          <a:p>
            <a:endParaRPr lang="en-US" altLang="zh-CN" b="1" dirty="0">
              <a:solidFill>
                <a:srgbClr val="586B7F"/>
              </a:solidFill>
              <a:latin typeface="微软雅黑" panose="020B0503020204020204" pitchFamily="34" charset="-122"/>
              <a:ea typeface="微软雅黑" panose="020B0503020204020204" pitchFamily="34" charset="-122"/>
            </a:endParaRPr>
          </a:p>
          <a:p>
            <a:r>
              <a:rPr lang="zh-CN" altLang="en-US" b="1" dirty="0">
                <a:solidFill>
                  <a:srgbClr val="586B7F"/>
                </a:solidFill>
                <a:latin typeface="微软雅黑" panose="020B0503020204020204" pitchFamily="34" charset="-122"/>
                <a:ea typeface="微软雅黑" panose="020B0503020204020204" pitchFamily="34" charset="-122"/>
              </a:rPr>
              <a:t>数据集：</a:t>
            </a:r>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a:solidFill>
                  <a:srgbClr val="586B7F"/>
                </a:solidFill>
                <a:latin typeface="微软雅黑" panose="020B0503020204020204" pitchFamily="34" charset="-122"/>
                <a:ea typeface="微软雅黑" panose="020B0503020204020204" pitchFamily="34" charset="-122"/>
              </a:rPr>
              <a:t>NGSIM</a:t>
            </a:r>
            <a:r>
              <a:rPr lang="zh-CN" altLang="en-US" b="1" dirty="0">
                <a:solidFill>
                  <a:srgbClr val="586B7F"/>
                </a:solidFill>
                <a:latin typeface="微软雅黑" panose="020B0503020204020204" pitchFamily="34" charset="-122"/>
                <a:ea typeface="微软雅黑" panose="020B0503020204020204" pitchFamily="34" charset="-122"/>
              </a:rPr>
              <a:t>数据集</a:t>
            </a:r>
            <a:r>
              <a:rPr lang="en-US" altLang="zh-CN" b="1" baseline="30000" dirty="0">
                <a:solidFill>
                  <a:srgbClr val="586B7F"/>
                </a:solidFill>
                <a:latin typeface="微软雅黑" panose="020B0503020204020204" pitchFamily="34" charset="-122"/>
                <a:ea typeface="微软雅黑" panose="020B0503020204020204" pitchFamily="34" charset="-122"/>
              </a:rPr>
              <a:t>[5-6]</a:t>
            </a:r>
          </a:p>
          <a:p>
            <a:pPr marL="285750" indent="-285750">
              <a:buFont typeface="Arial" panose="020B0604020202020204" pitchFamily="34" charset="0"/>
              <a:buChar char="•"/>
            </a:pPr>
            <a:endParaRPr lang="en-US" altLang="zh-CN" b="1" dirty="0">
              <a:solidFill>
                <a:srgbClr val="586B7F"/>
              </a:solidFill>
              <a:latin typeface="微软雅黑" panose="020B0503020204020204" pitchFamily="34" charset="-122"/>
              <a:ea typeface="微软雅黑" panose="020B0503020204020204" pitchFamily="34" charset="-122"/>
            </a:endParaRPr>
          </a:p>
          <a:p>
            <a:r>
              <a:rPr lang="zh-CN" altLang="en-US" b="1" dirty="0">
                <a:solidFill>
                  <a:srgbClr val="586B7F"/>
                </a:solidFill>
                <a:latin typeface="微软雅黑" panose="020B0503020204020204" pitchFamily="34" charset="-122"/>
                <a:ea typeface="微软雅黑" panose="020B0503020204020204" pitchFamily="34" charset="-122"/>
              </a:rPr>
              <a:t>数据去噪：</a:t>
            </a:r>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err="1">
                <a:solidFill>
                  <a:srgbClr val="586B7F"/>
                </a:solidFill>
                <a:latin typeface="微软雅黑" panose="020B0503020204020204" pitchFamily="34" charset="-122"/>
                <a:ea typeface="微软雅黑" panose="020B0503020204020204" pitchFamily="34" charset="-122"/>
              </a:rPr>
              <a:t>Savitzky-Golay</a:t>
            </a:r>
            <a:r>
              <a:rPr lang="en-US" altLang="zh-CN" b="1" dirty="0">
                <a:solidFill>
                  <a:srgbClr val="586B7F"/>
                </a:solidFill>
                <a:latin typeface="微软雅黑" panose="020B0503020204020204" pitchFamily="34" charset="-122"/>
                <a:ea typeface="微软雅黑" panose="020B0503020204020204" pitchFamily="34" charset="-122"/>
              </a:rPr>
              <a:t> Filter</a:t>
            </a:r>
          </a:p>
          <a:p>
            <a:pPr marL="285750" indent="-285750">
              <a:buFont typeface="Arial" panose="020B0604020202020204" pitchFamily="34" charset="0"/>
              <a:buChar char="•"/>
            </a:pPr>
            <a:endParaRPr lang="en-US" altLang="zh-CN" b="1" dirty="0">
              <a:solidFill>
                <a:srgbClr val="586B7F"/>
              </a:solidFill>
              <a:latin typeface="微软雅黑" panose="020B0503020204020204" pitchFamily="34" charset="-122"/>
              <a:ea typeface="微软雅黑" panose="020B0503020204020204" pitchFamily="34" charset="-122"/>
            </a:endParaRPr>
          </a:p>
        </p:txBody>
      </p:sp>
      <p:cxnSp>
        <p:nvCxnSpPr>
          <p:cNvPr id="34" name="直接箭头连接符 33">
            <a:extLst>
              <a:ext uri="{FF2B5EF4-FFF2-40B4-BE49-F238E27FC236}">
                <a16:creationId xmlns:a16="http://schemas.microsoft.com/office/drawing/2014/main" id="{2A0BD68A-E140-4E6D-AE64-8ECA003F8AB8}"/>
              </a:ext>
            </a:extLst>
          </p:cNvPr>
          <p:cNvCxnSpPr>
            <a:cxnSpLocks/>
          </p:cNvCxnSpPr>
          <p:nvPr/>
        </p:nvCxnSpPr>
        <p:spPr>
          <a:xfrm>
            <a:off x="2771800" y="3253675"/>
            <a:ext cx="0" cy="3394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ADDC2766-0991-46A4-B5CF-9B14D7A9A256}"/>
              </a:ext>
            </a:extLst>
          </p:cNvPr>
          <p:cNvSpPr txBox="1"/>
          <p:nvPr/>
        </p:nvSpPr>
        <p:spPr>
          <a:xfrm>
            <a:off x="1432971" y="3549557"/>
            <a:ext cx="3706240" cy="276999"/>
          </a:xfrm>
          <a:prstGeom prst="rect">
            <a:avLst/>
          </a:prstGeom>
          <a:noFill/>
        </p:spPr>
        <p:txBody>
          <a:bodyPr wrap="square" rtlCol="0">
            <a:spAutoFit/>
          </a:bodyPr>
          <a:lstStyle/>
          <a:p>
            <a:r>
              <a:rPr lang="zh-CN" altLang="en-US" sz="1200" b="1" dirty="0">
                <a:solidFill>
                  <a:srgbClr val="586B7F"/>
                </a:solidFill>
                <a:latin typeface="微软雅黑" panose="020B0503020204020204" pitchFamily="34" charset="-122"/>
                <a:ea typeface="微软雅黑" panose="020B0503020204020204" pitchFamily="34" charset="-122"/>
              </a:rPr>
              <a:t>滤除噪声的同时保持信号形状和宽度不变</a:t>
            </a:r>
            <a:endParaRPr lang="en-US" altLang="zh-CN" sz="1200" b="1" dirty="0">
              <a:solidFill>
                <a:srgbClr val="586B7F"/>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7173C9A2-73B0-4246-AC31-FC931FA161AF}"/>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45" name="矩形 44">
            <a:extLst>
              <a:ext uri="{FF2B5EF4-FFF2-40B4-BE49-F238E27FC236}">
                <a16:creationId xmlns:a16="http://schemas.microsoft.com/office/drawing/2014/main" id="{72C3A8E0-8F6E-4E8B-B99A-143700463EBD}"/>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pic>
        <p:nvPicPr>
          <p:cNvPr id="32" name="图片 31">
            <a:extLst>
              <a:ext uri="{FF2B5EF4-FFF2-40B4-BE49-F238E27FC236}">
                <a16:creationId xmlns:a16="http://schemas.microsoft.com/office/drawing/2014/main" id="{A26B88DD-C148-486A-ABC7-A232DB8624D4}"/>
              </a:ext>
            </a:extLst>
          </p:cNvPr>
          <p:cNvPicPr>
            <a:picLocks noChangeAspect="1"/>
          </p:cNvPicPr>
          <p:nvPr/>
        </p:nvPicPr>
        <p:blipFill>
          <a:blip r:embed="rId3"/>
          <a:stretch>
            <a:fillRect/>
          </a:stretch>
        </p:blipFill>
        <p:spPr>
          <a:xfrm>
            <a:off x="4798200" y="1447317"/>
            <a:ext cx="4098699" cy="1084957"/>
          </a:xfrm>
          <a:prstGeom prst="rect">
            <a:avLst/>
          </a:prstGeom>
          <a:noFill/>
          <a:ln>
            <a:noFill/>
          </a:ln>
        </p:spPr>
      </p:pic>
      <p:pic>
        <p:nvPicPr>
          <p:cNvPr id="36" name="图片 35">
            <a:extLst>
              <a:ext uri="{FF2B5EF4-FFF2-40B4-BE49-F238E27FC236}">
                <a16:creationId xmlns:a16="http://schemas.microsoft.com/office/drawing/2014/main" id="{65534667-1856-43F2-BDE3-70197121B8AE}"/>
              </a:ext>
            </a:extLst>
          </p:cNvPr>
          <p:cNvPicPr>
            <a:picLocks noChangeAspect="1"/>
          </p:cNvPicPr>
          <p:nvPr/>
        </p:nvPicPr>
        <p:blipFill>
          <a:blip r:embed="rId4"/>
          <a:stretch>
            <a:fillRect/>
          </a:stretch>
        </p:blipFill>
        <p:spPr>
          <a:xfrm>
            <a:off x="4792204" y="2974159"/>
            <a:ext cx="3885582" cy="509155"/>
          </a:xfrm>
          <a:prstGeom prst="rect">
            <a:avLst/>
          </a:prstGeom>
          <a:noFill/>
          <a:ln>
            <a:noFill/>
          </a:ln>
        </p:spPr>
      </p:pic>
      <p:sp>
        <p:nvSpPr>
          <p:cNvPr id="38" name="文本框 37">
            <a:extLst>
              <a:ext uri="{FF2B5EF4-FFF2-40B4-BE49-F238E27FC236}">
                <a16:creationId xmlns:a16="http://schemas.microsoft.com/office/drawing/2014/main" id="{1C753729-1ED2-48B9-B9CC-915F835D17BD}"/>
              </a:ext>
            </a:extLst>
          </p:cNvPr>
          <p:cNvSpPr txBox="1"/>
          <p:nvPr/>
        </p:nvSpPr>
        <p:spPr>
          <a:xfrm>
            <a:off x="1250436" y="4152722"/>
            <a:ext cx="3296531" cy="1291494"/>
          </a:xfrm>
          <a:prstGeom prst="rect">
            <a:avLst/>
          </a:prstGeom>
          <a:noFill/>
        </p:spPr>
        <p:txBody>
          <a:bodyPr wrap="squar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向模型输入车辆过去行驶</a:t>
            </a:r>
            <a:r>
              <a:rPr lang="en-US" altLang="zh-CN" b="1" dirty="0">
                <a:solidFill>
                  <a:srgbClr val="586B7F"/>
                </a:solidFill>
                <a:latin typeface="微软雅黑" panose="020B0503020204020204" pitchFamily="34" charset="-122"/>
                <a:ea typeface="微软雅黑" panose="020B0503020204020204" pitchFamily="34" charset="-122"/>
              </a:rPr>
              <a:t>3600</a:t>
            </a:r>
            <a:r>
              <a:rPr lang="zh-CN" altLang="en-US" b="1" dirty="0">
                <a:solidFill>
                  <a:srgbClr val="586B7F"/>
                </a:solidFill>
                <a:latin typeface="微软雅黑" panose="020B0503020204020204" pitchFamily="34" charset="-122"/>
                <a:ea typeface="微软雅黑" panose="020B0503020204020204" pitchFamily="34" charset="-122"/>
              </a:rPr>
              <a:t>秒，即</a:t>
            </a:r>
            <a:r>
              <a:rPr lang="en-US" altLang="zh-CN" b="1" dirty="0">
                <a:solidFill>
                  <a:srgbClr val="586B7F"/>
                </a:solidFill>
                <a:latin typeface="微软雅黑" panose="020B0503020204020204" pitchFamily="34" charset="-122"/>
                <a:ea typeface="微软雅黑" panose="020B0503020204020204" pitchFamily="34" charset="-122"/>
              </a:rPr>
              <a:t>60</a:t>
            </a:r>
            <a:r>
              <a:rPr lang="zh-CN" altLang="en-US" b="1" dirty="0">
                <a:solidFill>
                  <a:srgbClr val="586B7F"/>
                </a:solidFill>
                <a:latin typeface="微软雅黑" panose="020B0503020204020204" pitchFamily="34" charset="-122"/>
                <a:ea typeface="微软雅黑" panose="020B0503020204020204" pitchFamily="34" charset="-122"/>
              </a:rPr>
              <a:t>分钟的数据；训练</a:t>
            </a:r>
            <a:r>
              <a:rPr lang="en-US" altLang="zh-CN" b="1" dirty="0">
                <a:solidFill>
                  <a:srgbClr val="586B7F"/>
                </a:solidFill>
                <a:latin typeface="微软雅黑" panose="020B0503020204020204" pitchFamily="34" charset="-122"/>
                <a:ea typeface="微软雅黑" panose="020B0503020204020204" pitchFamily="34" charset="-122"/>
              </a:rPr>
              <a:t>50</a:t>
            </a:r>
            <a:r>
              <a:rPr lang="zh-CN" altLang="en-US" b="1" dirty="0">
                <a:solidFill>
                  <a:srgbClr val="586B7F"/>
                </a:solidFill>
                <a:latin typeface="微软雅黑" panose="020B0503020204020204" pitchFamily="34" charset="-122"/>
                <a:ea typeface="微软雅黑" panose="020B0503020204020204" pitchFamily="34" charset="-122"/>
              </a:rPr>
              <a:t>个</a:t>
            </a:r>
            <a:r>
              <a:rPr lang="en-US" altLang="zh-CN" b="1" dirty="0">
                <a:solidFill>
                  <a:srgbClr val="586B7F"/>
                </a:solidFill>
                <a:latin typeface="微软雅黑" panose="020B0503020204020204" pitchFamily="34" charset="-122"/>
                <a:ea typeface="微软雅黑" panose="020B0503020204020204" pitchFamily="34" charset="-122"/>
              </a:rPr>
              <a:t>epoch</a:t>
            </a:r>
            <a:endParaRPr lang="zh-CN" altLang="en-US" b="1" dirty="0">
              <a:solidFill>
                <a:srgbClr val="586B7F"/>
              </a:solidFill>
              <a:latin typeface="微软雅黑" panose="020B0503020204020204" pitchFamily="34" charset="-122"/>
              <a:ea typeface="微软雅黑" panose="020B0503020204020204" pitchFamily="34" charset="-122"/>
            </a:endParaRPr>
          </a:p>
          <a:p>
            <a:endParaRPr lang="zh-CN" altLang="en-US" sz="1100" dirty="0"/>
          </a:p>
          <a:p>
            <a:endParaRPr lang="en-US" altLang="zh-CN" sz="1100" b="1" dirty="0">
              <a:solidFill>
                <a:srgbClr val="586B7F"/>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1DA2B15E-84F2-4CF4-96AF-5280EFE59097}"/>
              </a:ext>
            </a:extLst>
          </p:cNvPr>
          <p:cNvSpPr txBox="1"/>
          <p:nvPr/>
        </p:nvSpPr>
        <p:spPr>
          <a:xfrm>
            <a:off x="5273702" y="4152722"/>
            <a:ext cx="3050537" cy="369332"/>
          </a:xfrm>
          <a:prstGeom prst="rect">
            <a:avLst/>
          </a:prstGeom>
          <a:noFill/>
        </p:spPr>
        <p:txBody>
          <a:bodyPr wrap="square" rtlCol="0">
            <a:spAutoFit/>
          </a:bodyPr>
          <a:lstStyle/>
          <a:p>
            <a:r>
              <a:rPr lang="en-US" altLang="zh-CN" b="1" dirty="0">
                <a:solidFill>
                  <a:srgbClr val="586B7F"/>
                </a:solidFill>
                <a:latin typeface="微软雅黑" panose="020B0503020204020204" pitchFamily="34" charset="-122"/>
                <a:ea typeface="微软雅黑" panose="020B0503020204020204" pitchFamily="34" charset="-122"/>
              </a:rPr>
              <a:t>6</a:t>
            </a:r>
            <a:r>
              <a:rPr lang="zh-CN" altLang="en-US" b="1" dirty="0">
                <a:solidFill>
                  <a:srgbClr val="586B7F"/>
                </a:solidFill>
                <a:latin typeface="微软雅黑" panose="020B0503020204020204" pitchFamily="34" charset="-122"/>
                <a:ea typeface="微软雅黑" panose="020B0503020204020204" pitchFamily="34" charset="-122"/>
              </a:rPr>
              <a:t>层</a:t>
            </a:r>
            <a:r>
              <a:rPr lang="en-US" altLang="zh-CN" b="1" dirty="0">
                <a:solidFill>
                  <a:srgbClr val="586B7F"/>
                </a:solidFill>
                <a:latin typeface="微软雅黑" panose="020B0503020204020204" pitchFamily="34" charset="-122"/>
                <a:ea typeface="微软雅黑" panose="020B0503020204020204" pitchFamily="34" charset="-122"/>
              </a:rPr>
              <a:t>Encoder</a:t>
            </a:r>
            <a:r>
              <a:rPr lang="zh-CN" altLang="en-US" b="1" dirty="0">
                <a:solidFill>
                  <a:srgbClr val="586B7F"/>
                </a:solidFill>
                <a:latin typeface="微软雅黑" panose="020B0503020204020204" pitchFamily="34" charset="-122"/>
                <a:ea typeface="微软雅黑" panose="020B0503020204020204" pitchFamily="34" charset="-122"/>
              </a:rPr>
              <a:t> </a:t>
            </a:r>
            <a:r>
              <a:rPr lang="en-US" altLang="zh-CN" b="1" dirty="0">
                <a:solidFill>
                  <a:srgbClr val="586B7F"/>
                </a:solidFill>
                <a:latin typeface="微软雅黑" panose="020B0503020204020204" pitchFamily="34" charset="-122"/>
                <a:ea typeface="微软雅黑" panose="020B0503020204020204" pitchFamily="34" charset="-122"/>
              </a:rPr>
              <a:t>6</a:t>
            </a:r>
            <a:r>
              <a:rPr lang="zh-CN" altLang="en-US" b="1" dirty="0">
                <a:solidFill>
                  <a:srgbClr val="586B7F"/>
                </a:solidFill>
                <a:latin typeface="微软雅黑" panose="020B0503020204020204" pitchFamily="34" charset="-122"/>
                <a:ea typeface="微软雅黑" panose="020B0503020204020204" pitchFamily="34" charset="-122"/>
              </a:rPr>
              <a:t>层</a:t>
            </a:r>
            <a:r>
              <a:rPr lang="en-US" altLang="zh-CN" b="1" dirty="0">
                <a:solidFill>
                  <a:srgbClr val="586B7F"/>
                </a:solidFill>
                <a:latin typeface="微软雅黑" panose="020B0503020204020204" pitchFamily="34" charset="-122"/>
                <a:ea typeface="微软雅黑" panose="020B0503020204020204" pitchFamily="34" charset="-122"/>
              </a:rPr>
              <a:t>Decoder</a:t>
            </a:r>
          </a:p>
        </p:txBody>
      </p:sp>
      <p:sp>
        <p:nvSpPr>
          <p:cNvPr id="6" name="文本框 5">
            <a:extLst>
              <a:ext uri="{FF2B5EF4-FFF2-40B4-BE49-F238E27FC236}">
                <a16:creationId xmlns:a16="http://schemas.microsoft.com/office/drawing/2014/main" id="{50B28E65-7F32-4B2C-86EE-50AA124959CF}"/>
              </a:ext>
            </a:extLst>
          </p:cNvPr>
          <p:cNvSpPr txBox="1"/>
          <p:nvPr/>
        </p:nvSpPr>
        <p:spPr>
          <a:xfrm>
            <a:off x="2293540" y="894565"/>
            <a:ext cx="1074333" cy="369332"/>
          </a:xfrm>
          <a:prstGeom prst="rect">
            <a:avLst/>
          </a:prstGeom>
          <a:noFill/>
        </p:spPr>
        <p:txBody>
          <a:bodyPr wrap="none" rtlCol="0">
            <a:spAutoFit/>
          </a:bodyPr>
          <a:lstStyle/>
          <a:p>
            <a:r>
              <a:rPr lang="en-US" altLang="zh-CN" b="1" dirty="0"/>
              <a:t>1 </a:t>
            </a:r>
            <a:r>
              <a:rPr lang="zh-CN" altLang="en-US" b="1" dirty="0"/>
              <a:t>数据集</a:t>
            </a:r>
          </a:p>
        </p:txBody>
      </p:sp>
      <p:sp>
        <p:nvSpPr>
          <p:cNvPr id="48" name="文本框 47">
            <a:extLst>
              <a:ext uri="{FF2B5EF4-FFF2-40B4-BE49-F238E27FC236}">
                <a16:creationId xmlns:a16="http://schemas.microsoft.com/office/drawing/2014/main" id="{1AB803C8-F5EA-4EDD-8599-85DC0AEB7D78}"/>
              </a:ext>
            </a:extLst>
          </p:cNvPr>
          <p:cNvSpPr txBox="1"/>
          <p:nvPr/>
        </p:nvSpPr>
        <p:spPr>
          <a:xfrm>
            <a:off x="6310382" y="642166"/>
            <a:ext cx="1284326" cy="369332"/>
          </a:xfrm>
          <a:prstGeom prst="rect">
            <a:avLst/>
          </a:prstGeom>
          <a:noFill/>
        </p:spPr>
        <p:txBody>
          <a:bodyPr wrap="none" rtlCol="0">
            <a:spAutoFit/>
          </a:bodyPr>
          <a:lstStyle/>
          <a:p>
            <a:r>
              <a:rPr lang="en-US" altLang="zh-CN" b="1" dirty="0"/>
              <a:t>2 </a:t>
            </a:r>
            <a:r>
              <a:rPr lang="zh-CN" altLang="en-US" b="1" dirty="0"/>
              <a:t>模型设计</a:t>
            </a:r>
          </a:p>
        </p:txBody>
      </p:sp>
      <p:sp>
        <p:nvSpPr>
          <p:cNvPr id="49" name="文本框 48">
            <a:extLst>
              <a:ext uri="{FF2B5EF4-FFF2-40B4-BE49-F238E27FC236}">
                <a16:creationId xmlns:a16="http://schemas.microsoft.com/office/drawing/2014/main" id="{F4004009-09F9-4CAE-ADCA-4DA5821F27E7}"/>
              </a:ext>
            </a:extLst>
          </p:cNvPr>
          <p:cNvSpPr txBox="1"/>
          <p:nvPr/>
        </p:nvSpPr>
        <p:spPr>
          <a:xfrm>
            <a:off x="4687600" y="1101413"/>
            <a:ext cx="1955432" cy="369332"/>
          </a:xfrm>
          <a:prstGeom prst="rect">
            <a:avLst/>
          </a:prstGeom>
          <a:noFill/>
        </p:spPr>
        <p:txBody>
          <a:bodyPr wrap="square" rtlCol="0">
            <a:spAutoFit/>
          </a:bodyPr>
          <a:lstStyle/>
          <a:p>
            <a:r>
              <a:rPr lang="en-US" altLang="zh-CN" b="1" dirty="0">
                <a:solidFill>
                  <a:srgbClr val="586B7F"/>
                </a:solidFill>
                <a:latin typeface="微软雅黑" panose="020B0503020204020204" pitchFamily="34" charset="-122"/>
                <a:ea typeface="微软雅黑" panose="020B0503020204020204" pitchFamily="34" charset="-122"/>
              </a:rPr>
              <a:t>LSTM</a:t>
            </a:r>
            <a:endParaRPr lang="en-US" altLang="zh-CN" sz="1400" b="1" dirty="0">
              <a:solidFill>
                <a:srgbClr val="586B7F"/>
              </a:solidFill>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D37DFE71-45CA-42B5-8ED4-7D8610E800A7}"/>
              </a:ext>
            </a:extLst>
          </p:cNvPr>
          <p:cNvSpPr txBox="1"/>
          <p:nvPr/>
        </p:nvSpPr>
        <p:spPr>
          <a:xfrm>
            <a:off x="4687600" y="2577749"/>
            <a:ext cx="1955432" cy="584775"/>
          </a:xfrm>
          <a:prstGeom prst="rect">
            <a:avLst/>
          </a:prstGeom>
          <a:noFill/>
        </p:spPr>
        <p:txBody>
          <a:bodyPr wrap="square" rtlCol="0">
            <a:spAutoFit/>
          </a:bodyPr>
          <a:lstStyle/>
          <a:p>
            <a:r>
              <a:rPr lang="en-US" altLang="zh-CN" b="1" dirty="0">
                <a:solidFill>
                  <a:srgbClr val="586B7F"/>
                </a:solidFill>
                <a:latin typeface="微软雅黑" panose="020B0503020204020204" pitchFamily="34" charset="-122"/>
                <a:ea typeface="微软雅黑" panose="020B0503020204020204" pitchFamily="34" charset="-122"/>
              </a:rPr>
              <a:t>GRU</a:t>
            </a:r>
            <a:endParaRPr lang="zh-CN" altLang="en-US" sz="1400" dirty="0"/>
          </a:p>
          <a:p>
            <a:endParaRPr lang="en-US" altLang="zh-CN" sz="1400" b="1" dirty="0">
              <a:solidFill>
                <a:srgbClr val="586B7F"/>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8607EDD2-2CD7-4985-8141-5A87F9B81F6E}"/>
              </a:ext>
            </a:extLst>
          </p:cNvPr>
          <p:cNvSpPr txBox="1"/>
          <p:nvPr/>
        </p:nvSpPr>
        <p:spPr>
          <a:xfrm>
            <a:off x="4687600" y="3716260"/>
            <a:ext cx="1955432" cy="369332"/>
          </a:xfrm>
          <a:prstGeom prst="rect">
            <a:avLst/>
          </a:prstGeom>
          <a:noFill/>
        </p:spPr>
        <p:txBody>
          <a:bodyPr wrap="square" rtlCol="0">
            <a:spAutoFit/>
          </a:bodyPr>
          <a:lstStyle/>
          <a:p>
            <a:r>
              <a:rPr lang="en-US" altLang="zh-CN" b="1" dirty="0">
                <a:solidFill>
                  <a:srgbClr val="586B7F"/>
                </a:solidFill>
                <a:latin typeface="微软雅黑" panose="020B0503020204020204" pitchFamily="34" charset="-122"/>
                <a:ea typeface="微软雅黑" panose="020B0503020204020204" pitchFamily="34" charset="-122"/>
              </a:rPr>
              <a:t>Transformer</a:t>
            </a:r>
            <a:endParaRPr lang="en-US" altLang="zh-CN" sz="1400" b="1" dirty="0">
              <a:solidFill>
                <a:srgbClr val="586B7F"/>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4FC2C2FB-9E46-4266-8A7A-D72197C9B0F8}"/>
              </a:ext>
            </a:extLst>
          </p:cNvPr>
          <p:cNvSpPr txBox="1"/>
          <p:nvPr/>
        </p:nvSpPr>
        <p:spPr>
          <a:xfrm>
            <a:off x="2293540" y="3844257"/>
            <a:ext cx="1280479" cy="369332"/>
          </a:xfrm>
          <a:prstGeom prst="rect">
            <a:avLst/>
          </a:prstGeom>
          <a:noFill/>
        </p:spPr>
        <p:txBody>
          <a:bodyPr wrap="none" rtlCol="0">
            <a:spAutoFit/>
          </a:bodyPr>
          <a:lstStyle/>
          <a:p>
            <a:r>
              <a:rPr lang="en-US" altLang="zh-CN" b="1" dirty="0"/>
              <a:t>3 </a:t>
            </a:r>
            <a:r>
              <a:rPr lang="zh-CN" altLang="en-US" b="1" dirty="0"/>
              <a:t>模型训练</a:t>
            </a:r>
          </a:p>
        </p:txBody>
      </p:sp>
      <p:cxnSp>
        <p:nvCxnSpPr>
          <p:cNvPr id="14" name="直接连接符 13">
            <a:extLst>
              <a:ext uri="{FF2B5EF4-FFF2-40B4-BE49-F238E27FC236}">
                <a16:creationId xmlns:a16="http://schemas.microsoft.com/office/drawing/2014/main" id="{BDFA6C10-DCF6-4E83-A361-1DC40F903269}"/>
              </a:ext>
            </a:extLst>
          </p:cNvPr>
          <p:cNvCxnSpPr>
            <a:cxnSpLocks/>
          </p:cNvCxnSpPr>
          <p:nvPr/>
        </p:nvCxnSpPr>
        <p:spPr>
          <a:xfrm flipV="1">
            <a:off x="4546967" y="2560840"/>
            <a:ext cx="4504006" cy="1691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AB490DAE-41A7-4649-8EC5-8EE8BEA2F831}"/>
              </a:ext>
            </a:extLst>
          </p:cNvPr>
          <p:cNvCxnSpPr>
            <a:cxnSpLocks/>
          </p:cNvCxnSpPr>
          <p:nvPr/>
        </p:nvCxnSpPr>
        <p:spPr>
          <a:xfrm flipV="1">
            <a:off x="4534847" y="3647093"/>
            <a:ext cx="4504006" cy="1691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8C3CB02-A9DF-4B84-B0F7-DFF025571254}"/>
              </a:ext>
            </a:extLst>
          </p:cNvPr>
          <p:cNvCxnSpPr>
            <a:cxnSpLocks/>
          </p:cNvCxnSpPr>
          <p:nvPr/>
        </p:nvCxnSpPr>
        <p:spPr>
          <a:xfrm flipV="1">
            <a:off x="4582332" y="1076497"/>
            <a:ext cx="4456521" cy="1484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F8949DD-EDB6-4E29-BBB5-E988216E0C71}"/>
              </a:ext>
            </a:extLst>
          </p:cNvPr>
          <p:cNvSpPr txBox="1"/>
          <p:nvPr/>
        </p:nvSpPr>
        <p:spPr>
          <a:xfrm>
            <a:off x="1204857" y="-22499"/>
            <a:ext cx="7939143" cy="784830"/>
          </a:xfrm>
          <a:prstGeom prst="rect">
            <a:avLst/>
          </a:prstGeom>
          <a:noFill/>
        </p:spPr>
        <p:txBody>
          <a:bodyPr wrap="square" rtlCol="0">
            <a:spAutoFit/>
          </a:bodyPr>
          <a:lstStyle/>
          <a:p>
            <a:r>
              <a:rPr lang="en-US" altLang="zh-CN" sz="900" dirty="0"/>
              <a:t>[5]</a:t>
            </a:r>
            <a:r>
              <a:rPr lang="en-US" altLang="zh-CN" sz="900" dirty="0" err="1"/>
              <a:t>Punzo</a:t>
            </a:r>
            <a:r>
              <a:rPr lang="en-US" altLang="zh-CN" sz="900" dirty="0"/>
              <a:t> V, </a:t>
            </a:r>
            <a:r>
              <a:rPr lang="en-US" altLang="zh-CN" sz="900" dirty="0" err="1"/>
              <a:t>Borzacchiello</a:t>
            </a:r>
            <a:r>
              <a:rPr lang="en-US" altLang="zh-CN" sz="900" dirty="0"/>
              <a:t> M T, </a:t>
            </a:r>
            <a:r>
              <a:rPr lang="en-US" altLang="zh-CN" sz="900" dirty="0" err="1"/>
              <a:t>Ciuffo</a:t>
            </a:r>
            <a:r>
              <a:rPr lang="en-US" altLang="zh-CN" sz="900" dirty="0"/>
              <a:t> B. On the assessment of vehicle trajectory data accuracy and application to the Next Generation </a:t>
            </a:r>
            <a:r>
              <a:rPr lang="en-US" altLang="zh-CN" sz="900" dirty="0" err="1"/>
              <a:t>SIMulation</a:t>
            </a:r>
            <a:r>
              <a:rPr lang="en-US" altLang="zh-CN" sz="900" dirty="0"/>
              <a:t> (NGSIM) program data[J]. Transportation Research Part C: Emerging Technologies, 2011, 19(6): 1243-1262.</a:t>
            </a:r>
          </a:p>
          <a:p>
            <a:r>
              <a:rPr lang="en-US" altLang="zh-CN" sz="900" dirty="0"/>
              <a:t>[6]Lu X Y, </a:t>
            </a:r>
            <a:r>
              <a:rPr lang="en-US" altLang="zh-CN" sz="900" dirty="0" err="1"/>
              <a:t>Skabardonis</a:t>
            </a:r>
            <a:r>
              <a:rPr lang="en-US" altLang="zh-CN" sz="900" dirty="0"/>
              <a:t> A. Freeway traffic shockwave analysis: exploring the NGSIM trajectory data[C]//86th Annual Meeting of the </a:t>
            </a:r>
          </a:p>
          <a:p>
            <a:r>
              <a:rPr lang="en-US" altLang="zh-CN" sz="900" dirty="0"/>
              <a:t>Transportation Research Board, Washington, DC. 2007.</a:t>
            </a:r>
          </a:p>
          <a:p>
            <a:endParaRPr lang="zh-CN" altLang="en-US" sz="900" dirty="0"/>
          </a:p>
        </p:txBody>
      </p:sp>
    </p:spTree>
    <p:extLst>
      <p:ext uri="{BB962C8B-B14F-4D97-AF65-F5344CB8AC3E}">
        <p14:creationId xmlns:p14="http://schemas.microsoft.com/office/powerpoint/2010/main" val="34039562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圆角 44">
            <a:extLst>
              <a:ext uri="{FF2B5EF4-FFF2-40B4-BE49-F238E27FC236}">
                <a16:creationId xmlns:a16="http://schemas.microsoft.com/office/drawing/2014/main" id="{94E6E898-36F9-4115-B829-27BD2FE2E3C0}"/>
              </a:ext>
            </a:extLst>
          </p:cNvPr>
          <p:cNvSpPr/>
          <p:nvPr/>
        </p:nvSpPr>
        <p:spPr>
          <a:xfrm>
            <a:off x="6212665" y="1695726"/>
            <a:ext cx="2873602" cy="138055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圆角 43">
            <a:extLst>
              <a:ext uri="{FF2B5EF4-FFF2-40B4-BE49-F238E27FC236}">
                <a16:creationId xmlns:a16="http://schemas.microsoft.com/office/drawing/2014/main" id="{CDA49717-7AFB-48DF-9F51-13F6A2B1C667}"/>
              </a:ext>
            </a:extLst>
          </p:cNvPr>
          <p:cNvSpPr/>
          <p:nvPr/>
        </p:nvSpPr>
        <p:spPr>
          <a:xfrm>
            <a:off x="1337131" y="3672004"/>
            <a:ext cx="4691391" cy="123606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86A57068-46DE-4486-92E8-A3AB59D4835B}"/>
              </a:ext>
            </a:extLst>
          </p:cNvPr>
          <p:cNvSpPr/>
          <p:nvPr/>
        </p:nvSpPr>
        <p:spPr>
          <a:xfrm>
            <a:off x="1340506" y="1919800"/>
            <a:ext cx="4634082" cy="159692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8CB1AA1E-CF9A-4F73-A363-4F2375A2C583}"/>
              </a:ext>
            </a:extLst>
          </p:cNvPr>
          <p:cNvSpPr/>
          <p:nvPr/>
        </p:nvSpPr>
        <p:spPr>
          <a:xfrm>
            <a:off x="1331375" y="1134426"/>
            <a:ext cx="4643213" cy="642156"/>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6"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512168"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仿真设置</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35" name="矩形 34">
            <a:extLst>
              <a:ext uri="{FF2B5EF4-FFF2-40B4-BE49-F238E27FC236}">
                <a16:creationId xmlns:a16="http://schemas.microsoft.com/office/drawing/2014/main" id="{332B9EC9-2625-479F-B4C2-6E5EBB9D075A}"/>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6" name="矩形 35">
            <a:extLst>
              <a:ext uri="{FF2B5EF4-FFF2-40B4-BE49-F238E27FC236}">
                <a16:creationId xmlns:a16="http://schemas.microsoft.com/office/drawing/2014/main" id="{FF332617-FE2F-43CB-B539-7BC1FF42EF99}"/>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sp>
        <p:nvSpPr>
          <p:cNvPr id="47" name="文本框 46">
            <a:extLst>
              <a:ext uri="{FF2B5EF4-FFF2-40B4-BE49-F238E27FC236}">
                <a16:creationId xmlns:a16="http://schemas.microsoft.com/office/drawing/2014/main" id="{9D771F07-5769-4B5E-8E0D-C541EC662820}"/>
              </a:ext>
            </a:extLst>
          </p:cNvPr>
          <p:cNvSpPr txBox="1"/>
          <p:nvPr/>
        </p:nvSpPr>
        <p:spPr>
          <a:xfrm>
            <a:off x="1340506" y="830422"/>
            <a:ext cx="1284326" cy="369332"/>
          </a:xfrm>
          <a:prstGeom prst="rect">
            <a:avLst/>
          </a:prstGeom>
          <a:noFill/>
        </p:spPr>
        <p:txBody>
          <a:bodyPr wrap="none" rtlCol="0">
            <a:spAutoFit/>
          </a:bodyPr>
          <a:lstStyle/>
          <a:p>
            <a:r>
              <a:rPr lang="en-US" altLang="zh-CN" b="1" dirty="0"/>
              <a:t>4 </a:t>
            </a:r>
            <a:r>
              <a:rPr lang="zh-CN" altLang="en-US" b="1" dirty="0"/>
              <a:t>数据融合</a:t>
            </a:r>
          </a:p>
        </p:txBody>
      </p:sp>
      <p:sp>
        <p:nvSpPr>
          <p:cNvPr id="48" name="文本框 47">
            <a:extLst>
              <a:ext uri="{FF2B5EF4-FFF2-40B4-BE49-F238E27FC236}">
                <a16:creationId xmlns:a16="http://schemas.microsoft.com/office/drawing/2014/main" id="{631F0BDE-4AEF-4AA7-ACCF-8F4753B5E81C}"/>
              </a:ext>
            </a:extLst>
          </p:cNvPr>
          <p:cNvSpPr txBox="1"/>
          <p:nvPr/>
        </p:nvSpPr>
        <p:spPr>
          <a:xfrm>
            <a:off x="1331376" y="1130251"/>
            <a:ext cx="4392752" cy="646331"/>
          </a:xfrm>
          <a:prstGeom prst="rect">
            <a:avLst/>
          </a:prstGeom>
          <a:noFill/>
        </p:spPr>
        <p:txBody>
          <a:bodyPr wrap="square" rtlCol="0">
            <a:spAutoFit/>
          </a:bodyPr>
          <a:lstStyle/>
          <a:p>
            <a:r>
              <a:rPr lang="en-US" altLang="zh-CN" b="1" dirty="0">
                <a:latin typeface="+mj-ea"/>
                <a:ea typeface="+mj-ea"/>
              </a:rPr>
              <a:t>4.1 </a:t>
            </a:r>
            <a:r>
              <a:rPr lang="zh-CN" altLang="en-US" b="1" dirty="0">
                <a:latin typeface="+mj-ea"/>
                <a:ea typeface="+mj-ea"/>
              </a:rPr>
              <a:t>仿真数据集</a:t>
            </a:r>
            <a:endParaRPr lang="en-US" altLang="zh-CN" b="1" dirty="0">
              <a:latin typeface="+mj-ea"/>
              <a:ea typeface="+mj-ea"/>
            </a:endParaRPr>
          </a:p>
          <a:p>
            <a:pPr marL="285750" indent="-285750">
              <a:buFont typeface="Arial" panose="020B0604020202020204" pitchFamily="34" charset="0"/>
              <a:buChar char="•"/>
            </a:pPr>
            <a:r>
              <a:rPr lang="en-US" altLang="zh-CN" dirty="0">
                <a:solidFill>
                  <a:srgbClr val="586B7F"/>
                </a:solidFill>
                <a:latin typeface="微软雅黑" panose="020B0503020204020204" pitchFamily="34" charset="-122"/>
                <a:ea typeface="微软雅黑" panose="020B0503020204020204" pitchFamily="34" charset="-122"/>
              </a:rPr>
              <a:t>NGSIM</a:t>
            </a:r>
            <a:r>
              <a:rPr lang="zh-CN" altLang="en-US" dirty="0">
                <a:solidFill>
                  <a:srgbClr val="586B7F"/>
                </a:solidFill>
                <a:latin typeface="微软雅黑" panose="020B0503020204020204" pitchFamily="34" charset="-122"/>
                <a:ea typeface="微软雅黑" panose="020B0503020204020204" pitchFamily="34" charset="-122"/>
              </a:rPr>
              <a:t>数据集中</a:t>
            </a:r>
            <a:r>
              <a:rPr lang="en-US" altLang="zh-CN" dirty="0">
                <a:solidFill>
                  <a:srgbClr val="586B7F"/>
                </a:solidFill>
                <a:latin typeface="微软雅黑" panose="020B0503020204020204" pitchFamily="34" charset="-122"/>
                <a:ea typeface="微软雅黑" panose="020B0503020204020204" pitchFamily="34" charset="-122"/>
              </a:rPr>
              <a:t>Peachtree</a:t>
            </a:r>
            <a:r>
              <a:rPr lang="zh-CN" altLang="en-US" dirty="0">
                <a:solidFill>
                  <a:srgbClr val="586B7F"/>
                </a:solidFill>
                <a:latin typeface="微软雅黑" panose="020B0503020204020204" pitchFamily="34" charset="-122"/>
                <a:ea typeface="微软雅黑" panose="020B0503020204020204" pitchFamily="34" charset="-122"/>
              </a:rPr>
              <a:t>街道数据集</a:t>
            </a:r>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127DF8FB-0D11-409F-823B-84AD761A62D6}"/>
              </a:ext>
            </a:extLst>
          </p:cNvPr>
          <p:cNvSpPr txBox="1"/>
          <p:nvPr/>
        </p:nvSpPr>
        <p:spPr>
          <a:xfrm>
            <a:off x="1340506" y="1941565"/>
            <a:ext cx="4693122" cy="1754326"/>
          </a:xfrm>
          <a:prstGeom prst="rect">
            <a:avLst/>
          </a:prstGeom>
          <a:noFill/>
        </p:spPr>
        <p:txBody>
          <a:bodyPr wrap="square" rtlCol="0">
            <a:spAutoFit/>
          </a:bodyPr>
          <a:lstStyle/>
          <a:p>
            <a:r>
              <a:rPr lang="en-US" altLang="zh-CN" b="1" dirty="0">
                <a:latin typeface="+mj-ea"/>
                <a:ea typeface="+mj-ea"/>
              </a:rPr>
              <a:t>4.2 </a:t>
            </a:r>
            <a:r>
              <a:rPr lang="zh-CN" altLang="en-US" b="1" dirty="0">
                <a:latin typeface="+mj-ea"/>
                <a:ea typeface="+mj-ea"/>
              </a:rPr>
              <a:t>方案划分</a:t>
            </a:r>
            <a:endParaRPr lang="en-US" altLang="zh-CN" b="1" dirty="0">
              <a:latin typeface="+mj-ea"/>
              <a:ea typeface="+mj-ea"/>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分别以五辆车，四辆车，三辆车，二辆车为一组进行</a:t>
            </a:r>
            <a:r>
              <a:rPr lang="zh-CN" altLang="en-US" b="1" dirty="0">
                <a:solidFill>
                  <a:srgbClr val="586B7F"/>
                </a:solidFill>
                <a:latin typeface="微软雅黑" panose="020B0503020204020204" pitchFamily="34" charset="-122"/>
                <a:ea typeface="微软雅黑" panose="020B0503020204020204" pitchFamily="34" charset="-122"/>
              </a:rPr>
              <a:t>观察迭代法</a:t>
            </a:r>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四辆车为一组进行</a:t>
            </a:r>
            <a:r>
              <a:rPr lang="zh-CN" altLang="en-US" b="1" dirty="0">
                <a:solidFill>
                  <a:srgbClr val="586B7F"/>
                </a:solidFill>
                <a:latin typeface="微软雅黑" panose="020B0503020204020204" pitchFamily="34" charset="-122"/>
                <a:ea typeface="微软雅黑" panose="020B0503020204020204" pitchFamily="34" charset="-122"/>
              </a:rPr>
              <a:t>区域最优化法</a:t>
            </a:r>
          </a:p>
          <a:p>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DA2D8D45-0641-4618-93FE-E402CCE66444}"/>
              </a:ext>
            </a:extLst>
          </p:cNvPr>
          <p:cNvSpPr txBox="1"/>
          <p:nvPr/>
        </p:nvSpPr>
        <p:spPr>
          <a:xfrm>
            <a:off x="1388024" y="3695891"/>
            <a:ext cx="4693122" cy="923330"/>
          </a:xfrm>
          <a:prstGeom prst="rect">
            <a:avLst/>
          </a:prstGeom>
          <a:noFill/>
        </p:spPr>
        <p:txBody>
          <a:bodyPr wrap="square" rtlCol="0">
            <a:spAutoFit/>
          </a:bodyPr>
          <a:lstStyle/>
          <a:p>
            <a:r>
              <a:rPr lang="en-US" altLang="zh-CN" b="1" dirty="0">
                <a:latin typeface="+mj-ea"/>
                <a:ea typeface="+mj-ea"/>
              </a:rPr>
              <a:t>4.3 </a:t>
            </a:r>
            <a:r>
              <a:rPr lang="zh-CN" altLang="en-US" b="1" dirty="0">
                <a:latin typeface="+mj-ea"/>
                <a:ea typeface="+mj-ea"/>
              </a:rPr>
              <a:t>具体方案</a:t>
            </a:r>
            <a:endParaRPr lang="en-US" altLang="zh-CN" b="1" dirty="0">
              <a:latin typeface="+mj-ea"/>
              <a:ea typeface="+mj-ea"/>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每个方案在数据集中选取</a:t>
            </a:r>
            <a:r>
              <a:rPr lang="en-US" altLang="zh-CN" dirty="0">
                <a:solidFill>
                  <a:srgbClr val="586B7F"/>
                </a:solidFill>
                <a:latin typeface="微软雅黑" panose="020B0503020204020204" pitchFamily="34" charset="-122"/>
                <a:ea typeface="微软雅黑" panose="020B0503020204020204" pitchFamily="34" charset="-122"/>
              </a:rPr>
              <a:t>25</a:t>
            </a:r>
            <a:r>
              <a:rPr lang="zh-CN" altLang="en-US" dirty="0">
                <a:solidFill>
                  <a:srgbClr val="586B7F"/>
                </a:solidFill>
                <a:latin typeface="微软雅黑" panose="020B0503020204020204" pitchFamily="34" charset="-122"/>
                <a:ea typeface="微软雅黑" panose="020B0503020204020204" pitchFamily="34" charset="-122"/>
              </a:rPr>
              <a:t>个不同位置的车辆组进行仿真</a:t>
            </a:r>
            <a:endParaRPr lang="en-US" altLang="zh-CN" dirty="0">
              <a:solidFill>
                <a:srgbClr val="586B7F"/>
              </a:solidFill>
              <a:latin typeface="微软雅黑" panose="020B0503020204020204" pitchFamily="34" charset="-122"/>
              <a:ea typeface="微软雅黑" panose="020B0503020204020204" pitchFamily="34" charset="-122"/>
            </a:endParaRPr>
          </a:p>
        </p:txBody>
      </p:sp>
      <p:sp>
        <p:nvSpPr>
          <p:cNvPr id="2" name="矩形: 圆角 1">
            <a:extLst>
              <a:ext uri="{FF2B5EF4-FFF2-40B4-BE49-F238E27FC236}">
                <a16:creationId xmlns:a16="http://schemas.microsoft.com/office/drawing/2014/main" id="{12D35D0E-B742-47A8-B0A8-9CDDB0830C79}"/>
              </a:ext>
            </a:extLst>
          </p:cNvPr>
          <p:cNvSpPr/>
          <p:nvPr/>
        </p:nvSpPr>
        <p:spPr>
          <a:xfrm>
            <a:off x="3779912" y="3905132"/>
            <a:ext cx="1970528" cy="504056"/>
          </a:xfrm>
          <a:prstGeom prst="round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0F1B3804-2A91-4741-AE12-78895F6631B3}"/>
              </a:ext>
            </a:extLst>
          </p:cNvPr>
          <p:cNvCxnSpPr/>
          <p:nvPr/>
        </p:nvCxnSpPr>
        <p:spPr>
          <a:xfrm flipV="1">
            <a:off x="5724128" y="2659677"/>
            <a:ext cx="864096" cy="1245455"/>
          </a:xfrm>
          <a:prstGeom prst="straightConnector1">
            <a:avLst/>
          </a:prstGeom>
          <a:ln w="57150">
            <a:solidFill>
              <a:srgbClr val="B3A2C7"/>
            </a:solidFill>
            <a:tailEnd type="triangle"/>
          </a:ln>
        </p:spPr>
        <p:style>
          <a:lnRef idx="1">
            <a:schemeClr val="accent4"/>
          </a:lnRef>
          <a:fillRef idx="0">
            <a:schemeClr val="accent4"/>
          </a:fillRef>
          <a:effectRef idx="0">
            <a:schemeClr val="accent4"/>
          </a:effectRef>
          <a:fontRef idx="minor">
            <a:schemeClr val="tx1"/>
          </a:fontRef>
        </p:style>
      </p:cxnSp>
      <p:sp>
        <p:nvSpPr>
          <p:cNvPr id="51" name="文本框 50">
            <a:extLst>
              <a:ext uri="{FF2B5EF4-FFF2-40B4-BE49-F238E27FC236}">
                <a16:creationId xmlns:a16="http://schemas.microsoft.com/office/drawing/2014/main" id="{570E11E8-70C3-4ED4-B416-60386AF06717}"/>
              </a:ext>
            </a:extLst>
          </p:cNvPr>
          <p:cNvSpPr txBox="1"/>
          <p:nvPr/>
        </p:nvSpPr>
        <p:spPr>
          <a:xfrm>
            <a:off x="6233803" y="1830054"/>
            <a:ext cx="2850122"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增加仿真结果的普适性</a:t>
            </a:r>
            <a:endParaRPr lang="en-US" altLang="zh-CN"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避免特殊情况影响评估效果</a:t>
            </a:r>
            <a:endParaRPr lang="en-US" altLang="zh-CN" dirty="0">
              <a:solidFill>
                <a:srgbClr val="586B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3132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6"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512168"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仿真结果</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35" name="矩形 34">
            <a:extLst>
              <a:ext uri="{FF2B5EF4-FFF2-40B4-BE49-F238E27FC236}">
                <a16:creationId xmlns:a16="http://schemas.microsoft.com/office/drawing/2014/main" id="{D754D14D-C6C8-4862-807E-ECAB1FD93412}"/>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6" name="矩形 35">
            <a:extLst>
              <a:ext uri="{FF2B5EF4-FFF2-40B4-BE49-F238E27FC236}">
                <a16:creationId xmlns:a16="http://schemas.microsoft.com/office/drawing/2014/main" id="{8D97B9B8-FD47-44DD-A59F-545F955D905E}"/>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grpSp>
        <p:nvGrpSpPr>
          <p:cNvPr id="32" name="组合 31">
            <a:extLst>
              <a:ext uri="{FF2B5EF4-FFF2-40B4-BE49-F238E27FC236}">
                <a16:creationId xmlns:a16="http://schemas.microsoft.com/office/drawing/2014/main" id="{A2C5CB36-6A86-4782-B722-DAA5F826961E}"/>
              </a:ext>
            </a:extLst>
          </p:cNvPr>
          <p:cNvGrpSpPr/>
          <p:nvPr/>
        </p:nvGrpSpPr>
        <p:grpSpPr>
          <a:xfrm>
            <a:off x="1471613" y="1084494"/>
            <a:ext cx="7480800" cy="3135600"/>
            <a:chOff x="627877" y="990327"/>
            <a:chExt cx="10936246" cy="4142240"/>
          </a:xfrm>
          <a:effectLst>
            <a:outerShdw blurRad="50800" dist="38100" dir="2700000" algn="tl" rotWithShape="0">
              <a:prstClr val="black">
                <a:alpha val="40000"/>
              </a:prstClr>
            </a:outerShdw>
          </a:effectLst>
        </p:grpSpPr>
        <p:pic>
          <p:nvPicPr>
            <p:cNvPr id="38" name="图片 37">
              <a:extLst>
                <a:ext uri="{FF2B5EF4-FFF2-40B4-BE49-F238E27FC236}">
                  <a16:creationId xmlns:a16="http://schemas.microsoft.com/office/drawing/2014/main" id="{39B37CBF-A10C-4891-AFF6-0A9C4C5D1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77" y="990327"/>
              <a:ext cx="5468123" cy="4142240"/>
            </a:xfrm>
            <a:prstGeom prst="rect">
              <a:avLst/>
            </a:prstGeom>
          </p:spPr>
        </p:pic>
        <p:pic>
          <p:nvPicPr>
            <p:cNvPr id="44" name="图片 43">
              <a:extLst>
                <a:ext uri="{FF2B5EF4-FFF2-40B4-BE49-F238E27FC236}">
                  <a16:creationId xmlns:a16="http://schemas.microsoft.com/office/drawing/2014/main" id="{DE0283C2-E946-42CD-9309-3E35D7248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990327"/>
              <a:ext cx="5468123" cy="4142240"/>
            </a:xfrm>
            <a:prstGeom prst="rect">
              <a:avLst/>
            </a:prstGeom>
          </p:spPr>
        </p:pic>
      </p:grpSp>
      <p:sp>
        <p:nvSpPr>
          <p:cNvPr id="34" name="文本框 33">
            <a:extLst>
              <a:ext uri="{FF2B5EF4-FFF2-40B4-BE49-F238E27FC236}">
                <a16:creationId xmlns:a16="http://schemas.microsoft.com/office/drawing/2014/main" id="{B091FDDF-A3D9-4E52-B6C0-A347C7958325}"/>
              </a:ext>
            </a:extLst>
          </p:cNvPr>
          <p:cNvSpPr txBox="1"/>
          <p:nvPr/>
        </p:nvSpPr>
        <p:spPr>
          <a:xfrm>
            <a:off x="3635896" y="4407629"/>
            <a:ext cx="4698990" cy="369332"/>
          </a:xfrm>
          <a:prstGeom prst="rect">
            <a:avLst/>
          </a:prstGeom>
          <a:noFill/>
        </p:spPr>
        <p:txBody>
          <a:bodyPr wrap="square" rtlCol="0">
            <a:spAutoFit/>
          </a:bodyPr>
          <a:lstStyle/>
          <a:p>
            <a:r>
              <a:rPr lang="en-US" altLang="zh-CN" b="1" dirty="0">
                <a:solidFill>
                  <a:schemeClr val="accent6">
                    <a:lumMod val="75000"/>
                  </a:schemeClr>
                </a:solidFill>
                <a:latin typeface="微软雅黑" panose="020B0503020204020204" pitchFamily="34" charset="-122"/>
                <a:ea typeface="微软雅黑" panose="020B0503020204020204" pitchFamily="34" charset="-122"/>
              </a:rPr>
              <a:t>GRU</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拟合效果优于</a:t>
            </a:r>
            <a:r>
              <a:rPr lang="en-US" altLang="zh-CN" b="1" dirty="0">
                <a:solidFill>
                  <a:schemeClr val="accent6">
                    <a:lumMod val="75000"/>
                  </a:schemeClr>
                </a:solidFill>
                <a:latin typeface="微软雅黑" panose="020B0503020204020204" pitchFamily="34" charset="-122"/>
                <a:ea typeface="微软雅黑" panose="020B0503020204020204" pitchFamily="34" charset="-122"/>
              </a:rPr>
              <a:t>LSTM</a:t>
            </a:r>
            <a:endParaRPr lang="zh-CN" altLang="en-US" b="1"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59675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5"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512168"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仿真结果</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34" name="矩形 33">
            <a:extLst>
              <a:ext uri="{FF2B5EF4-FFF2-40B4-BE49-F238E27FC236}">
                <a16:creationId xmlns:a16="http://schemas.microsoft.com/office/drawing/2014/main" id="{52A2B1D3-9056-42C3-9931-DF84794A029C}"/>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6" name="矩形 35">
            <a:extLst>
              <a:ext uri="{FF2B5EF4-FFF2-40B4-BE49-F238E27FC236}">
                <a16:creationId xmlns:a16="http://schemas.microsoft.com/office/drawing/2014/main" id="{223311BA-73E2-4759-AF95-568B733DB1CA}"/>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pic>
        <p:nvPicPr>
          <p:cNvPr id="6" name="图片 5">
            <a:extLst>
              <a:ext uri="{FF2B5EF4-FFF2-40B4-BE49-F238E27FC236}">
                <a16:creationId xmlns:a16="http://schemas.microsoft.com/office/drawing/2014/main" id="{21EDD5F3-2D5B-48D7-B3C7-AAF2ABAF8808}"/>
              </a:ext>
            </a:extLst>
          </p:cNvPr>
          <p:cNvPicPr>
            <a:picLocks noChangeAspect="1"/>
          </p:cNvPicPr>
          <p:nvPr/>
        </p:nvPicPr>
        <p:blipFill>
          <a:blip r:embed="rId3"/>
          <a:stretch>
            <a:fillRect/>
          </a:stretch>
        </p:blipFill>
        <p:spPr>
          <a:xfrm>
            <a:off x="1464203" y="1090513"/>
            <a:ext cx="7481522" cy="3136626"/>
          </a:xfrm>
          <a:prstGeom prst="rect">
            <a:avLst/>
          </a:prstGeom>
          <a:effectLst>
            <a:outerShdw blurRad="50800" dist="38100" dir="2700000" algn="tl" rotWithShape="0">
              <a:prstClr val="black">
                <a:alpha val="40000"/>
              </a:prstClr>
            </a:outerShdw>
          </a:effectLst>
        </p:spPr>
      </p:pic>
      <p:sp>
        <p:nvSpPr>
          <p:cNvPr id="35" name="文本框 34">
            <a:extLst>
              <a:ext uri="{FF2B5EF4-FFF2-40B4-BE49-F238E27FC236}">
                <a16:creationId xmlns:a16="http://schemas.microsoft.com/office/drawing/2014/main" id="{B5308AA7-18C0-44C8-BE2E-5ED63289EDA2}"/>
              </a:ext>
            </a:extLst>
          </p:cNvPr>
          <p:cNvSpPr txBox="1"/>
          <p:nvPr/>
        </p:nvSpPr>
        <p:spPr>
          <a:xfrm>
            <a:off x="3491880" y="4387312"/>
            <a:ext cx="6840760" cy="369332"/>
          </a:xfrm>
          <a:prstGeom prst="rect">
            <a:avLst/>
          </a:prstGeom>
          <a:noFill/>
        </p:spPr>
        <p:txBody>
          <a:bodyPr wrap="square" rtlCol="0">
            <a:spAutoFit/>
          </a:bodyPr>
          <a:lstStyle/>
          <a:p>
            <a:r>
              <a:rPr lang="en-US" altLang="zh-CN" b="1" dirty="0">
                <a:solidFill>
                  <a:schemeClr val="accent6">
                    <a:lumMod val="75000"/>
                  </a:schemeClr>
                </a:solidFill>
                <a:latin typeface="微软雅黑" panose="020B0503020204020204" pitchFamily="34" charset="-122"/>
                <a:ea typeface="微软雅黑" panose="020B0503020204020204" pitchFamily="34" charset="-122"/>
              </a:rPr>
              <a:t>Stacking</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的拟合效果良好</a:t>
            </a:r>
          </a:p>
        </p:txBody>
      </p:sp>
    </p:spTree>
    <p:extLst>
      <p:ext uri="{BB962C8B-B14F-4D97-AF65-F5344CB8AC3E}">
        <p14:creationId xmlns:p14="http://schemas.microsoft.com/office/powerpoint/2010/main" val="23036069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6"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512168"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仿真结果</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3F2736D4-C3E9-4F3A-9A25-C031F4DB99F7}"/>
              </a:ext>
            </a:extLst>
          </p:cNvPr>
          <p:cNvSpPr txBox="1"/>
          <p:nvPr/>
        </p:nvSpPr>
        <p:spPr>
          <a:xfrm>
            <a:off x="3635896" y="781539"/>
            <a:ext cx="4698990" cy="369332"/>
          </a:xfrm>
          <a:prstGeom prst="rect">
            <a:avLst/>
          </a:prstGeom>
          <a:noFill/>
        </p:spPr>
        <p:txBody>
          <a:bodyPr wrap="squar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各模型训练结果指标汇总</a:t>
            </a:r>
          </a:p>
        </p:txBody>
      </p:sp>
      <p:sp>
        <p:nvSpPr>
          <p:cNvPr id="35" name="矩形 34">
            <a:extLst>
              <a:ext uri="{FF2B5EF4-FFF2-40B4-BE49-F238E27FC236}">
                <a16:creationId xmlns:a16="http://schemas.microsoft.com/office/drawing/2014/main" id="{7B548BF3-ACB2-4B2A-AB39-414D43ED57D6}"/>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8" name="矩形 37">
            <a:extLst>
              <a:ext uri="{FF2B5EF4-FFF2-40B4-BE49-F238E27FC236}">
                <a16:creationId xmlns:a16="http://schemas.microsoft.com/office/drawing/2014/main" id="{920CD395-C02C-422F-B6B5-D8E043DB7461}"/>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graphicFrame>
        <p:nvGraphicFramePr>
          <p:cNvPr id="32" name="表格 31">
            <a:extLst>
              <a:ext uri="{FF2B5EF4-FFF2-40B4-BE49-F238E27FC236}">
                <a16:creationId xmlns:a16="http://schemas.microsoft.com/office/drawing/2014/main" id="{E76CEE68-50DC-4F41-BF8C-4FC8495363C6}"/>
              </a:ext>
            </a:extLst>
          </p:cNvPr>
          <p:cNvGraphicFramePr>
            <a:graphicFrameLocks noGrp="1"/>
          </p:cNvGraphicFramePr>
          <p:nvPr>
            <p:extLst>
              <p:ext uri="{D42A27DB-BD31-4B8C-83A1-F6EECF244321}">
                <p14:modId xmlns:p14="http://schemas.microsoft.com/office/powerpoint/2010/main" val="4118727513"/>
              </p:ext>
            </p:extLst>
          </p:nvPr>
        </p:nvGraphicFramePr>
        <p:xfrm>
          <a:off x="1387778" y="1116632"/>
          <a:ext cx="7450467" cy="3614564"/>
        </p:xfrm>
        <a:graphic>
          <a:graphicData uri="http://schemas.openxmlformats.org/drawingml/2006/table">
            <a:tbl>
              <a:tblPr firstRow="1" firstCol="1" bandRow="1">
                <a:effectLst>
                  <a:outerShdw blurRad="50800" dist="38100" dir="2700000" algn="tl" rotWithShape="0">
                    <a:prstClr val="black">
                      <a:alpha val="40000"/>
                    </a:prstClr>
                  </a:outerShdw>
                </a:effectLst>
                <a:tableStyleId>{3B4B98B0-60AC-42C2-AFA5-B58CD77FA1E5}</a:tableStyleId>
              </a:tblPr>
              <a:tblGrid>
                <a:gridCol w="1600046">
                  <a:extLst>
                    <a:ext uri="{9D8B030D-6E8A-4147-A177-3AD203B41FA5}">
                      <a16:colId xmlns:a16="http://schemas.microsoft.com/office/drawing/2014/main" val="1505400823"/>
                    </a:ext>
                  </a:extLst>
                </a:gridCol>
                <a:gridCol w="1080120">
                  <a:extLst>
                    <a:ext uri="{9D8B030D-6E8A-4147-A177-3AD203B41FA5}">
                      <a16:colId xmlns:a16="http://schemas.microsoft.com/office/drawing/2014/main" val="190896557"/>
                    </a:ext>
                  </a:extLst>
                </a:gridCol>
                <a:gridCol w="864096">
                  <a:extLst>
                    <a:ext uri="{9D8B030D-6E8A-4147-A177-3AD203B41FA5}">
                      <a16:colId xmlns:a16="http://schemas.microsoft.com/office/drawing/2014/main" val="3919660894"/>
                    </a:ext>
                  </a:extLst>
                </a:gridCol>
                <a:gridCol w="2376264">
                  <a:extLst>
                    <a:ext uri="{9D8B030D-6E8A-4147-A177-3AD203B41FA5}">
                      <a16:colId xmlns:a16="http://schemas.microsoft.com/office/drawing/2014/main" val="874948385"/>
                    </a:ext>
                  </a:extLst>
                </a:gridCol>
                <a:gridCol w="1529941">
                  <a:extLst>
                    <a:ext uri="{9D8B030D-6E8A-4147-A177-3AD203B41FA5}">
                      <a16:colId xmlns:a16="http://schemas.microsoft.com/office/drawing/2014/main" val="1444949057"/>
                    </a:ext>
                  </a:extLst>
                </a:gridCol>
              </a:tblGrid>
              <a:tr h="783730">
                <a:tc>
                  <a:txBody>
                    <a:bodyPr/>
                    <a:lstStyle/>
                    <a:p>
                      <a:pPr algn="ctr">
                        <a:lnSpc>
                          <a:spcPct val="150000"/>
                        </a:lnSpc>
                      </a:pPr>
                      <a:r>
                        <a:rPr lang="zh-CN" altLang="en-US" sz="1800" kern="100" baseline="0" dirty="0">
                          <a:effectLst/>
                          <a:latin typeface="Times New Roman" panose="02020603050405020304" pitchFamily="18" charset="0"/>
                          <a:ea typeface="微软雅黑" panose="020B0503020204020204" pitchFamily="34" charset="-122"/>
                        </a:rPr>
                        <a:t>模型类别</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LSTM</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GRU</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Transformer</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Stacking</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extLst>
                  <a:ext uri="{0D108BD9-81ED-4DB2-BD59-A6C34878D82A}">
                    <a16:rowId xmlns:a16="http://schemas.microsoft.com/office/drawing/2014/main" val="2860013483"/>
                  </a:ext>
                </a:extLst>
              </a:tr>
              <a:tr h="783730">
                <a:tc>
                  <a:txBody>
                    <a:bodyPr/>
                    <a:lstStyle/>
                    <a:p>
                      <a:pPr algn="ctr">
                        <a:lnSpc>
                          <a:spcPct val="150000"/>
                        </a:lnSpc>
                      </a:pPr>
                      <a:r>
                        <a:rPr lang="zh-CN" altLang="en-US" sz="1800" kern="100" baseline="0" dirty="0">
                          <a:effectLst/>
                          <a:latin typeface="Times New Roman" panose="02020603050405020304" pitchFamily="18" charset="0"/>
                          <a:ea typeface="微软雅黑" panose="020B0503020204020204" pitchFamily="34" charset="-122"/>
                        </a:rPr>
                        <a:t>训练时长</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124.90 s</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sz="1800" kern="100" baseline="0" dirty="0">
                          <a:solidFill>
                            <a:schemeClr val="tx1"/>
                          </a:solidFill>
                          <a:effectLst/>
                          <a:latin typeface="Times New Roman" panose="02020603050405020304" pitchFamily="18" charset="0"/>
                          <a:ea typeface="微软雅黑" panose="020B0503020204020204" pitchFamily="34" charset="-122"/>
                          <a:cs typeface="+mn-cs"/>
                        </a:rPr>
                        <a:t>34.30 s</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2880 s</a:t>
                      </a:r>
                      <a:r>
                        <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rPr>
                        <a:t>（</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RTX 3090*1)</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176.40 s</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3235731930"/>
                  </a:ext>
                </a:extLst>
              </a:tr>
              <a:tr h="783730">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MSE</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13.96 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en-US" sz="1800" kern="100" baseline="3000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sz="1800" kern="100" baseline="0" dirty="0">
                          <a:solidFill>
                            <a:schemeClr val="tx1"/>
                          </a:solidFill>
                          <a:effectLst/>
                          <a:latin typeface="Times New Roman" panose="02020603050405020304" pitchFamily="18" charset="0"/>
                          <a:ea typeface="微软雅黑" panose="020B0503020204020204" pitchFamily="34" charset="-122"/>
                          <a:cs typeface="+mn-cs"/>
                        </a:rPr>
                        <a:t>1.43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25.95 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0.06 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2247536631"/>
                  </a:ext>
                </a:extLst>
              </a:tr>
              <a:tr h="783730">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MAE</a:t>
                      </a: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2.21 m</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sz="1800" kern="100" baseline="0" dirty="0">
                          <a:solidFill>
                            <a:schemeClr val="tx1"/>
                          </a:solidFill>
                          <a:effectLst/>
                          <a:latin typeface="Times New Roman" panose="02020603050405020304" pitchFamily="18" charset="0"/>
                          <a:ea typeface="微软雅黑" panose="020B0503020204020204" pitchFamily="34" charset="-122"/>
                          <a:cs typeface="+mn-cs"/>
                        </a:rPr>
                        <a:t>0.54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3.32 m</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0.08 m</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3497690915"/>
                  </a:ext>
                </a:extLst>
              </a:tr>
              <a:tr h="479644">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800" kern="100" baseline="0" dirty="0">
                          <a:effectLst/>
                          <a:latin typeface="Times New Roman" panose="02020603050405020304" pitchFamily="18" charset="0"/>
                          <a:ea typeface="微软雅黑" panose="020B0503020204020204" pitchFamily="34" charset="-122"/>
                        </a:rPr>
                        <a:t>平均欧式距离</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4.04 m</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0.98 m</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6.09 m</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0.14m</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2824827443"/>
                  </a:ext>
                </a:extLst>
              </a:tr>
            </a:tbl>
          </a:graphicData>
        </a:graphic>
      </p:graphicFrame>
      <p:sp>
        <p:nvSpPr>
          <p:cNvPr id="2" name="矩形: 圆角 1">
            <a:extLst>
              <a:ext uri="{FF2B5EF4-FFF2-40B4-BE49-F238E27FC236}">
                <a16:creationId xmlns:a16="http://schemas.microsoft.com/office/drawing/2014/main" id="{A577F66E-AADF-4A6D-83C0-2BF64FB4C860}"/>
              </a:ext>
            </a:extLst>
          </p:cNvPr>
          <p:cNvSpPr/>
          <p:nvPr/>
        </p:nvSpPr>
        <p:spPr>
          <a:xfrm>
            <a:off x="7490976" y="1157302"/>
            <a:ext cx="1087451" cy="350188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7529BC98-1F0F-44CA-BCBE-08BC08EFFF5A}"/>
              </a:ext>
            </a:extLst>
          </p:cNvPr>
          <p:cNvSpPr txBox="1"/>
          <p:nvPr/>
        </p:nvSpPr>
        <p:spPr>
          <a:xfrm>
            <a:off x="3635896" y="4733645"/>
            <a:ext cx="4698990" cy="369332"/>
          </a:xfrm>
          <a:prstGeom prst="rect">
            <a:avLst/>
          </a:prstGeom>
          <a:noFill/>
        </p:spPr>
        <p:txBody>
          <a:bodyPr wrap="square" rtlCol="0">
            <a:spAutoFit/>
          </a:bodyPr>
          <a:lstStyle/>
          <a:p>
            <a:r>
              <a:rPr lang="en-US" altLang="zh-CN" b="1" dirty="0">
                <a:solidFill>
                  <a:schemeClr val="accent6">
                    <a:lumMod val="75000"/>
                  </a:schemeClr>
                </a:solidFill>
                <a:latin typeface="微软雅黑" panose="020B0503020204020204" pitchFamily="34" charset="-122"/>
                <a:ea typeface="微软雅黑" panose="020B0503020204020204" pitchFamily="34" charset="-122"/>
              </a:rPr>
              <a:t>Stacking</a:t>
            </a:r>
            <a:r>
              <a:rPr lang="zh-CN" altLang="en-US" b="1" dirty="0">
                <a:solidFill>
                  <a:schemeClr val="accent6">
                    <a:lumMod val="75000"/>
                  </a:schemeClr>
                </a:solidFill>
                <a:latin typeface="微软雅黑" panose="020B0503020204020204" pitchFamily="34" charset="-122"/>
                <a:ea typeface="微软雅黑" panose="020B0503020204020204" pitchFamily="34" charset="-122"/>
              </a:rPr>
              <a:t>精度最高</a:t>
            </a:r>
          </a:p>
        </p:txBody>
      </p:sp>
    </p:spTree>
    <p:extLst>
      <p:ext uri="{BB962C8B-B14F-4D97-AF65-F5344CB8AC3E}">
        <p14:creationId xmlns:p14="http://schemas.microsoft.com/office/powerpoint/2010/main" val="24749538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5FD4CCF4-1C6D-45C3-B046-365ACB1DA10E}"/>
              </a:ext>
            </a:extLst>
          </p:cNvPr>
          <p:cNvSpPr/>
          <p:nvPr/>
        </p:nvSpPr>
        <p:spPr>
          <a:xfrm>
            <a:off x="1305439" y="1415638"/>
            <a:ext cx="7755119" cy="289347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6"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512168"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仿真结果</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3F2736D4-C3E9-4F3A-9A25-C031F4DB99F7}"/>
              </a:ext>
            </a:extLst>
          </p:cNvPr>
          <p:cNvSpPr txBox="1"/>
          <p:nvPr/>
        </p:nvSpPr>
        <p:spPr>
          <a:xfrm>
            <a:off x="1280512" y="967778"/>
            <a:ext cx="4698990" cy="369332"/>
          </a:xfrm>
          <a:prstGeom prst="rect">
            <a:avLst/>
          </a:prstGeom>
          <a:noFill/>
        </p:spPr>
        <p:txBody>
          <a:bodyPr wrap="squar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观察迭代法：</a:t>
            </a:r>
            <a:r>
              <a:rPr lang="en-US" altLang="zh-CN" b="1" dirty="0">
                <a:solidFill>
                  <a:srgbClr val="586B7F"/>
                </a:solidFill>
                <a:latin typeface="微软雅黑" panose="020B0503020204020204" pitchFamily="34" charset="-122"/>
                <a:ea typeface="微软雅黑" panose="020B0503020204020204" pitchFamily="34" charset="-122"/>
              </a:rPr>
              <a:t>5</a:t>
            </a:r>
            <a:r>
              <a:rPr lang="zh-CN" altLang="en-US" b="1" dirty="0">
                <a:solidFill>
                  <a:srgbClr val="586B7F"/>
                </a:solidFill>
                <a:latin typeface="微软雅黑" panose="020B0503020204020204" pitchFamily="34" charset="-122"/>
                <a:ea typeface="微软雅黑" panose="020B0503020204020204" pitchFamily="34" charset="-122"/>
              </a:rPr>
              <a:t>车车辆组</a:t>
            </a:r>
          </a:p>
        </p:txBody>
      </p:sp>
      <p:pic>
        <p:nvPicPr>
          <p:cNvPr id="35" name="图片 34">
            <a:extLst>
              <a:ext uri="{FF2B5EF4-FFF2-40B4-BE49-F238E27FC236}">
                <a16:creationId xmlns:a16="http://schemas.microsoft.com/office/drawing/2014/main" id="{DE5D88C3-D2F3-4C8E-BE9B-7CF7A81F747A}"/>
              </a:ext>
            </a:extLst>
          </p:cNvPr>
          <p:cNvPicPr>
            <a:picLocks noChangeAspect="1"/>
          </p:cNvPicPr>
          <p:nvPr/>
        </p:nvPicPr>
        <p:blipFill>
          <a:blip r:embed="rId3"/>
          <a:stretch>
            <a:fillRect/>
          </a:stretch>
        </p:blipFill>
        <p:spPr>
          <a:xfrm>
            <a:off x="1328692" y="1460591"/>
            <a:ext cx="3680129" cy="2738934"/>
          </a:xfrm>
          <a:prstGeom prst="rect">
            <a:avLst/>
          </a:prstGeom>
        </p:spPr>
      </p:pic>
      <p:pic>
        <p:nvPicPr>
          <p:cNvPr id="38" name="图片 37">
            <a:extLst>
              <a:ext uri="{FF2B5EF4-FFF2-40B4-BE49-F238E27FC236}">
                <a16:creationId xmlns:a16="http://schemas.microsoft.com/office/drawing/2014/main" id="{743EE418-FECA-4D6E-8206-F486C99332E6}"/>
              </a:ext>
            </a:extLst>
          </p:cNvPr>
          <p:cNvPicPr>
            <a:picLocks noChangeAspect="1"/>
          </p:cNvPicPr>
          <p:nvPr/>
        </p:nvPicPr>
        <p:blipFill>
          <a:blip r:embed="rId4"/>
          <a:stretch>
            <a:fillRect/>
          </a:stretch>
        </p:blipFill>
        <p:spPr>
          <a:xfrm>
            <a:off x="5265595" y="1460591"/>
            <a:ext cx="3680130" cy="2738934"/>
          </a:xfrm>
          <a:prstGeom prst="rect">
            <a:avLst/>
          </a:prstGeom>
        </p:spPr>
      </p:pic>
      <p:sp>
        <p:nvSpPr>
          <p:cNvPr id="34" name="矩形 33">
            <a:extLst>
              <a:ext uri="{FF2B5EF4-FFF2-40B4-BE49-F238E27FC236}">
                <a16:creationId xmlns:a16="http://schemas.microsoft.com/office/drawing/2014/main" id="{4B78C64D-2CE4-4FC4-A166-60B83B95C110}"/>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45" name="矩形 44">
            <a:extLst>
              <a:ext uri="{FF2B5EF4-FFF2-40B4-BE49-F238E27FC236}">
                <a16:creationId xmlns:a16="http://schemas.microsoft.com/office/drawing/2014/main" id="{89CB8FDC-6F80-483E-83CA-7379178E2565}"/>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graphicFrame>
        <p:nvGraphicFramePr>
          <p:cNvPr id="32" name="表格 31">
            <a:extLst>
              <a:ext uri="{FF2B5EF4-FFF2-40B4-BE49-F238E27FC236}">
                <a16:creationId xmlns:a16="http://schemas.microsoft.com/office/drawing/2014/main" id="{09FA82BE-9EB2-4882-870C-F73F8820CC3A}"/>
              </a:ext>
            </a:extLst>
          </p:cNvPr>
          <p:cNvGraphicFramePr>
            <a:graphicFrameLocks noGrp="1"/>
          </p:cNvGraphicFramePr>
          <p:nvPr>
            <p:extLst>
              <p:ext uri="{D42A27DB-BD31-4B8C-83A1-F6EECF244321}">
                <p14:modId xmlns:p14="http://schemas.microsoft.com/office/powerpoint/2010/main" val="874764587"/>
              </p:ext>
            </p:extLst>
          </p:nvPr>
        </p:nvGraphicFramePr>
        <p:xfrm>
          <a:off x="1405155" y="4387636"/>
          <a:ext cx="7656910" cy="725678"/>
        </p:xfrm>
        <a:graphic>
          <a:graphicData uri="http://schemas.openxmlformats.org/drawingml/2006/table">
            <a:tbl>
              <a:tblPr firstRow="1" firstCol="1" bandRow="1">
                <a:effectLst>
                  <a:outerShdw blurRad="50800" dist="38100" dir="2700000" algn="tl" rotWithShape="0">
                    <a:prstClr val="black">
                      <a:alpha val="40000"/>
                    </a:prstClr>
                  </a:outerShdw>
                </a:effectLst>
                <a:tableStyleId>{3B4B98B0-60AC-42C2-AFA5-B58CD77FA1E5}</a:tableStyleId>
              </a:tblPr>
              <a:tblGrid>
                <a:gridCol w="1990797">
                  <a:extLst>
                    <a:ext uri="{9D8B030D-6E8A-4147-A177-3AD203B41FA5}">
                      <a16:colId xmlns:a16="http://schemas.microsoft.com/office/drawing/2014/main" val="1505400823"/>
                    </a:ext>
                  </a:extLst>
                </a:gridCol>
                <a:gridCol w="1378242">
                  <a:extLst>
                    <a:ext uri="{9D8B030D-6E8A-4147-A177-3AD203B41FA5}">
                      <a16:colId xmlns:a16="http://schemas.microsoft.com/office/drawing/2014/main" val="190896557"/>
                    </a:ext>
                  </a:extLst>
                </a:gridCol>
                <a:gridCol w="1885351">
                  <a:extLst>
                    <a:ext uri="{9D8B030D-6E8A-4147-A177-3AD203B41FA5}">
                      <a16:colId xmlns:a16="http://schemas.microsoft.com/office/drawing/2014/main" val="3919660894"/>
                    </a:ext>
                  </a:extLst>
                </a:gridCol>
                <a:gridCol w="2402520">
                  <a:extLst>
                    <a:ext uri="{9D8B030D-6E8A-4147-A177-3AD203B41FA5}">
                      <a16:colId xmlns:a16="http://schemas.microsoft.com/office/drawing/2014/main" val="874948385"/>
                    </a:ext>
                  </a:extLst>
                </a:gridCol>
              </a:tblGrid>
              <a:tr h="252816">
                <a:tc>
                  <a:txBody>
                    <a:bodyPr/>
                    <a:lstStyle/>
                    <a:p>
                      <a:pPr algn="ctr">
                        <a:lnSpc>
                          <a:spcPct val="150000"/>
                        </a:lnSpc>
                      </a:pPr>
                      <a:r>
                        <a:rPr lang="zh-CN" altLang="en-US" sz="1800" kern="100" baseline="0" dirty="0">
                          <a:effectLst/>
                          <a:latin typeface="Times New Roman" panose="02020603050405020304" pitchFamily="18" charset="0"/>
                          <a:ea typeface="微软雅黑" panose="020B0503020204020204" pitchFamily="34" charset="-122"/>
                        </a:rPr>
                        <a:t>噪声方差</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0.01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0.1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0.5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extLst>
                  <a:ext uri="{0D108BD9-81ED-4DB2-BD59-A6C34878D82A}">
                    <a16:rowId xmlns:a16="http://schemas.microsoft.com/office/drawing/2014/main" val="2860013483"/>
                  </a:ext>
                </a:extLst>
              </a:tr>
              <a:tr h="173205">
                <a:tc>
                  <a:txBody>
                    <a:bodyPr/>
                    <a:lstStyle/>
                    <a:p>
                      <a:pPr algn="ctr">
                        <a:lnSpc>
                          <a:spcPct val="150000"/>
                        </a:lnSpc>
                      </a:pPr>
                      <a:r>
                        <a:rPr lang="zh-CN" altLang="en-US" sz="1800" kern="100" baseline="0" dirty="0">
                          <a:effectLst/>
                          <a:latin typeface="Times New Roman" panose="02020603050405020304" pitchFamily="18" charset="0"/>
                          <a:ea typeface="微软雅黑" panose="020B0503020204020204" pitchFamily="34" charset="-122"/>
                        </a:rPr>
                        <a:t>改进程度</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30.9%</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29.4%</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30.1%</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3235731930"/>
                  </a:ext>
                </a:extLst>
              </a:tr>
            </a:tbl>
          </a:graphicData>
        </a:graphic>
      </p:graphicFrame>
      <p:sp>
        <p:nvSpPr>
          <p:cNvPr id="44" name="文本框 43">
            <a:extLst>
              <a:ext uri="{FF2B5EF4-FFF2-40B4-BE49-F238E27FC236}">
                <a16:creationId xmlns:a16="http://schemas.microsoft.com/office/drawing/2014/main" id="{4909A71E-F529-4F42-8D96-70C6DA74D96A}"/>
              </a:ext>
            </a:extLst>
          </p:cNvPr>
          <p:cNvSpPr txBox="1"/>
          <p:nvPr/>
        </p:nvSpPr>
        <p:spPr>
          <a:xfrm>
            <a:off x="5867400" y="964227"/>
            <a:ext cx="4698990" cy="369332"/>
          </a:xfrm>
          <a:prstGeom prst="rect">
            <a:avLst/>
          </a:prstGeom>
          <a:noFill/>
        </p:spPr>
        <p:txBody>
          <a:bodyPr wrap="square" rtlCol="0">
            <a:spAutoFit/>
          </a:bodyPr>
          <a:lstStyle/>
          <a:p>
            <a:r>
              <a:rPr lang="zh-CN" altLang="en-US" b="1" dirty="0">
                <a:solidFill>
                  <a:schemeClr val="accent6">
                    <a:lumMod val="75000"/>
                  </a:schemeClr>
                </a:solidFill>
                <a:latin typeface="微软雅黑" panose="020B0503020204020204" pitchFamily="34" charset="-122"/>
                <a:ea typeface="微软雅黑" panose="020B0503020204020204" pitchFamily="34" charset="-122"/>
              </a:rPr>
              <a:t>每辆车的定位都得到改进</a:t>
            </a:r>
          </a:p>
        </p:txBody>
      </p:sp>
    </p:spTree>
    <p:extLst>
      <p:ext uri="{BB962C8B-B14F-4D97-AF65-F5344CB8AC3E}">
        <p14:creationId xmlns:p14="http://schemas.microsoft.com/office/powerpoint/2010/main" val="2338097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9F29C259-461C-4D76-B452-1B854165268C}"/>
              </a:ext>
            </a:extLst>
          </p:cNvPr>
          <p:cNvSpPr/>
          <p:nvPr/>
        </p:nvSpPr>
        <p:spPr>
          <a:xfrm>
            <a:off x="1315253" y="1362427"/>
            <a:ext cx="3963717" cy="286471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6"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512168"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仿真结果</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3F2736D4-C3E9-4F3A-9A25-C031F4DB99F7}"/>
              </a:ext>
            </a:extLst>
          </p:cNvPr>
          <p:cNvSpPr txBox="1"/>
          <p:nvPr/>
        </p:nvSpPr>
        <p:spPr>
          <a:xfrm>
            <a:off x="1280512" y="967778"/>
            <a:ext cx="4698990" cy="369332"/>
          </a:xfrm>
          <a:prstGeom prst="rect">
            <a:avLst/>
          </a:prstGeom>
          <a:noFill/>
        </p:spPr>
        <p:txBody>
          <a:bodyPr wrap="squar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观察迭代法：</a:t>
            </a:r>
            <a:r>
              <a:rPr lang="en-US" altLang="zh-CN" b="1" dirty="0">
                <a:solidFill>
                  <a:srgbClr val="586B7F"/>
                </a:solidFill>
                <a:latin typeface="微软雅黑" panose="020B0503020204020204" pitchFamily="34" charset="-122"/>
                <a:ea typeface="微软雅黑" panose="020B0503020204020204" pitchFamily="34" charset="-122"/>
              </a:rPr>
              <a:t>4</a:t>
            </a:r>
            <a:r>
              <a:rPr lang="zh-CN" altLang="en-US" b="1" dirty="0">
                <a:solidFill>
                  <a:srgbClr val="586B7F"/>
                </a:solidFill>
                <a:latin typeface="微软雅黑" panose="020B0503020204020204" pitchFamily="34" charset="-122"/>
                <a:ea typeface="微软雅黑" panose="020B0503020204020204" pitchFamily="34" charset="-122"/>
              </a:rPr>
              <a:t>车车辆组</a:t>
            </a:r>
          </a:p>
        </p:txBody>
      </p:sp>
      <p:pic>
        <p:nvPicPr>
          <p:cNvPr id="34" name="图片 33">
            <a:extLst>
              <a:ext uri="{FF2B5EF4-FFF2-40B4-BE49-F238E27FC236}">
                <a16:creationId xmlns:a16="http://schemas.microsoft.com/office/drawing/2014/main" id="{DCD09AEB-6FBD-4A39-A2DD-81676D4305DB}"/>
              </a:ext>
            </a:extLst>
          </p:cNvPr>
          <p:cNvPicPr>
            <a:picLocks noChangeAspect="1"/>
          </p:cNvPicPr>
          <p:nvPr/>
        </p:nvPicPr>
        <p:blipFill>
          <a:blip r:embed="rId3"/>
          <a:stretch>
            <a:fillRect/>
          </a:stretch>
        </p:blipFill>
        <p:spPr>
          <a:xfrm>
            <a:off x="1357862" y="1392622"/>
            <a:ext cx="3758502" cy="2738934"/>
          </a:xfrm>
          <a:prstGeom prst="rect">
            <a:avLst/>
          </a:prstGeom>
        </p:spPr>
      </p:pic>
      <p:sp>
        <p:nvSpPr>
          <p:cNvPr id="46" name="文本框 45">
            <a:extLst>
              <a:ext uri="{FF2B5EF4-FFF2-40B4-BE49-F238E27FC236}">
                <a16:creationId xmlns:a16="http://schemas.microsoft.com/office/drawing/2014/main" id="{B3828288-2F1E-4BC4-B3DB-1EE1BD4320F8}"/>
              </a:ext>
            </a:extLst>
          </p:cNvPr>
          <p:cNvSpPr txBox="1"/>
          <p:nvPr/>
        </p:nvSpPr>
        <p:spPr>
          <a:xfrm>
            <a:off x="1403648" y="4354691"/>
            <a:ext cx="7632502" cy="1200329"/>
          </a:xfrm>
          <a:prstGeom prst="rect">
            <a:avLst/>
          </a:prstGeom>
          <a:noFill/>
        </p:spPr>
        <p:txBody>
          <a:bodyPr wrap="square" rtlCol="0">
            <a:spAutoFit/>
          </a:bodyPr>
          <a:lstStyle/>
          <a:p>
            <a:r>
              <a:rPr lang="en-US" altLang="zh-CN" b="1" dirty="0">
                <a:solidFill>
                  <a:schemeClr val="accent6">
                    <a:lumMod val="75000"/>
                  </a:schemeClr>
                </a:solidFill>
                <a:latin typeface="微软雅黑" panose="020B0503020204020204" pitchFamily="34" charset="-122"/>
                <a:ea typeface="微软雅黑" panose="020B0503020204020204" pitchFamily="34" charset="-122"/>
              </a:rPr>
              <a:t>100</a:t>
            </a:r>
            <a:r>
              <a:rPr lang="zh-CN" altLang="en-US" b="1" dirty="0">
                <a:solidFill>
                  <a:srgbClr val="586B7F"/>
                </a:solidFill>
                <a:latin typeface="微软雅黑" panose="020B0503020204020204" pitchFamily="34" charset="-122"/>
                <a:ea typeface="微软雅黑" panose="020B0503020204020204" pitchFamily="34" charset="-122"/>
              </a:rPr>
              <a:t>辆车中有</a:t>
            </a:r>
            <a:r>
              <a:rPr lang="en-US" altLang="zh-CN" b="1" dirty="0">
                <a:solidFill>
                  <a:schemeClr val="accent6">
                    <a:lumMod val="75000"/>
                  </a:schemeClr>
                </a:solidFill>
                <a:latin typeface="微软雅黑" panose="020B0503020204020204" pitchFamily="34" charset="-122"/>
                <a:ea typeface="微软雅黑" panose="020B0503020204020204" pitchFamily="34" charset="-122"/>
              </a:rPr>
              <a:t>81</a:t>
            </a:r>
            <a:r>
              <a:rPr lang="zh-CN" altLang="en-US" b="1" dirty="0">
                <a:solidFill>
                  <a:srgbClr val="586B7F"/>
                </a:solidFill>
                <a:latin typeface="微软雅黑" panose="020B0503020204020204" pitchFamily="34" charset="-122"/>
                <a:ea typeface="微软雅黑" panose="020B0503020204020204" pitchFamily="34" charset="-122"/>
              </a:rPr>
              <a:t>辆车的位置变得更精确，而</a:t>
            </a:r>
            <a:r>
              <a:rPr lang="en-US" altLang="zh-CN" b="1" dirty="0">
                <a:solidFill>
                  <a:schemeClr val="accent6">
                    <a:lumMod val="75000"/>
                  </a:schemeClr>
                </a:solidFill>
                <a:latin typeface="微软雅黑" panose="020B0503020204020204" pitchFamily="34" charset="-122"/>
                <a:ea typeface="微软雅黑" panose="020B0503020204020204" pitchFamily="34" charset="-122"/>
              </a:rPr>
              <a:t>19</a:t>
            </a:r>
            <a:r>
              <a:rPr lang="zh-CN" altLang="en-US" b="1" dirty="0">
                <a:solidFill>
                  <a:srgbClr val="586B7F"/>
                </a:solidFill>
                <a:latin typeface="微软雅黑" panose="020B0503020204020204" pitchFamily="34" charset="-122"/>
                <a:ea typeface="微软雅黑" panose="020B0503020204020204" pitchFamily="34" charset="-122"/>
              </a:rPr>
              <a:t>辆车的位置预测效果还是和之前一样，并没有得到优化。</a:t>
            </a:r>
          </a:p>
          <a:p>
            <a:endParaRPr lang="zh-CN" altLang="en-US" dirty="0"/>
          </a:p>
          <a:p>
            <a:endParaRPr lang="en-US" altLang="zh-CN"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F20BBC57-D869-4FF9-AC57-2C4874DC4532}"/>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44" name="矩形 43">
            <a:extLst>
              <a:ext uri="{FF2B5EF4-FFF2-40B4-BE49-F238E27FC236}">
                <a16:creationId xmlns:a16="http://schemas.microsoft.com/office/drawing/2014/main" id="{B9551E62-7C54-4AAC-9C80-837C826F6F2A}"/>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graphicFrame>
        <p:nvGraphicFramePr>
          <p:cNvPr id="32" name="表格 31">
            <a:extLst>
              <a:ext uri="{FF2B5EF4-FFF2-40B4-BE49-F238E27FC236}">
                <a16:creationId xmlns:a16="http://schemas.microsoft.com/office/drawing/2014/main" id="{AAA58529-1677-4B69-8804-02F965A875ED}"/>
              </a:ext>
            </a:extLst>
          </p:cNvPr>
          <p:cNvGraphicFramePr>
            <a:graphicFrameLocks noGrp="1"/>
          </p:cNvGraphicFramePr>
          <p:nvPr>
            <p:extLst>
              <p:ext uri="{D42A27DB-BD31-4B8C-83A1-F6EECF244321}">
                <p14:modId xmlns:p14="http://schemas.microsoft.com/office/powerpoint/2010/main" val="4204682942"/>
              </p:ext>
            </p:extLst>
          </p:nvPr>
        </p:nvGraphicFramePr>
        <p:xfrm>
          <a:off x="5979502" y="1403106"/>
          <a:ext cx="2732440" cy="1671906"/>
        </p:xfrm>
        <a:graphic>
          <a:graphicData uri="http://schemas.openxmlformats.org/drawingml/2006/table">
            <a:tbl>
              <a:tblPr firstRow="1" firstCol="1" bandRow="1">
                <a:effectLst>
                  <a:outerShdw blurRad="50800" dist="38100" dir="2700000" algn="tl" rotWithShape="0">
                    <a:prstClr val="black">
                      <a:alpha val="40000"/>
                    </a:prstClr>
                  </a:outerShdw>
                </a:effectLst>
                <a:tableStyleId>{3B4B98B0-60AC-42C2-AFA5-B58CD77FA1E5}</a:tableStyleId>
              </a:tblPr>
              <a:tblGrid>
                <a:gridCol w="1614624">
                  <a:extLst>
                    <a:ext uri="{9D8B030D-6E8A-4147-A177-3AD203B41FA5}">
                      <a16:colId xmlns:a16="http://schemas.microsoft.com/office/drawing/2014/main" val="1505400823"/>
                    </a:ext>
                  </a:extLst>
                </a:gridCol>
                <a:gridCol w="1117816">
                  <a:extLst>
                    <a:ext uri="{9D8B030D-6E8A-4147-A177-3AD203B41FA5}">
                      <a16:colId xmlns:a16="http://schemas.microsoft.com/office/drawing/2014/main" val="190896557"/>
                    </a:ext>
                  </a:extLst>
                </a:gridCol>
              </a:tblGrid>
              <a:tr h="488448">
                <a:tc>
                  <a:txBody>
                    <a:bodyPr/>
                    <a:lstStyle/>
                    <a:p>
                      <a:pPr algn="ctr">
                        <a:lnSpc>
                          <a:spcPct val="150000"/>
                        </a:lnSpc>
                      </a:pPr>
                      <a:r>
                        <a:rPr lang="zh-CN" altLang="en-US" sz="1800" kern="100" baseline="0" dirty="0">
                          <a:effectLst/>
                          <a:latin typeface="Times New Roman" panose="02020603050405020304" pitchFamily="18" charset="0"/>
                          <a:ea typeface="微软雅黑" panose="020B0503020204020204" pitchFamily="34" charset="-122"/>
                        </a:rPr>
                        <a:t>噪声方差</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800" kern="100" baseline="0" dirty="0">
                          <a:effectLst/>
                          <a:latin typeface="Times New Roman" panose="02020603050405020304" pitchFamily="18" charset="0"/>
                          <a:ea typeface="微软雅黑" panose="020B0503020204020204" pitchFamily="34" charset="-122"/>
                        </a:rPr>
                        <a:t>改进程度</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extLst>
                  <a:ext uri="{0D108BD9-81ED-4DB2-BD59-A6C34878D82A}">
                    <a16:rowId xmlns:a16="http://schemas.microsoft.com/office/drawing/2014/main" val="2860013483"/>
                  </a:ext>
                </a:extLst>
              </a:tr>
              <a:tr h="43204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effectLst/>
                          <a:latin typeface="Times New Roman" panose="02020603050405020304" pitchFamily="18" charset="0"/>
                          <a:ea typeface="微软雅黑" panose="020B0503020204020204" pitchFamily="34" charset="-122"/>
                        </a:rPr>
                        <a:t>0.01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30.2%</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3235731930"/>
                  </a:ext>
                </a:extLst>
              </a:tr>
              <a:tr h="36004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effectLst/>
                          <a:latin typeface="Times New Roman" panose="02020603050405020304" pitchFamily="18" charset="0"/>
                          <a:ea typeface="微软雅黑" panose="020B0503020204020204" pitchFamily="34" charset="-122"/>
                        </a:rPr>
                        <a:t>0.1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29.8%</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1337720998"/>
                  </a:ext>
                </a:extLst>
              </a:tr>
              <a:tr h="389206">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effectLst/>
                          <a:latin typeface="Times New Roman" panose="02020603050405020304" pitchFamily="18" charset="0"/>
                          <a:ea typeface="微软雅黑" panose="020B0503020204020204" pitchFamily="34" charset="-122"/>
                        </a:rPr>
                        <a:t>0.5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30.3%</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2553022491"/>
                  </a:ext>
                </a:extLst>
              </a:tr>
            </a:tbl>
          </a:graphicData>
        </a:graphic>
      </p:graphicFrame>
    </p:spTree>
    <p:extLst>
      <p:ext uri="{BB962C8B-B14F-4D97-AF65-F5344CB8AC3E}">
        <p14:creationId xmlns:p14="http://schemas.microsoft.com/office/powerpoint/2010/main" val="18190937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FB096A38-953A-4104-9C16-FEFD27C3C175}"/>
              </a:ext>
            </a:extLst>
          </p:cNvPr>
          <p:cNvSpPr/>
          <p:nvPr/>
        </p:nvSpPr>
        <p:spPr>
          <a:xfrm>
            <a:off x="1342738" y="1695727"/>
            <a:ext cx="3661310" cy="21713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6"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512168"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仿真结果</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3F2736D4-C3E9-4F3A-9A25-C031F4DB99F7}"/>
              </a:ext>
            </a:extLst>
          </p:cNvPr>
          <p:cNvSpPr txBox="1"/>
          <p:nvPr/>
        </p:nvSpPr>
        <p:spPr>
          <a:xfrm>
            <a:off x="1280512" y="967778"/>
            <a:ext cx="4698990" cy="369332"/>
          </a:xfrm>
          <a:prstGeom prst="rect">
            <a:avLst/>
          </a:prstGeom>
          <a:noFill/>
        </p:spPr>
        <p:txBody>
          <a:bodyPr wrap="squar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观察迭代法：</a:t>
            </a:r>
            <a:r>
              <a:rPr lang="en-US" altLang="zh-CN" b="1" dirty="0">
                <a:solidFill>
                  <a:srgbClr val="586B7F"/>
                </a:solidFill>
                <a:latin typeface="微软雅黑" panose="020B0503020204020204" pitchFamily="34" charset="-122"/>
                <a:ea typeface="微软雅黑" panose="020B0503020204020204" pitchFamily="34" charset="-122"/>
              </a:rPr>
              <a:t>3</a:t>
            </a:r>
            <a:r>
              <a:rPr lang="zh-CN" altLang="en-US" b="1" dirty="0">
                <a:solidFill>
                  <a:srgbClr val="586B7F"/>
                </a:solidFill>
                <a:latin typeface="微软雅黑" panose="020B0503020204020204" pitchFamily="34" charset="-122"/>
                <a:ea typeface="微软雅黑" panose="020B0503020204020204" pitchFamily="34" charset="-122"/>
              </a:rPr>
              <a:t>车车辆组和</a:t>
            </a:r>
            <a:r>
              <a:rPr lang="en-US" altLang="zh-CN" b="1" dirty="0">
                <a:solidFill>
                  <a:srgbClr val="586B7F"/>
                </a:solidFill>
                <a:latin typeface="微软雅黑" panose="020B0503020204020204" pitchFamily="34" charset="-122"/>
                <a:ea typeface="微软雅黑" panose="020B0503020204020204" pitchFamily="34" charset="-122"/>
              </a:rPr>
              <a:t>2</a:t>
            </a:r>
            <a:r>
              <a:rPr lang="zh-CN" altLang="en-US" b="1" dirty="0">
                <a:solidFill>
                  <a:srgbClr val="586B7F"/>
                </a:solidFill>
                <a:latin typeface="微软雅黑" panose="020B0503020204020204" pitchFamily="34" charset="-122"/>
                <a:ea typeface="微软雅黑" panose="020B0503020204020204" pitchFamily="34" charset="-122"/>
              </a:rPr>
              <a:t>车车辆组</a:t>
            </a:r>
          </a:p>
        </p:txBody>
      </p:sp>
      <p:sp>
        <p:nvSpPr>
          <p:cNvPr id="46" name="文本框 45">
            <a:extLst>
              <a:ext uri="{FF2B5EF4-FFF2-40B4-BE49-F238E27FC236}">
                <a16:creationId xmlns:a16="http://schemas.microsoft.com/office/drawing/2014/main" id="{B3828288-2F1E-4BC4-B3DB-1EE1BD4320F8}"/>
              </a:ext>
            </a:extLst>
          </p:cNvPr>
          <p:cNvSpPr txBox="1"/>
          <p:nvPr/>
        </p:nvSpPr>
        <p:spPr>
          <a:xfrm>
            <a:off x="1342738" y="1778214"/>
            <a:ext cx="3335417"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二车（共</a:t>
            </a:r>
            <a:r>
              <a:rPr lang="en-US" altLang="zh-CN" b="1" dirty="0">
                <a:solidFill>
                  <a:srgbClr val="E46C0A"/>
                </a:solidFill>
                <a:latin typeface="微软雅黑" panose="020B0503020204020204" pitchFamily="34" charset="-122"/>
                <a:ea typeface="微软雅黑" panose="020B0503020204020204" pitchFamily="34" charset="-122"/>
              </a:rPr>
              <a:t>50</a:t>
            </a:r>
            <a:r>
              <a:rPr lang="zh-CN" altLang="en-US" b="1" dirty="0">
                <a:solidFill>
                  <a:srgbClr val="586B7F"/>
                </a:solidFill>
                <a:latin typeface="微软雅黑" panose="020B0503020204020204" pitchFamily="34" charset="-122"/>
                <a:ea typeface="微软雅黑" panose="020B0503020204020204" pitchFamily="34" charset="-122"/>
              </a:rPr>
              <a:t>辆车）网络中，只有</a:t>
            </a:r>
            <a:r>
              <a:rPr lang="en-US" altLang="zh-CN" b="1" dirty="0">
                <a:solidFill>
                  <a:srgbClr val="E46C0A"/>
                </a:solidFill>
                <a:latin typeface="微软雅黑" panose="020B0503020204020204" pitchFamily="34" charset="-122"/>
                <a:ea typeface="微软雅黑" panose="020B0503020204020204" pitchFamily="34" charset="-122"/>
              </a:rPr>
              <a:t>17</a:t>
            </a:r>
            <a:r>
              <a:rPr lang="zh-CN" altLang="en-US" b="1" dirty="0">
                <a:solidFill>
                  <a:srgbClr val="586B7F"/>
                </a:solidFill>
                <a:latin typeface="微软雅黑" panose="020B0503020204020204" pitchFamily="34" charset="-122"/>
                <a:ea typeface="微软雅黑" panose="020B0503020204020204" pitchFamily="34" charset="-122"/>
              </a:rPr>
              <a:t>辆车的位置信息得到了更新。</a:t>
            </a:r>
            <a:endParaRPr lang="en-US" altLang="zh-CN" b="1" dirty="0">
              <a:solidFill>
                <a:srgbClr val="586B7F"/>
              </a:solidFill>
              <a:latin typeface="微软雅黑" panose="020B0503020204020204" pitchFamily="34" charset="-122"/>
              <a:ea typeface="微软雅黑" panose="020B0503020204020204" pitchFamily="34" charset="-122"/>
            </a:endParaRPr>
          </a:p>
          <a:p>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三车（共 </a:t>
            </a:r>
            <a:r>
              <a:rPr lang="en-US" altLang="zh-CN" b="1" dirty="0">
                <a:solidFill>
                  <a:srgbClr val="E46C0A"/>
                </a:solidFill>
                <a:latin typeface="微软雅黑" panose="020B0503020204020204" pitchFamily="34" charset="-122"/>
                <a:ea typeface="微软雅黑" panose="020B0503020204020204" pitchFamily="34" charset="-122"/>
              </a:rPr>
              <a:t>75 </a:t>
            </a:r>
            <a:r>
              <a:rPr lang="zh-CN" altLang="en-US" b="1" dirty="0">
                <a:solidFill>
                  <a:srgbClr val="586B7F"/>
                </a:solidFill>
                <a:latin typeface="微软雅黑" panose="020B0503020204020204" pitchFamily="34" charset="-122"/>
                <a:ea typeface="微软雅黑" panose="020B0503020204020204" pitchFamily="34" charset="-122"/>
              </a:rPr>
              <a:t>辆车） 网络中，只有 </a:t>
            </a:r>
            <a:r>
              <a:rPr lang="en-US" altLang="zh-CN" b="1" dirty="0">
                <a:solidFill>
                  <a:srgbClr val="E46C0A"/>
                </a:solidFill>
                <a:latin typeface="微软雅黑" panose="020B0503020204020204" pitchFamily="34" charset="-122"/>
                <a:ea typeface="微软雅黑" panose="020B0503020204020204" pitchFamily="34" charset="-122"/>
              </a:rPr>
              <a:t>33</a:t>
            </a:r>
            <a:r>
              <a:rPr lang="en-US" altLang="zh-CN" b="1" dirty="0">
                <a:solidFill>
                  <a:srgbClr val="586B7F"/>
                </a:solidFill>
                <a:latin typeface="微软雅黑" panose="020B0503020204020204" pitchFamily="34" charset="-122"/>
                <a:ea typeface="微软雅黑" panose="020B0503020204020204" pitchFamily="34" charset="-122"/>
              </a:rPr>
              <a:t> </a:t>
            </a:r>
            <a:r>
              <a:rPr lang="zh-CN" altLang="en-US" b="1" dirty="0">
                <a:solidFill>
                  <a:srgbClr val="586B7F"/>
                </a:solidFill>
                <a:latin typeface="微软雅黑" panose="020B0503020204020204" pitchFamily="34" charset="-122"/>
                <a:ea typeface="微软雅黑" panose="020B0503020204020204" pitchFamily="34" charset="-122"/>
              </a:rPr>
              <a:t>辆车的位置信息得到了更新。</a:t>
            </a:r>
            <a:endParaRPr lang="en-US" altLang="zh-CN" b="1" dirty="0">
              <a:solidFill>
                <a:srgbClr val="586B7F"/>
              </a:solidFill>
              <a:latin typeface="微软雅黑" panose="020B0503020204020204" pitchFamily="34" charset="-122"/>
              <a:ea typeface="微软雅黑" panose="020B0503020204020204" pitchFamily="34" charset="-122"/>
            </a:endParaRPr>
          </a:p>
          <a:p>
            <a:endParaRPr lang="zh-CN" altLang="en-US" dirty="0"/>
          </a:p>
          <a:p>
            <a:endParaRPr lang="zh-CN" altLang="en-US" b="1" dirty="0">
              <a:solidFill>
                <a:srgbClr val="586B7F"/>
              </a:solidFill>
              <a:latin typeface="微软雅黑" panose="020B0503020204020204" pitchFamily="34" charset="-122"/>
              <a:ea typeface="微软雅黑" panose="020B0503020204020204" pitchFamily="34" charset="-122"/>
            </a:endParaRPr>
          </a:p>
          <a:p>
            <a:endParaRPr lang="zh-CN" altLang="en-US" dirty="0"/>
          </a:p>
          <a:p>
            <a:endParaRPr lang="en-US" altLang="zh-CN"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ECA0871C-2DAE-48F8-85B2-2C8636A02827}"/>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8" name="矩形 37">
            <a:extLst>
              <a:ext uri="{FF2B5EF4-FFF2-40B4-BE49-F238E27FC236}">
                <a16:creationId xmlns:a16="http://schemas.microsoft.com/office/drawing/2014/main" id="{C4798116-944D-4C81-B235-E5CDA0717218}"/>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graphicFrame>
        <p:nvGraphicFramePr>
          <p:cNvPr id="32" name="表格 31">
            <a:extLst>
              <a:ext uri="{FF2B5EF4-FFF2-40B4-BE49-F238E27FC236}">
                <a16:creationId xmlns:a16="http://schemas.microsoft.com/office/drawing/2014/main" id="{C44AD54F-E5AC-4966-8883-3825F971F72F}"/>
              </a:ext>
            </a:extLst>
          </p:cNvPr>
          <p:cNvGraphicFramePr>
            <a:graphicFrameLocks noGrp="1"/>
          </p:cNvGraphicFramePr>
          <p:nvPr>
            <p:extLst>
              <p:ext uri="{D42A27DB-BD31-4B8C-83A1-F6EECF244321}">
                <p14:modId xmlns:p14="http://schemas.microsoft.com/office/powerpoint/2010/main" val="2816385173"/>
              </p:ext>
            </p:extLst>
          </p:nvPr>
        </p:nvGraphicFramePr>
        <p:xfrm>
          <a:off x="5979502" y="1899466"/>
          <a:ext cx="2732440" cy="1757777"/>
        </p:xfrm>
        <a:graphic>
          <a:graphicData uri="http://schemas.openxmlformats.org/drawingml/2006/table">
            <a:tbl>
              <a:tblPr firstRow="1" firstCol="1" bandRow="1">
                <a:effectLst>
                  <a:outerShdw blurRad="50800" dist="38100" dir="2700000" algn="tl" rotWithShape="0">
                    <a:prstClr val="black">
                      <a:alpha val="40000"/>
                    </a:prstClr>
                  </a:outerShdw>
                </a:effectLst>
                <a:tableStyleId>{3B4B98B0-60AC-42C2-AFA5-B58CD77FA1E5}</a:tableStyleId>
              </a:tblPr>
              <a:tblGrid>
                <a:gridCol w="1614624">
                  <a:extLst>
                    <a:ext uri="{9D8B030D-6E8A-4147-A177-3AD203B41FA5}">
                      <a16:colId xmlns:a16="http://schemas.microsoft.com/office/drawing/2014/main" val="1505400823"/>
                    </a:ext>
                  </a:extLst>
                </a:gridCol>
                <a:gridCol w="1117816">
                  <a:extLst>
                    <a:ext uri="{9D8B030D-6E8A-4147-A177-3AD203B41FA5}">
                      <a16:colId xmlns:a16="http://schemas.microsoft.com/office/drawing/2014/main" val="190896557"/>
                    </a:ext>
                  </a:extLst>
                </a:gridCol>
              </a:tblGrid>
              <a:tr h="523127">
                <a:tc>
                  <a:txBody>
                    <a:bodyPr/>
                    <a:lstStyle/>
                    <a:p>
                      <a:pPr algn="ctr">
                        <a:lnSpc>
                          <a:spcPct val="150000"/>
                        </a:lnSpc>
                      </a:pPr>
                      <a:r>
                        <a:rPr lang="zh-CN" altLang="en-US" sz="1800" kern="100" baseline="0" dirty="0">
                          <a:effectLst/>
                          <a:latin typeface="Times New Roman" panose="02020603050405020304" pitchFamily="18" charset="0"/>
                          <a:ea typeface="微软雅黑" panose="020B0503020204020204" pitchFamily="34" charset="-122"/>
                        </a:rPr>
                        <a:t>噪声方差</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800" kern="100" baseline="0" dirty="0">
                          <a:effectLst/>
                          <a:latin typeface="Times New Roman" panose="02020603050405020304" pitchFamily="18" charset="0"/>
                          <a:ea typeface="微软雅黑" panose="020B0503020204020204" pitchFamily="34" charset="-122"/>
                        </a:rPr>
                        <a:t>改进程度</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extLst>
                  <a:ext uri="{0D108BD9-81ED-4DB2-BD59-A6C34878D82A}">
                    <a16:rowId xmlns:a16="http://schemas.microsoft.com/office/drawing/2014/main" val="2860013483"/>
                  </a:ext>
                </a:extLst>
              </a:tr>
              <a:tr h="43204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effectLst/>
                          <a:latin typeface="Times New Roman" panose="02020603050405020304" pitchFamily="18" charset="0"/>
                          <a:ea typeface="微软雅黑" panose="020B0503020204020204" pitchFamily="34" charset="-122"/>
                        </a:rPr>
                        <a:t>0.01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31.2%</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3235731930"/>
                  </a:ext>
                </a:extLst>
              </a:tr>
              <a:tr h="43204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effectLst/>
                          <a:latin typeface="Times New Roman" panose="02020603050405020304" pitchFamily="18" charset="0"/>
                          <a:ea typeface="微软雅黑" panose="020B0503020204020204" pitchFamily="34" charset="-122"/>
                        </a:rPr>
                        <a:t>0.1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29.7%</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1337720998"/>
                  </a:ext>
                </a:extLst>
              </a:tr>
              <a:tr h="370554">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effectLst/>
                          <a:latin typeface="Times New Roman" panose="02020603050405020304" pitchFamily="18" charset="0"/>
                          <a:ea typeface="微软雅黑" panose="020B0503020204020204" pitchFamily="34" charset="-122"/>
                        </a:rPr>
                        <a:t>0.5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alt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29.4%</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2553022491"/>
                  </a:ext>
                </a:extLst>
              </a:tr>
            </a:tbl>
          </a:graphicData>
        </a:graphic>
      </p:graphicFrame>
    </p:spTree>
    <p:extLst>
      <p:ext uri="{BB962C8B-B14F-4D97-AF65-F5344CB8AC3E}">
        <p14:creationId xmlns:p14="http://schemas.microsoft.com/office/powerpoint/2010/main" val="33685687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F1BDAAD2-B97B-4C82-A9A9-73EDCDB4A3D5}"/>
              </a:ext>
            </a:extLst>
          </p:cNvPr>
          <p:cNvSpPr/>
          <p:nvPr/>
        </p:nvSpPr>
        <p:spPr>
          <a:xfrm>
            <a:off x="1290327" y="1275556"/>
            <a:ext cx="7770231" cy="289858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实验与分析</a:t>
            </a:r>
          </a:p>
        </p:txBody>
      </p:sp>
      <p:sp>
        <p:nvSpPr>
          <p:cNvPr id="30" name="矩形 29"/>
          <p:cNvSpPr/>
          <p:nvPr/>
        </p:nvSpPr>
        <p:spPr>
          <a:xfrm>
            <a:off x="486705" y="2036065"/>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主要目的</a:t>
            </a:r>
          </a:p>
        </p:txBody>
      </p:sp>
      <p:sp>
        <p:nvSpPr>
          <p:cNvPr id="31" name="矩形 30"/>
          <p:cNvSpPr/>
          <p:nvPr/>
        </p:nvSpPr>
        <p:spPr>
          <a:xfrm>
            <a:off x="497630" y="2830058"/>
            <a:ext cx="69762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3" name="矩形 32"/>
          <p:cNvSpPr/>
          <p:nvPr/>
        </p:nvSpPr>
        <p:spPr>
          <a:xfrm>
            <a:off x="422587"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实验与分析</a:t>
            </a:r>
          </a:p>
        </p:txBody>
      </p:sp>
      <p:sp>
        <p:nvSpPr>
          <p:cNvPr id="4" name="矩形 3">
            <a:extLst>
              <a:ext uri="{FF2B5EF4-FFF2-40B4-BE49-F238E27FC236}">
                <a16:creationId xmlns:a16="http://schemas.microsoft.com/office/drawing/2014/main" id="{2E29224B-CB9D-DA6E-DD59-5033E8859BE0}"/>
              </a:ext>
            </a:extLst>
          </p:cNvPr>
          <p:cNvSpPr/>
          <p:nvPr/>
        </p:nvSpPr>
        <p:spPr>
          <a:xfrm>
            <a:off x="1403648" y="643728"/>
            <a:ext cx="1512168"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rPr>
              <a:t>仿真结果</a:t>
            </a:r>
            <a:endParaRPr lang="en-US" altLang="zh-CN" sz="1200" dirty="0">
              <a:ln w="6350">
                <a:noFill/>
              </a:ln>
              <a:solidFill>
                <a:srgbClr val="37B0E8"/>
              </a:solidFill>
              <a:latin typeface="Times New Roman" panose="02020603050405020304" pitchFamily="18" charset="0"/>
              <a:ea typeface="微软雅黑"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3F2736D4-C3E9-4F3A-9A25-C031F4DB99F7}"/>
              </a:ext>
            </a:extLst>
          </p:cNvPr>
          <p:cNvSpPr txBox="1"/>
          <p:nvPr/>
        </p:nvSpPr>
        <p:spPr>
          <a:xfrm>
            <a:off x="1280512" y="967778"/>
            <a:ext cx="4698990" cy="369332"/>
          </a:xfrm>
          <a:prstGeom prst="rect">
            <a:avLst/>
          </a:prstGeom>
          <a:noFill/>
        </p:spPr>
        <p:txBody>
          <a:bodyPr wrap="square" rtlCol="0">
            <a:spAutoFit/>
          </a:bodyPr>
          <a:lstStyle/>
          <a:p>
            <a:r>
              <a:rPr lang="zh-CN" altLang="en-US" b="1" dirty="0">
                <a:solidFill>
                  <a:srgbClr val="586B7F"/>
                </a:solidFill>
                <a:latin typeface="微软雅黑" panose="020B0503020204020204" pitchFamily="34" charset="-122"/>
                <a:ea typeface="微软雅黑" panose="020B0503020204020204" pitchFamily="34" charset="-122"/>
              </a:rPr>
              <a:t>区域最优化法</a:t>
            </a:r>
          </a:p>
        </p:txBody>
      </p:sp>
      <p:pic>
        <p:nvPicPr>
          <p:cNvPr id="34" name="图片 33">
            <a:extLst>
              <a:ext uri="{FF2B5EF4-FFF2-40B4-BE49-F238E27FC236}">
                <a16:creationId xmlns:a16="http://schemas.microsoft.com/office/drawing/2014/main" id="{62BBBBFF-9486-4DF1-8C75-8B84F5EA4275}"/>
              </a:ext>
            </a:extLst>
          </p:cNvPr>
          <p:cNvPicPr>
            <a:picLocks noChangeAspect="1"/>
          </p:cNvPicPr>
          <p:nvPr/>
        </p:nvPicPr>
        <p:blipFill>
          <a:blip r:embed="rId3"/>
          <a:stretch>
            <a:fillRect/>
          </a:stretch>
        </p:blipFill>
        <p:spPr>
          <a:xfrm>
            <a:off x="1370850" y="1325832"/>
            <a:ext cx="3888524" cy="2756506"/>
          </a:xfrm>
          <a:prstGeom prst="rect">
            <a:avLst/>
          </a:prstGeom>
        </p:spPr>
      </p:pic>
      <p:pic>
        <p:nvPicPr>
          <p:cNvPr id="38" name="图片 37">
            <a:extLst>
              <a:ext uri="{FF2B5EF4-FFF2-40B4-BE49-F238E27FC236}">
                <a16:creationId xmlns:a16="http://schemas.microsoft.com/office/drawing/2014/main" id="{C1A3AD8C-F943-42D3-8E1B-D2C854C7156B}"/>
              </a:ext>
            </a:extLst>
          </p:cNvPr>
          <p:cNvPicPr>
            <a:picLocks noChangeAspect="1"/>
          </p:cNvPicPr>
          <p:nvPr/>
        </p:nvPicPr>
        <p:blipFill>
          <a:blip r:embed="rId4"/>
          <a:stretch>
            <a:fillRect/>
          </a:stretch>
        </p:blipFill>
        <p:spPr>
          <a:xfrm>
            <a:off x="5197085" y="1347256"/>
            <a:ext cx="3763248" cy="2780981"/>
          </a:xfrm>
          <a:prstGeom prst="rect">
            <a:avLst/>
          </a:prstGeom>
        </p:spPr>
      </p:pic>
      <p:sp>
        <p:nvSpPr>
          <p:cNvPr id="35" name="矩形 34">
            <a:extLst>
              <a:ext uri="{FF2B5EF4-FFF2-40B4-BE49-F238E27FC236}">
                <a16:creationId xmlns:a16="http://schemas.microsoft.com/office/drawing/2014/main" id="{BDF5F050-D5BC-4EC1-8B5F-9F4C9128C941}"/>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45" name="矩形 44">
            <a:extLst>
              <a:ext uri="{FF2B5EF4-FFF2-40B4-BE49-F238E27FC236}">
                <a16:creationId xmlns:a16="http://schemas.microsoft.com/office/drawing/2014/main" id="{10185662-F36A-4E4F-97F5-6B5D78A0CD54}"/>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graphicFrame>
        <p:nvGraphicFramePr>
          <p:cNvPr id="32" name="表格 31">
            <a:extLst>
              <a:ext uri="{FF2B5EF4-FFF2-40B4-BE49-F238E27FC236}">
                <a16:creationId xmlns:a16="http://schemas.microsoft.com/office/drawing/2014/main" id="{3490E877-00DB-4AFA-9702-FB3802C8376F}"/>
              </a:ext>
            </a:extLst>
          </p:cNvPr>
          <p:cNvGraphicFramePr>
            <a:graphicFrameLocks noGrp="1"/>
          </p:cNvGraphicFramePr>
          <p:nvPr>
            <p:extLst>
              <p:ext uri="{D42A27DB-BD31-4B8C-83A1-F6EECF244321}">
                <p14:modId xmlns:p14="http://schemas.microsoft.com/office/powerpoint/2010/main" val="1964332897"/>
              </p:ext>
            </p:extLst>
          </p:nvPr>
        </p:nvGraphicFramePr>
        <p:xfrm>
          <a:off x="1394330" y="4245836"/>
          <a:ext cx="7666229" cy="793211"/>
        </p:xfrm>
        <a:graphic>
          <a:graphicData uri="http://schemas.openxmlformats.org/drawingml/2006/table">
            <a:tbl>
              <a:tblPr firstRow="1" firstCol="1" bandRow="1">
                <a:effectLst>
                  <a:outerShdw blurRad="50800" dist="38100" dir="2700000" algn="tl" rotWithShape="0">
                    <a:prstClr val="black">
                      <a:alpha val="40000"/>
                    </a:prstClr>
                  </a:outerShdw>
                </a:effectLst>
                <a:tableStyleId>{3B4B98B0-60AC-42C2-AFA5-B58CD77FA1E5}</a:tableStyleId>
              </a:tblPr>
              <a:tblGrid>
                <a:gridCol w="1993219">
                  <a:extLst>
                    <a:ext uri="{9D8B030D-6E8A-4147-A177-3AD203B41FA5}">
                      <a16:colId xmlns:a16="http://schemas.microsoft.com/office/drawing/2014/main" val="1505400823"/>
                    </a:ext>
                  </a:extLst>
                </a:gridCol>
                <a:gridCol w="1545905">
                  <a:extLst>
                    <a:ext uri="{9D8B030D-6E8A-4147-A177-3AD203B41FA5}">
                      <a16:colId xmlns:a16="http://schemas.microsoft.com/office/drawing/2014/main" val="190896557"/>
                    </a:ext>
                  </a:extLst>
                </a:gridCol>
                <a:gridCol w="2169265">
                  <a:extLst>
                    <a:ext uri="{9D8B030D-6E8A-4147-A177-3AD203B41FA5}">
                      <a16:colId xmlns:a16="http://schemas.microsoft.com/office/drawing/2014/main" val="3919660894"/>
                    </a:ext>
                  </a:extLst>
                </a:gridCol>
                <a:gridCol w="1957840">
                  <a:extLst>
                    <a:ext uri="{9D8B030D-6E8A-4147-A177-3AD203B41FA5}">
                      <a16:colId xmlns:a16="http://schemas.microsoft.com/office/drawing/2014/main" val="874948385"/>
                    </a:ext>
                  </a:extLst>
                </a:gridCol>
              </a:tblGrid>
              <a:tr h="413352">
                <a:tc>
                  <a:txBody>
                    <a:bodyPr/>
                    <a:lstStyle/>
                    <a:p>
                      <a:pPr algn="ctr">
                        <a:lnSpc>
                          <a:spcPct val="150000"/>
                        </a:lnSpc>
                      </a:pPr>
                      <a:r>
                        <a:rPr lang="zh-CN" altLang="en-US" sz="1800" kern="100" baseline="0" dirty="0">
                          <a:effectLst/>
                          <a:latin typeface="Times New Roman" panose="02020603050405020304" pitchFamily="18" charset="0"/>
                          <a:ea typeface="微软雅黑" panose="020B0503020204020204" pitchFamily="34" charset="-122"/>
                        </a:rPr>
                        <a:t>噪声方差</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0.01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0.1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effectLst/>
                          <a:latin typeface="Times New Roman" panose="02020603050405020304" pitchFamily="18" charset="0"/>
                          <a:ea typeface="微软雅黑" panose="020B0503020204020204" pitchFamily="34" charset="-122"/>
                        </a:rPr>
                        <a:t>0.5 </a:t>
                      </a: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m</a:t>
                      </a:r>
                      <a:r>
                        <a:rPr lang="en-US" altLang="zh-CN" sz="1800" kern="100" baseline="30000" dirty="0">
                          <a:solidFill>
                            <a:schemeClr val="tx1"/>
                          </a:solidFill>
                          <a:effectLst/>
                          <a:latin typeface="Times New Roman" panose="02020603050405020304" pitchFamily="18" charset="0"/>
                          <a:ea typeface="微软雅黑" panose="020B0503020204020204" pitchFamily="34" charset="-122"/>
                          <a:cs typeface="+mn-cs"/>
                        </a:rPr>
                        <a:t>2</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extLst>
                  <a:ext uri="{0D108BD9-81ED-4DB2-BD59-A6C34878D82A}">
                    <a16:rowId xmlns:a16="http://schemas.microsoft.com/office/drawing/2014/main" val="2860013483"/>
                  </a:ext>
                </a:extLst>
              </a:tr>
              <a:tr h="379859">
                <a:tc>
                  <a:txBody>
                    <a:bodyPr/>
                    <a:lstStyle/>
                    <a:p>
                      <a:pPr algn="ctr">
                        <a:lnSpc>
                          <a:spcPct val="150000"/>
                        </a:lnSpc>
                      </a:pPr>
                      <a:r>
                        <a:rPr lang="zh-CN" altLang="en-US" sz="1800" kern="100" baseline="0" dirty="0">
                          <a:effectLst/>
                          <a:latin typeface="Times New Roman" panose="02020603050405020304" pitchFamily="18" charset="0"/>
                          <a:ea typeface="微软雅黑" panose="020B0503020204020204" pitchFamily="34" charset="-122"/>
                        </a:rPr>
                        <a:t>改进程度</a:t>
                      </a:r>
                      <a:endParaRPr lang="zh-CN" sz="1800" kern="100" baseline="0" dirty="0">
                        <a:effectLst/>
                        <a:latin typeface="Times New Roman" panose="02020603050405020304" pitchFamily="18" charset="0"/>
                        <a:ea typeface="微软雅黑" panose="020B0503020204020204" pitchFamily="34" charset="-122"/>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11.6%</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lnSpc>
                          <a:spcPct val="150000"/>
                        </a:lnSpc>
                      </a:pP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11.1%</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tc>
                  <a:txBody>
                    <a:bodyPr/>
                    <a:lstStyle/>
                    <a:p>
                      <a:pPr algn="ctr"/>
                      <a:r>
                        <a:rPr lang="en-US" altLang="zh-CN" sz="1800" kern="100" baseline="0" dirty="0">
                          <a:solidFill>
                            <a:schemeClr val="tx1"/>
                          </a:solidFill>
                          <a:effectLst/>
                          <a:latin typeface="Times New Roman" panose="02020603050405020304" pitchFamily="18" charset="0"/>
                          <a:ea typeface="微软雅黑" panose="020B0503020204020204" pitchFamily="34" charset="-122"/>
                          <a:cs typeface="+mn-cs"/>
                        </a:rPr>
                        <a:t>11.8%</a:t>
                      </a:r>
                      <a:endParaRPr lang="zh-CN" altLang="en-US" sz="1800" kern="100" baseline="0" dirty="0">
                        <a:solidFill>
                          <a:schemeClr val="tx1"/>
                        </a:solidFill>
                        <a:effectLst/>
                        <a:latin typeface="Times New Roman" panose="02020603050405020304" pitchFamily="18" charset="0"/>
                        <a:ea typeface="微软雅黑" panose="020B0503020204020204" pitchFamily="34" charset="-122"/>
                        <a:cs typeface="+mn-cs"/>
                      </a:endParaRPr>
                    </a:p>
                  </a:txBody>
                  <a:tcPr marL="68580" marR="68580" marT="0" marB="0"/>
                </a:tc>
                <a:extLst>
                  <a:ext uri="{0D108BD9-81ED-4DB2-BD59-A6C34878D82A}">
                    <a16:rowId xmlns:a16="http://schemas.microsoft.com/office/drawing/2014/main" val="3235731930"/>
                  </a:ext>
                </a:extLst>
              </a:tr>
            </a:tbl>
          </a:graphicData>
        </a:graphic>
      </p:graphicFrame>
      <p:sp>
        <p:nvSpPr>
          <p:cNvPr id="44" name="文本框 43">
            <a:extLst>
              <a:ext uri="{FF2B5EF4-FFF2-40B4-BE49-F238E27FC236}">
                <a16:creationId xmlns:a16="http://schemas.microsoft.com/office/drawing/2014/main" id="{39242A9E-961E-4B04-A900-B34922B8B2FA}"/>
              </a:ext>
            </a:extLst>
          </p:cNvPr>
          <p:cNvSpPr txBox="1"/>
          <p:nvPr/>
        </p:nvSpPr>
        <p:spPr>
          <a:xfrm>
            <a:off x="5986817" y="894276"/>
            <a:ext cx="4698990" cy="369332"/>
          </a:xfrm>
          <a:prstGeom prst="rect">
            <a:avLst/>
          </a:prstGeom>
          <a:noFill/>
        </p:spPr>
        <p:txBody>
          <a:bodyPr wrap="square" rtlCol="0">
            <a:spAutoFit/>
          </a:bodyPr>
          <a:lstStyle/>
          <a:p>
            <a:r>
              <a:rPr lang="zh-CN" altLang="en-US" b="1" dirty="0">
                <a:solidFill>
                  <a:schemeClr val="accent6">
                    <a:lumMod val="75000"/>
                  </a:schemeClr>
                </a:solidFill>
                <a:latin typeface="微软雅黑" panose="020B0503020204020204" pitchFamily="34" charset="-122"/>
                <a:ea typeface="微软雅黑" panose="020B0503020204020204" pitchFamily="34" charset="-122"/>
              </a:rPr>
              <a:t>每辆车的定位都得到改进</a:t>
            </a:r>
          </a:p>
        </p:txBody>
      </p:sp>
    </p:spTree>
    <p:extLst>
      <p:ext uri="{BB962C8B-B14F-4D97-AF65-F5344CB8AC3E}">
        <p14:creationId xmlns:p14="http://schemas.microsoft.com/office/powerpoint/2010/main" val="20961649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8" name="矩形 37"/>
          <p:cNvSpPr/>
          <p:nvPr/>
        </p:nvSpPr>
        <p:spPr>
          <a:xfrm>
            <a:off x="276716" y="1653245"/>
            <a:ext cx="1117614"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研究背景与现状</a:t>
            </a:r>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研究背景与现状</a:t>
            </a:r>
          </a:p>
        </p:txBody>
      </p:sp>
      <p:sp>
        <p:nvSpPr>
          <p:cNvPr id="27" name="矩形 26"/>
          <p:cNvSpPr/>
          <p:nvPr/>
        </p:nvSpPr>
        <p:spPr>
          <a:xfrm>
            <a:off x="485904" y="2061018"/>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
        <p:nvSpPr>
          <p:cNvPr id="28" name="矩形 27"/>
          <p:cNvSpPr/>
          <p:nvPr/>
        </p:nvSpPr>
        <p:spPr>
          <a:xfrm>
            <a:off x="500589" y="2823370"/>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40"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矩形 40"/>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grpSp>
        <p:nvGrpSpPr>
          <p:cNvPr id="200" name="组合 199">
            <a:extLst>
              <a:ext uri="{FF2B5EF4-FFF2-40B4-BE49-F238E27FC236}">
                <a16:creationId xmlns:a16="http://schemas.microsoft.com/office/drawing/2014/main" id="{CDC6456D-C354-09A0-16E2-99F088B177C3}"/>
              </a:ext>
            </a:extLst>
          </p:cNvPr>
          <p:cNvGrpSpPr/>
          <p:nvPr/>
        </p:nvGrpSpPr>
        <p:grpSpPr>
          <a:xfrm>
            <a:off x="1692277" y="2500632"/>
            <a:ext cx="6940201" cy="500839"/>
            <a:chOff x="2342569" y="2399312"/>
            <a:chExt cx="5736206" cy="500839"/>
          </a:xfrm>
        </p:grpSpPr>
        <p:sp>
          <p:nvSpPr>
            <p:cNvPr id="96" name="Freeform 181">
              <a:extLst>
                <a:ext uri="{FF2B5EF4-FFF2-40B4-BE49-F238E27FC236}">
                  <a16:creationId xmlns:a16="http://schemas.microsoft.com/office/drawing/2014/main" id="{4BA2158C-EC4C-A359-8CBC-7D495F60BD9E}"/>
                </a:ext>
              </a:extLst>
            </p:cNvPr>
            <p:cNvSpPr/>
            <p:nvPr/>
          </p:nvSpPr>
          <p:spPr bwMode="auto">
            <a:xfrm>
              <a:off x="2342569" y="2399312"/>
              <a:ext cx="1485559" cy="500839"/>
            </a:xfrm>
            <a:custGeom>
              <a:avLst/>
              <a:gdLst>
                <a:gd name="T0" fmla="*/ 461 w 556"/>
                <a:gd name="T1" fmla="*/ 0 h 187"/>
                <a:gd name="T2" fmla="*/ 374 w 556"/>
                <a:gd name="T3" fmla="*/ 59 h 187"/>
                <a:gd name="T4" fmla="*/ 361 w 556"/>
                <a:gd name="T5" fmla="*/ 69 h 187"/>
                <a:gd name="T6" fmla="*/ 0 w 556"/>
                <a:gd name="T7" fmla="*/ 69 h 187"/>
                <a:gd name="T8" fmla="*/ 0 w 556"/>
                <a:gd name="T9" fmla="*/ 119 h 187"/>
                <a:gd name="T10" fmla="*/ 361 w 556"/>
                <a:gd name="T11" fmla="*/ 119 h 187"/>
                <a:gd name="T12" fmla="*/ 374 w 556"/>
                <a:gd name="T13" fmla="*/ 129 h 187"/>
                <a:gd name="T14" fmla="*/ 461 w 556"/>
                <a:gd name="T15" fmla="*/ 187 h 187"/>
                <a:gd name="T16" fmla="*/ 555 w 556"/>
                <a:gd name="T17" fmla="*/ 93 h 187"/>
                <a:gd name="T18" fmla="*/ 461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6" y="145"/>
                    <a:pt x="555" y="93"/>
                  </a:cubicBezTo>
                  <a:cubicBezTo>
                    <a:pt x="554" y="42"/>
                    <a:pt x="512" y="1"/>
                    <a:pt x="461" y="0"/>
                  </a:cubicBez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97" name="Freeform 179">
              <a:extLst>
                <a:ext uri="{FF2B5EF4-FFF2-40B4-BE49-F238E27FC236}">
                  <a16:creationId xmlns:a16="http://schemas.microsoft.com/office/drawing/2014/main" id="{03BB3DFD-436C-3C97-ECBD-5BD13A46CCFA}"/>
                </a:ext>
              </a:extLst>
            </p:cNvPr>
            <p:cNvSpPr/>
            <p:nvPr/>
          </p:nvSpPr>
          <p:spPr bwMode="auto">
            <a:xfrm>
              <a:off x="3494697" y="2399312"/>
              <a:ext cx="1482168" cy="500839"/>
            </a:xfrm>
            <a:custGeom>
              <a:avLst/>
              <a:gdLst>
                <a:gd name="T0" fmla="*/ 461 w 555"/>
                <a:gd name="T1" fmla="*/ 0 h 187"/>
                <a:gd name="T2" fmla="*/ 374 w 555"/>
                <a:gd name="T3" fmla="*/ 59 h 187"/>
                <a:gd name="T4" fmla="*/ 360 w 555"/>
                <a:gd name="T5" fmla="*/ 69 h 187"/>
                <a:gd name="T6" fmla="*/ 0 w 555"/>
                <a:gd name="T7" fmla="*/ 69 h 187"/>
                <a:gd name="T8" fmla="*/ 0 w 555"/>
                <a:gd name="T9" fmla="*/ 119 h 187"/>
                <a:gd name="T10" fmla="*/ 360 w 555"/>
                <a:gd name="T11" fmla="*/ 119 h 187"/>
                <a:gd name="T12" fmla="*/ 374 w 555"/>
                <a:gd name="T13" fmla="*/ 129 h 187"/>
                <a:gd name="T14" fmla="*/ 461 w 555"/>
                <a:gd name="T15" fmla="*/ 187 h 187"/>
                <a:gd name="T16" fmla="*/ 554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6" y="69"/>
                    <a:pt x="360" y="69"/>
                  </a:cubicBezTo>
                  <a:cubicBezTo>
                    <a:pt x="0" y="69"/>
                    <a:pt x="0" y="69"/>
                    <a:pt x="0" y="69"/>
                  </a:cubicBezTo>
                  <a:cubicBezTo>
                    <a:pt x="0" y="119"/>
                    <a:pt x="0" y="119"/>
                    <a:pt x="0" y="119"/>
                  </a:cubicBezTo>
                  <a:cubicBezTo>
                    <a:pt x="360" y="119"/>
                    <a:pt x="360" y="119"/>
                    <a:pt x="360" y="119"/>
                  </a:cubicBezTo>
                  <a:cubicBezTo>
                    <a:pt x="366" y="119"/>
                    <a:pt x="372" y="123"/>
                    <a:pt x="374" y="129"/>
                  </a:cubicBezTo>
                  <a:cubicBezTo>
                    <a:pt x="388" y="163"/>
                    <a:pt x="421" y="187"/>
                    <a:pt x="461" y="187"/>
                  </a:cubicBezTo>
                  <a:cubicBezTo>
                    <a:pt x="513" y="187"/>
                    <a:pt x="555" y="145"/>
                    <a:pt x="554" y="93"/>
                  </a:cubicBezTo>
                  <a:cubicBezTo>
                    <a:pt x="554" y="42"/>
                    <a:pt x="512" y="1"/>
                    <a:pt x="461" y="0"/>
                  </a:cubicBez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98" name="Freeform 177">
              <a:extLst>
                <a:ext uri="{FF2B5EF4-FFF2-40B4-BE49-F238E27FC236}">
                  <a16:creationId xmlns:a16="http://schemas.microsoft.com/office/drawing/2014/main" id="{926376C8-5D2C-1B27-BDFB-BE1A0591136C}"/>
                </a:ext>
              </a:extLst>
            </p:cNvPr>
            <p:cNvSpPr/>
            <p:nvPr/>
          </p:nvSpPr>
          <p:spPr bwMode="auto">
            <a:xfrm>
              <a:off x="4646825" y="2399312"/>
              <a:ext cx="1484429" cy="500839"/>
            </a:xfrm>
            <a:custGeom>
              <a:avLst/>
              <a:gdLst>
                <a:gd name="T0" fmla="*/ 462 w 556"/>
                <a:gd name="T1" fmla="*/ 0 h 187"/>
                <a:gd name="T2" fmla="*/ 375 w 556"/>
                <a:gd name="T3" fmla="*/ 59 h 187"/>
                <a:gd name="T4" fmla="*/ 361 w 556"/>
                <a:gd name="T5" fmla="*/ 69 h 187"/>
                <a:gd name="T6" fmla="*/ 0 w 556"/>
                <a:gd name="T7" fmla="*/ 69 h 187"/>
                <a:gd name="T8" fmla="*/ 0 w 556"/>
                <a:gd name="T9" fmla="*/ 119 h 187"/>
                <a:gd name="T10" fmla="*/ 361 w 556"/>
                <a:gd name="T11" fmla="*/ 119 h 187"/>
                <a:gd name="T12" fmla="*/ 375 w 556"/>
                <a:gd name="T13" fmla="*/ 129 h 187"/>
                <a:gd name="T14" fmla="*/ 461 w 556"/>
                <a:gd name="T15" fmla="*/ 187 h 187"/>
                <a:gd name="T16" fmla="*/ 555 w 556"/>
                <a:gd name="T17" fmla="*/ 93 h 187"/>
                <a:gd name="T18" fmla="*/ 462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2" y="0"/>
                  </a:moveTo>
                  <a:cubicBezTo>
                    <a:pt x="422" y="0"/>
                    <a:pt x="388" y="25"/>
                    <a:pt x="375"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5" y="129"/>
                  </a:cubicBezTo>
                  <a:cubicBezTo>
                    <a:pt x="388" y="163"/>
                    <a:pt x="422" y="187"/>
                    <a:pt x="461" y="187"/>
                  </a:cubicBezTo>
                  <a:cubicBezTo>
                    <a:pt x="514" y="187"/>
                    <a:pt x="556" y="145"/>
                    <a:pt x="555" y="93"/>
                  </a:cubicBezTo>
                  <a:cubicBezTo>
                    <a:pt x="554" y="42"/>
                    <a:pt x="512" y="1"/>
                    <a:pt x="462" y="0"/>
                  </a:cubicBez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99" name="Freeform 174">
              <a:extLst>
                <a:ext uri="{FF2B5EF4-FFF2-40B4-BE49-F238E27FC236}">
                  <a16:creationId xmlns:a16="http://schemas.microsoft.com/office/drawing/2014/main" id="{3B1B0217-9D17-B25A-6DF4-97ACF06EBC69}"/>
                </a:ext>
              </a:extLst>
            </p:cNvPr>
            <p:cNvSpPr/>
            <p:nvPr/>
          </p:nvSpPr>
          <p:spPr bwMode="auto">
            <a:xfrm>
              <a:off x="7023960" y="2481277"/>
              <a:ext cx="1054815" cy="336908"/>
            </a:xfrm>
            <a:custGeom>
              <a:avLst/>
              <a:gdLst>
                <a:gd name="T0" fmla="*/ 933 w 933"/>
                <a:gd name="T1" fmla="*/ 149 h 298"/>
                <a:gd name="T2" fmla="*/ 725 w 933"/>
                <a:gd name="T3" fmla="*/ 0 h 298"/>
                <a:gd name="T4" fmla="*/ 725 w 933"/>
                <a:gd name="T5" fmla="*/ 89 h 298"/>
                <a:gd name="T6" fmla="*/ 0 w 933"/>
                <a:gd name="T7" fmla="*/ 89 h 298"/>
                <a:gd name="T8" fmla="*/ 0 w 933"/>
                <a:gd name="T9" fmla="*/ 208 h 298"/>
                <a:gd name="T10" fmla="*/ 725 w 933"/>
                <a:gd name="T11" fmla="*/ 208 h 298"/>
                <a:gd name="T12" fmla="*/ 725 w 933"/>
                <a:gd name="T13" fmla="*/ 298 h 298"/>
                <a:gd name="T14" fmla="*/ 933 w 933"/>
                <a:gd name="T15" fmla="*/ 149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3" h="298">
                  <a:moveTo>
                    <a:pt x="933" y="149"/>
                  </a:moveTo>
                  <a:lnTo>
                    <a:pt x="725" y="0"/>
                  </a:lnTo>
                  <a:lnTo>
                    <a:pt x="725" y="89"/>
                  </a:lnTo>
                  <a:lnTo>
                    <a:pt x="0" y="89"/>
                  </a:lnTo>
                  <a:lnTo>
                    <a:pt x="0" y="208"/>
                  </a:lnTo>
                  <a:lnTo>
                    <a:pt x="725" y="208"/>
                  </a:lnTo>
                  <a:lnTo>
                    <a:pt x="725" y="298"/>
                  </a:lnTo>
                  <a:lnTo>
                    <a:pt x="933" y="149"/>
                  </a:ln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0" name="Freeform 175">
              <a:extLst>
                <a:ext uri="{FF2B5EF4-FFF2-40B4-BE49-F238E27FC236}">
                  <a16:creationId xmlns:a16="http://schemas.microsoft.com/office/drawing/2014/main" id="{42BFFF54-F2B7-7B4A-7B9A-B366246B40A5}"/>
                </a:ext>
              </a:extLst>
            </p:cNvPr>
            <p:cNvSpPr/>
            <p:nvPr/>
          </p:nvSpPr>
          <p:spPr bwMode="auto">
            <a:xfrm>
              <a:off x="5798953" y="2399312"/>
              <a:ext cx="1482168" cy="500839"/>
            </a:xfrm>
            <a:custGeom>
              <a:avLst/>
              <a:gdLst>
                <a:gd name="T0" fmla="*/ 461 w 555"/>
                <a:gd name="T1" fmla="*/ 0 h 187"/>
                <a:gd name="T2" fmla="*/ 374 w 555"/>
                <a:gd name="T3" fmla="*/ 59 h 187"/>
                <a:gd name="T4" fmla="*/ 361 w 555"/>
                <a:gd name="T5" fmla="*/ 69 h 187"/>
                <a:gd name="T6" fmla="*/ 0 w 555"/>
                <a:gd name="T7" fmla="*/ 69 h 187"/>
                <a:gd name="T8" fmla="*/ 0 w 555"/>
                <a:gd name="T9" fmla="*/ 119 h 187"/>
                <a:gd name="T10" fmla="*/ 361 w 555"/>
                <a:gd name="T11" fmla="*/ 119 h 187"/>
                <a:gd name="T12" fmla="*/ 374 w 555"/>
                <a:gd name="T13" fmla="*/ 129 h 187"/>
                <a:gd name="T14" fmla="*/ 461 w 555"/>
                <a:gd name="T15" fmla="*/ 187 h 187"/>
                <a:gd name="T16" fmla="*/ 555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5" y="145"/>
                    <a:pt x="555" y="93"/>
                  </a:cubicBezTo>
                  <a:cubicBezTo>
                    <a:pt x="554" y="42"/>
                    <a:pt x="512" y="1"/>
                    <a:pt x="461" y="0"/>
                  </a:cubicBez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1" name="Oval 176">
              <a:extLst>
                <a:ext uri="{FF2B5EF4-FFF2-40B4-BE49-F238E27FC236}">
                  <a16:creationId xmlns:a16="http://schemas.microsoft.com/office/drawing/2014/main" id="{C704A4B0-2347-E839-0348-066BC25FE486}"/>
                </a:ext>
              </a:extLst>
            </p:cNvPr>
            <p:cNvSpPr>
              <a:spLocks noChangeArrowheads="1"/>
            </p:cNvSpPr>
            <p:nvPr/>
          </p:nvSpPr>
          <p:spPr bwMode="auto">
            <a:xfrm rot="10800000">
              <a:off x="3414883" y="2488963"/>
              <a:ext cx="30751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2" name="Oval 178">
              <a:extLst>
                <a:ext uri="{FF2B5EF4-FFF2-40B4-BE49-F238E27FC236}">
                  <a16:creationId xmlns:a16="http://schemas.microsoft.com/office/drawing/2014/main" id="{0BB6E754-E715-7792-BE63-72581C9E769C}"/>
                </a:ext>
              </a:extLst>
            </p:cNvPr>
            <p:cNvSpPr>
              <a:spLocks noChangeArrowheads="1"/>
            </p:cNvSpPr>
            <p:nvPr/>
          </p:nvSpPr>
          <p:spPr bwMode="auto">
            <a:xfrm rot="15582294">
              <a:off x="4567642" y="2485280"/>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3" name="Oval 180">
              <a:extLst>
                <a:ext uri="{FF2B5EF4-FFF2-40B4-BE49-F238E27FC236}">
                  <a16:creationId xmlns:a16="http://schemas.microsoft.com/office/drawing/2014/main" id="{879F53DF-E363-4B69-F9A0-B80E75BFC55F}"/>
                </a:ext>
              </a:extLst>
            </p:cNvPr>
            <p:cNvSpPr>
              <a:spLocks noChangeArrowheads="1"/>
            </p:cNvSpPr>
            <p:nvPr/>
          </p:nvSpPr>
          <p:spPr bwMode="auto">
            <a:xfrm rot="10800000">
              <a:off x="5727703" y="2509042"/>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4" name="Oval 182">
              <a:extLst>
                <a:ext uri="{FF2B5EF4-FFF2-40B4-BE49-F238E27FC236}">
                  <a16:creationId xmlns:a16="http://schemas.microsoft.com/office/drawing/2014/main" id="{A22F6DB5-D665-88DC-4E32-D2F247DDF39E}"/>
                </a:ext>
              </a:extLst>
            </p:cNvPr>
            <p:cNvSpPr>
              <a:spLocks noChangeArrowheads="1"/>
            </p:cNvSpPr>
            <p:nvPr/>
          </p:nvSpPr>
          <p:spPr bwMode="auto">
            <a:xfrm rot="10800000">
              <a:off x="6869073" y="2495409"/>
              <a:ext cx="309774"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5" name="矩形 104">
              <a:extLst>
                <a:ext uri="{FF2B5EF4-FFF2-40B4-BE49-F238E27FC236}">
                  <a16:creationId xmlns:a16="http://schemas.microsoft.com/office/drawing/2014/main" id="{F316AC3C-CCAC-946C-23E5-EA0389AAD612}"/>
                </a:ext>
              </a:extLst>
            </p:cNvPr>
            <p:cNvSpPr/>
            <p:nvPr/>
          </p:nvSpPr>
          <p:spPr>
            <a:xfrm>
              <a:off x="5693182" y="2525178"/>
              <a:ext cx="375424" cy="307777"/>
            </a:xfrm>
            <a:prstGeom prst="rect">
              <a:avLst/>
            </a:prstGeom>
          </p:spPr>
          <p:txBody>
            <a:bodyPr wrap="none">
              <a:spAutoFit/>
            </a:bodyPr>
            <a:lstStyle/>
            <a:p>
              <a:pPr algn="ctr" fontAlgn="base">
                <a:spcBef>
                  <a:spcPct val="0"/>
                </a:spcBef>
                <a:spcAft>
                  <a:spcPct val="0"/>
                </a:spcAft>
              </a:pPr>
              <a:r>
                <a:rPr lang="en-US" altLang="zh-CN" sz="1400" dirty="0">
                  <a:solidFill>
                    <a:srgbClr val="37B0E8"/>
                  </a:solidFill>
                  <a:latin typeface="Impact" pitchFamily="34" charset="0"/>
                  <a:ea typeface="微软雅黑" pitchFamily="34" charset="-122"/>
                </a:rPr>
                <a:t>03</a:t>
              </a:r>
              <a:endParaRPr lang="zh-CN" altLang="zh-CN" sz="1400" dirty="0">
                <a:solidFill>
                  <a:srgbClr val="37B0E8"/>
                </a:solidFill>
                <a:latin typeface="Impact" pitchFamily="34" charset="0"/>
                <a:ea typeface="微软雅黑" pitchFamily="34" charset="-122"/>
              </a:endParaRPr>
            </a:p>
          </p:txBody>
        </p:sp>
        <p:sp>
          <p:nvSpPr>
            <p:cNvPr id="106" name="矩形 105">
              <a:extLst>
                <a:ext uri="{FF2B5EF4-FFF2-40B4-BE49-F238E27FC236}">
                  <a16:creationId xmlns:a16="http://schemas.microsoft.com/office/drawing/2014/main" id="{16446D27-BBAA-6960-E038-7648CF3B6469}"/>
                </a:ext>
              </a:extLst>
            </p:cNvPr>
            <p:cNvSpPr/>
            <p:nvPr/>
          </p:nvSpPr>
          <p:spPr>
            <a:xfrm>
              <a:off x="4535526" y="2488963"/>
              <a:ext cx="370615" cy="307777"/>
            </a:xfrm>
            <a:prstGeom prst="rect">
              <a:avLst/>
            </a:prstGeom>
          </p:spPr>
          <p:txBody>
            <a:bodyPr wrap="none">
              <a:spAutoFit/>
            </a:bodyPr>
            <a:lstStyle/>
            <a:p>
              <a:pPr algn="ctr" fontAlgn="base">
                <a:spcBef>
                  <a:spcPct val="0"/>
                </a:spcBef>
                <a:spcAft>
                  <a:spcPct val="0"/>
                </a:spcAft>
              </a:pPr>
              <a:r>
                <a:rPr lang="en-US" altLang="zh-CN" sz="1400" dirty="0">
                  <a:solidFill>
                    <a:srgbClr val="37B0E8"/>
                  </a:solidFill>
                  <a:latin typeface="Impact" pitchFamily="34" charset="0"/>
                  <a:ea typeface="微软雅黑" pitchFamily="34" charset="-122"/>
                </a:rPr>
                <a:t>02</a:t>
              </a:r>
              <a:endParaRPr lang="zh-CN" altLang="zh-CN" sz="1400" dirty="0">
                <a:solidFill>
                  <a:srgbClr val="37B0E8"/>
                </a:solidFill>
                <a:latin typeface="Impact" pitchFamily="34" charset="0"/>
                <a:ea typeface="微软雅黑" pitchFamily="34" charset="-122"/>
              </a:endParaRPr>
            </a:p>
          </p:txBody>
        </p:sp>
        <p:sp>
          <p:nvSpPr>
            <p:cNvPr id="107" name="矩形 106">
              <a:extLst>
                <a:ext uri="{FF2B5EF4-FFF2-40B4-BE49-F238E27FC236}">
                  <a16:creationId xmlns:a16="http://schemas.microsoft.com/office/drawing/2014/main" id="{3A03AD70-95D1-A19A-A97E-4F3980FBF737}"/>
                </a:ext>
              </a:extLst>
            </p:cNvPr>
            <p:cNvSpPr/>
            <p:nvPr/>
          </p:nvSpPr>
          <p:spPr>
            <a:xfrm>
              <a:off x="3393751" y="2492646"/>
              <a:ext cx="349776" cy="307777"/>
            </a:xfrm>
            <a:prstGeom prst="rect">
              <a:avLst/>
            </a:prstGeom>
          </p:spPr>
          <p:txBody>
            <a:bodyPr wrap="none">
              <a:spAutoFit/>
            </a:bodyPr>
            <a:lstStyle/>
            <a:p>
              <a:pPr algn="ctr" fontAlgn="base">
                <a:spcBef>
                  <a:spcPct val="0"/>
                </a:spcBef>
                <a:spcAft>
                  <a:spcPct val="0"/>
                </a:spcAft>
              </a:pPr>
              <a:r>
                <a:rPr lang="en-US" altLang="zh-CN" sz="1400" dirty="0">
                  <a:solidFill>
                    <a:srgbClr val="37B0E8"/>
                  </a:solidFill>
                  <a:latin typeface="Impact" pitchFamily="34" charset="0"/>
                  <a:ea typeface="微软雅黑" pitchFamily="34" charset="-122"/>
                </a:rPr>
                <a:t>01</a:t>
              </a:r>
              <a:endParaRPr lang="zh-CN" altLang="zh-CN" sz="1400" dirty="0">
                <a:solidFill>
                  <a:srgbClr val="37B0E8"/>
                </a:solidFill>
                <a:latin typeface="Impact" pitchFamily="34" charset="0"/>
                <a:ea typeface="微软雅黑" pitchFamily="34" charset="-122"/>
              </a:endParaRPr>
            </a:p>
          </p:txBody>
        </p:sp>
        <p:sp>
          <p:nvSpPr>
            <p:cNvPr id="108" name="矩形 107">
              <a:extLst>
                <a:ext uri="{FF2B5EF4-FFF2-40B4-BE49-F238E27FC236}">
                  <a16:creationId xmlns:a16="http://schemas.microsoft.com/office/drawing/2014/main" id="{0A54CC7C-56DD-5048-27AB-90265E38CF3A}"/>
                </a:ext>
              </a:extLst>
            </p:cNvPr>
            <p:cNvSpPr/>
            <p:nvPr/>
          </p:nvSpPr>
          <p:spPr>
            <a:xfrm>
              <a:off x="6838653" y="2499092"/>
              <a:ext cx="370615" cy="307777"/>
            </a:xfrm>
            <a:prstGeom prst="rect">
              <a:avLst/>
            </a:prstGeom>
          </p:spPr>
          <p:txBody>
            <a:bodyPr wrap="none">
              <a:spAutoFit/>
            </a:bodyPr>
            <a:lstStyle/>
            <a:p>
              <a:pPr lvl="0" algn="ctr" fontAlgn="base">
                <a:spcBef>
                  <a:spcPct val="0"/>
                </a:spcBef>
                <a:spcAft>
                  <a:spcPct val="0"/>
                </a:spcAft>
              </a:pPr>
              <a:r>
                <a:rPr lang="en-US" altLang="zh-CN" sz="1400" dirty="0">
                  <a:solidFill>
                    <a:srgbClr val="37B0E8"/>
                  </a:solidFill>
                  <a:latin typeface="Impact" pitchFamily="34" charset="0"/>
                  <a:ea typeface="微软雅黑" pitchFamily="34" charset="-122"/>
                </a:rPr>
                <a:t>04</a:t>
              </a:r>
              <a:endParaRPr lang="zh-CN" altLang="zh-CN" sz="1400" dirty="0">
                <a:solidFill>
                  <a:srgbClr val="37B0E8"/>
                </a:solidFill>
                <a:latin typeface="Impact" pitchFamily="34" charset="0"/>
                <a:ea typeface="微软雅黑" pitchFamily="34" charset="-122"/>
              </a:endParaRPr>
            </a:p>
          </p:txBody>
        </p:sp>
      </p:grpSp>
      <p:sp>
        <p:nvSpPr>
          <p:cNvPr id="109" name="圆角矩形 156">
            <a:extLst>
              <a:ext uri="{FF2B5EF4-FFF2-40B4-BE49-F238E27FC236}">
                <a16:creationId xmlns:a16="http://schemas.microsoft.com/office/drawing/2014/main" id="{2D6EF67F-059A-EDF3-7323-C941DB5F324A}"/>
              </a:ext>
            </a:extLst>
          </p:cNvPr>
          <p:cNvSpPr/>
          <p:nvPr/>
        </p:nvSpPr>
        <p:spPr>
          <a:xfrm>
            <a:off x="4573094" y="3104731"/>
            <a:ext cx="3239266" cy="391794"/>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6350">
                  <a:noFill/>
                </a:ln>
                <a:solidFill>
                  <a:schemeClr val="bg1"/>
                </a:solidFill>
                <a:latin typeface="Impact" pitchFamily="34" charset="0"/>
                <a:ea typeface="微软雅黑" pitchFamily="34" charset="-122"/>
              </a:rPr>
              <a:t>V2X</a:t>
            </a:r>
            <a:r>
              <a:rPr lang="zh-CN" altLang="en-US" dirty="0">
                <a:ln w="6350">
                  <a:noFill/>
                </a:ln>
                <a:solidFill>
                  <a:schemeClr val="bg1"/>
                </a:solidFill>
                <a:latin typeface="Impact" pitchFamily="34" charset="0"/>
                <a:ea typeface="微软雅黑" pitchFamily="34" charset="-122"/>
              </a:rPr>
              <a:t>通信</a:t>
            </a:r>
            <a:endParaRPr lang="zh-CN" altLang="zh-CN" dirty="0">
              <a:ln w="6350">
                <a:noFill/>
              </a:ln>
              <a:solidFill>
                <a:schemeClr val="bg1"/>
              </a:solidFill>
              <a:latin typeface="Impact" pitchFamily="34" charset="0"/>
              <a:ea typeface="微软雅黑" pitchFamily="34" charset="-122"/>
            </a:endParaRPr>
          </a:p>
        </p:txBody>
      </p:sp>
      <p:sp>
        <p:nvSpPr>
          <p:cNvPr id="110" name="Rectangle 66">
            <a:extLst>
              <a:ext uri="{FF2B5EF4-FFF2-40B4-BE49-F238E27FC236}">
                <a16:creationId xmlns:a16="http://schemas.microsoft.com/office/drawing/2014/main" id="{36F713FF-DA72-5832-B0B9-CC5E6A9AFD30}"/>
              </a:ext>
            </a:extLst>
          </p:cNvPr>
          <p:cNvSpPr>
            <a:spLocks noChangeArrowheads="1"/>
          </p:cNvSpPr>
          <p:nvPr/>
        </p:nvSpPr>
        <p:spPr bwMode="auto">
          <a:xfrm>
            <a:off x="4570906" y="3304459"/>
            <a:ext cx="331346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en-US" altLang="zh-CN" dirty="0">
              <a:solidFill>
                <a:schemeClr val="tx1">
                  <a:lumMod val="50000"/>
                  <a:lumOff val="50000"/>
                </a:schemeClr>
              </a:solidFill>
              <a:latin typeface="Arial" pitchFamily="34" charset="0"/>
              <a:ea typeface="微软雅黑" pitchFamily="34" charset="-122"/>
            </a:endParaRPr>
          </a:p>
          <a:p>
            <a:pPr marL="285750" indent="-285750">
              <a:buFont typeface="Arial" panose="020B0604020202020204" pitchFamily="34" charset="0"/>
              <a:buChar char="•"/>
            </a:pPr>
            <a:r>
              <a:rPr lang="en-US" altLang="zh-CN" dirty="0">
                <a:solidFill>
                  <a:schemeClr val="tx1">
                    <a:lumMod val="50000"/>
                    <a:lumOff val="50000"/>
                  </a:schemeClr>
                </a:solidFill>
                <a:latin typeface="Arial" pitchFamily="34" charset="0"/>
                <a:ea typeface="微软雅黑" pitchFamily="34" charset="-122"/>
              </a:rPr>
              <a:t>V2X:</a:t>
            </a:r>
            <a:r>
              <a:rPr lang="zh-CN" altLang="en-US" dirty="0">
                <a:solidFill>
                  <a:schemeClr val="tx1">
                    <a:lumMod val="50000"/>
                    <a:lumOff val="50000"/>
                  </a:schemeClr>
                </a:solidFill>
                <a:latin typeface="Arial" pitchFamily="34" charset="0"/>
                <a:ea typeface="微软雅黑" pitchFamily="34" charset="-122"/>
              </a:rPr>
              <a:t>包括</a:t>
            </a:r>
            <a:r>
              <a:rPr lang="en-US" altLang="zh-CN" dirty="0">
                <a:solidFill>
                  <a:schemeClr val="tx1">
                    <a:lumMod val="50000"/>
                    <a:lumOff val="50000"/>
                  </a:schemeClr>
                </a:solidFill>
                <a:latin typeface="Arial" pitchFamily="34" charset="0"/>
                <a:ea typeface="微软雅黑" pitchFamily="34" charset="-122"/>
              </a:rPr>
              <a:t>V2V,V2I,V2P,V2N</a:t>
            </a:r>
          </a:p>
          <a:p>
            <a:pPr marL="285750" indent="-285750">
              <a:buFont typeface="Arial" panose="020B0604020202020204" pitchFamily="34" charset="0"/>
              <a:buChar char="•"/>
            </a:pPr>
            <a:r>
              <a:rPr lang="zh-CN" altLang="en-US" dirty="0">
                <a:solidFill>
                  <a:schemeClr val="tx1">
                    <a:lumMod val="50000"/>
                    <a:lumOff val="50000"/>
                  </a:schemeClr>
                </a:solidFill>
                <a:latin typeface="Arial" pitchFamily="34" charset="0"/>
                <a:ea typeface="微软雅黑" pitchFamily="34" charset="-122"/>
              </a:rPr>
              <a:t>基于</a:t>
            </a:r>
            <a:r>
              <a:rPr lang="en-US" altLang="zh-CN" dirty="0">
                <a:solidFill>
                  <a:schemeClr val="tx1">
                    <a:lumMod val="50000"/>
                    <a:lumOff val="50000"/>
                  </a:schemeClr>
                </a:solidFill>
                <a:latin typeface="Arial" pitchFamily="34" charset="0"/>
                <a:ea typeface="微软雅黑" pitchFamily="34" charset="-122"/>
              </a:rPr>
              <a:t>LTE</a:t>
            </a:r>
            <a:r>
              <a:rPr lang="zh-CN" altLang="en-US" dirty="0">
                <a:solidFill>
                  <a:schemeClr val="tx1">
                    <a:lumMod val="50000"/>
                    <a:lumOff val="50000"/>
                  </a:schemeClr>
                </a:solidFill>
                <a:latin typeface="Arial" pitchFamily="34" charset="0"/>
                <a:ea typeface="微软雅黑" pitchFamily="34" charset="-122"/>
              </a:rPr>
              <a:t>网络：支持不同网络参与者间可靠、实时、低延时的通信</a:t>
            </a:r>
            <a:endParaRPr lang="en-US" altLang="zh-CN" dirty="0">
              <a:solidFill>
                <a:schemeClr val="tx1">
                  <a:lumMod val="50000"/>
                  <a:lumOff val="50000"/>
                </a:schemeClr>
              </a:solidFill>
              <a:latin typeface="Arial" pitchFamily="34" charset="0"/>
              <a:ea typeface="微软雅黑" pitchFamily="34" charset="-122"/>
            </a:endParaRPr>
          </a:p>
        </p:txBody>
      </p:sp>
      <p:sp>
        <p:nvSpPr>
          <p:cNvPr id="111" name="圆角矩形 158">
            <a:extLst>
              <a:ext uri="{FF2B5EF4-FFF2-40B4-BE49-F238E27FC236}">
                <a16:creationId xmlns:a16="http://schemas.microsoft.com/office/drawing/2014/main" id="{E36629CB-84A2-9076-E112-CBE45B3876D5}"/>
              </a:ext>
            </a:extLst>
          </p:cNvPr>
          <p:cNvSpPr/>
          <p:nvPr/>
        </p:nvSpPr>
        <p:spPr>
          <a:xfrm>
            <a:off x="1738842" y="3111627"/>
            <a:ext cx="2280431" cy="384898"/>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6350">
                  <a:noFill/>
                </a:ln>
                <a:solidFill>
                  <a:schemeClr val="bg1"/>
                </a:solidFill>
                <a:latin typeface="Impact" pitchFamily="34" charset="0"/>
                <a:ea typeface="微软雅黑" pitchFamily="34" charset="-122"/>
              </a:rPr>
              <a:t>自动驾驶与车辆定位</a:t>
            </a:r>
            <a:endParaRPr lang="zh-CN" altLang="zh-CN" dirty="0">
              <a:ln w="6350">
                <a:noFill/>
              </a:ln>
              <a:solidFill>
                <a:schemeClr val="bg1"/>
              </a:solidFill>
              <a:latin typeface="Impact" pitchFamily="34" charset="0"/>
              <a:ea typeface="微软雅黑" pitchFamily="34" charset="-122"/>
            </a:endParaRPr>
          </a:p>
        </p:txBody>
      </p:sp>
      <p:sp>
        <p:nvSpPr>
          <p:cNvPr id="112" name="Rectangle 66">
            <a:extLst>
              <a:ext uri="{FF2B5EF4-FFF2-40B4-BE49-F238E27FC236}">
                <a16:creationId xmlns:a16="http://schemas.microsoft.com/office/drawing/2014/main" id="{D35B35BA-4AD3-CD57-568F-267BAAED8360}"/>
              </a:ext>
            </a:extLst>
          </p:cNvPr>
          <p:cNvSpPr>
            <a:spLocks noChangeArrowheads="1"/>
          </p:cNvSpPr>
          <p:nvPr/>
        </p:nvSpPr>
        <p:spPr bwMode="auto">
          <a:xfrm>
            <a:off x="1745529" y="3304076"/>
            <a:ext cx="22737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indent="-285750">
              <a:buFont typeface="Arial" panose="020B0604020202020204" pitchFamily="34" charset="0"/>
              <a:buChar char="•"/>
            </a:pPr>
            <a:endParaRPr lang="en-US" altLang="zh-CN" dirty="0">
              <a:solidFill>
                <a:schemeClr val="tx1">
                  <a:lumMod val="50000"/>
                  <a:lumOff val="50000"/>
                </a:schemeClr>
              </a:solidFill>
              <a:latin typeface="Arial" pitchFamily="34" charset="0"/>
              <a:ea typeface="微软雅黑" pitchFamily="34" charset="-122"/>
            </a:endParaRPr>
          </a:p>
          <a:p>
            <a:pPr marL="285750" indent="-285750">
              <a:buFont typeface="Arial" panose="020B0604020202020204" pitchFamily="34" charset="0"/>
              <a:buChar char="•"/>
            </a:pPr>
            <a:r>
              <a:rPr lang="zh-CN" altLang="en-US" dirty="0">
                <a:solidFill>
                  <a:schemeClr val="tx1">
                    <a:lumMod val="50000"/>
                    <a:lumOff val="50000"/>
                  </a:schemeClr>
                </a:solidFill>
                <a:latin typeface="Arial" pitchFamily="34" charset="0"/>
                <a:ea typeface="微软雅黑" pitchFamily="34" charset="-122"/>
              </a:rPr>
              <a:t>实现自主导航</a:t>
            </a:r>
            <a:endParaRPr lang="en-US" altLang="zh-CN" dirty="0">
              <a:solidFill>
                <a:schemeClr val="tx1">
                  <a:lumMod val="50000"/>
                  <a:lumOff val="50000"/>
                </a:schemeClr>
              </a:solidFill>
              <a:latin typeface="Arial" pitchFamily="34" charset="0"/>
              <a:ea typeface="微软雅黑" pitchFamily="34" charset="-122"/>
            </a:endParaRPr>
          </a:p>
          <a:p>
            <a:pPr marL="285750" indent="-285750">
              <a:buFont typeface="Arial" panose="020B0604020202020204" pitchFamily="34" charset="0"/>
              <a:buChar char="•"/>
            </a:pPr>
            <a:r>
              <a:rPr lang="zh-CN" altLang="en-US" dirty="0">
                <a:solidFill>
                  <a:schemeClr val="tx1">
                    <a:lumMod val="50000"/>
                    <a:lumOff val="50000"/>
                  </a:schemeClr>
                </a:solidFill>
                <a:latin typeface="Arial" pitchFamily="34" charset="0"/>
                <a:ea typeface="微软雅黑" pitchFamily="34" charset="-122"/>
              </a:rPr>
              <a:t>提高驾驶安全性</a:t>
            </a:r>
            <a:endParaRPr lang="en-US" altLang="zh-CN" dirty="0">
              <a:solidFill>
                <a:schemeClr val="tx1">
                  <a:lumMod val="50000"/>
                  <a:lumOff val="50000"/>
                </a:schemeClr>
              </a:solidFill>
              <a:latin typeface="Arial" pitchFamily="34" charset="0"/>
              <a:ea typeface="微软雅黑" pitchFamily="34" charset="-122"/>
            </a:endParaRPr>
          </a:p>
          <a:p>
            <a:pPr marL="285750" indent="-285750">
              <a:buFont typeface="Arial" panose="020B0604020202020204" pitchFamily="34" charset="0"/>
              <a:buChar char="•"/>
            </a:pPr>
            <a:r>
              <a:rPr lang="zh-CN" altLang="en-US" dirty="0">
                <a:solidFill>
                  <a:schemeClr val="tx1">
                    <a:lumMod val="50000"/>
                    <a:lumOff val="50000"/>
                  </a:schemeClr>
                </a:solidFill>
                <a:latin typeface="Arial" pitchFamily="34" charset="0"/>
                <a:ea typeface="微软雅黑" pitchFamily="34" charset="-122"/>
              </a:rPr>
              <a:t>提高道路通行效率</a:t>
            </a:r>
            <a:endParaRPr lang="en-US" altLang="zh-CN" dirty="0">
              <a:solidFill>
                <a:schemeClr val="tx1">
                  <a:lumMod val="50000"/>
                  <a:lumOff val="50000"/>
                </a:schemeClr>
              </a:solidFill>
              <a:latin typeface="Arial" pitchFamily="34" charset="0"/>
              <a:ea typeface="微软雅黑" pitchFamily="34" charset="-122"/>
            </a:endParaRPr>
          </a:p>
        </p:txBody>
      </p:sp>
      <p:sp>
        <p:nvSpPr>
          <p:cNvPr id="113" name="圆角矩形 160">
            <a:extLst>
              <a:ext uri="{FF2B5EF4-FFF2-40B4-BE49-F238E27FC236}">
                <a16:creationId xmlns:a16="http://schemas.microsoft.com/office/drawing/2014/main" id="{AFD521E1-3872-E43C-7F31-25CDFC571881}"/>
              </a:ext>
            </a:extLst>
          </p:cNvPr>
          <p:cNvSpPr/>
          <p:nvPr/>
        </p:nvSpPr>
        <p:spPr>
          <a:xfrm>
            <a:off x="3250510" y="742005"/>
            <a:ext cx="2286558" cy="40878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6350">
                  <a:noFill/>
                </a:ln>
                <a:solidFill>
                  <a:schemeClr val="bg1"/>
                </a:solidFill>
                <a:latin typeface="Impact" pitchFamily="34" charset="0"/>
                <a:ea typeface="微软雅黑" pitchFamily="34" charset="-122"/>
              </a:rPr>
              <a:t>过去的车辆定位方法</a:t>
            </a:r>
            <a:endParaRPr lang="zh-CN" altLang="zh-CN" dirty="0">
              <a:ln w="6350">
                <a:noFill/>
              </a:ln>
              <a:solidFill>
                <a:schemeClr val="bg1"/>
              </a:solidFill>
              <a:latin typeface="Impact" pitchFamily="34" charset="0"/>
              <a:ea typeface="微软雅黑" pitchFamily="34" charset="-122"/>
            </a:endParaRPr>
          </a:p>
        </p:txBody>
      </p:sp>
      <p:sp>
        <p:nvSpPr>
          <p:cNvPr id="114" name="Rectangle 66">
            <a:extLst>
              <a:ext uri="{FF2B5EF4-FFF2-40B4-BE49-F238E27FC236}">
                <a16:creationId xmlns:a16="http://schemas.microsoft.com/office/drawing/2014/main" id="{6D61DA7A-CCD6-BA34-BBD1-4EE7AE1F6A9D}"/>
              </a:ext>
            </a:extLst>
          </p:cNvPr>
          <p:cNvSpPr>
            <a:spLocks noChangeArrowheads="1"/>
          </p:cNvSpPr>
          <p:nvPr/>
        </p:nvSpPr>
        <p:spPr bwMode="auto">
          <a:xfrm>
            <a:off x="3238891" y="973660"/>
            <a:ext cx="230575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en-US" altLang="zh-CN" dirty="0">
              <a:solidFill>
                <a:schemeClr val="tx1">
                  <a:lumMod val="50000"/>
                  <a:lumOff val="50000"/>
                </a:schemeClr>
              </a:solidFill>
              <a:latin typeface="Arial" pitchFamily="34" charset="0"/>
              <a:ea typeface="微软雅黑" pitchFamily="34" charset="-122"/>
            </a:endParaRPr>
          </a:p>
          <a:p>
            <a:pPr marL="285750" indent="-285750">
              <a:buFont typeface="Arial" panose="020B0604020202020204" pitchFamily="34" charset="0"/>
              <a:buChar char="•"/>
            </a:pPr>
            <a:r>
              <a:rPr lang="zh-CN" altLang="en-US" dirty="0">
                <a:solidFill>
                  <a:schemeClr val="tx1">
                    <a:lumMod val="50000"/>
                    <a:lumOff val="50000"/>
                  </a:schemeClr>
                </a:solidFill>
                <a:latin typeface="Arial" pitchFamily="34" charset="0"/>
                <a:ea typeface="微软雅黑" pitchFamily="34" charset="-122"/>
              </a:rPr>
              <a:t>单车传感器信息：</a:t>
            </a:r>
            <a:r>
              <a:rPr lang="en-US" altLang="zh-CN" dirty="0">
                <a:solidFill>
                  <a:schemeClr val="tx1">
                    <a:lumMod val="50000"/>
                    <a:lumOff val="50000"/>
                  </a:schemeClr>
                </a:solidFill>
                <a:latin typeface="Arial" pitchFamily="34" charset="0"/>
                <a:ea typeface="微软雅黑" pitchFamily="34" charset="-122"/>
              </a:rPr>
              <a:t>GPS</a:t>
            </a:r>
            <a:r>
              <a:rPr lang="zh-CN" altLang="en-US" dirty="0">
                <a:solidFill>
                  <a:schemeClr val="tx1">
                    <a:lumMod val="50000"/>
                    <a:lumOff val="50000"/>
                  </a:schemeClr>
                </a:solidFill>
                <a:latin typeface="Arial" pitchFamily="34" charset="0"/>
                <a:ea typeface="微软雅黑" pitchFamily="34" charset="-122"/>
              </a:rPr>
              <a:t>数据、摄像头数据、激光扫描仪数据</a:t>
            </a:r>
            <a:endParaRPr lang="en-US" altLang="zh-CN" dirty="0">
              <a:solidFill>
                <a:schemeClr val="tx1">
                  <a:lumMod val="50000"/>
                  <a:lumOff val="50000"/>
                </a:schemeClr>
              </a:solidFill>
              <a:latin typeface="Arial" pitchFamily="34" charset="0"/>
              <a:ea typeface="微软雅黑" pitchFamily="34" charset="-122"/>
            </a:endParaRPr>
          </a:p>
        </p:txBody>
      </p:sp>
      <p:sp>
        <p:nvSpPr>
          <p:cNvPr id="115" name="圆角矩形 162">
            <a:extLst>
              <a:ext uri="{FF2B5EF4-FFF2-40B4-BE49-F238E27FC236}">
                <a16:creationId xmlns:a16="http://schemas.microsoft.com/office/drawing/2014/main" id="{D410725E-5D40-44B1-EE79-3DCEFFEA4EC9}"/>
              </a:ext>
            </a:extLst>
          </p:cNvPr>
          <p:cNvSpPr/>
          <p:nvPr/>
        </p:nvSpPr>
        <p:spPr>
          <a:xfrm>
            <a:off x="5986759" y="733598"/>
            <a:ext cx="3113804" cy="396935"/>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6350">
                  <a:noFill/>
                </a:ln>
                <a:solidFill>
                  <a:schemeClr val="bg1"/>
                </a:solidFill>
                <a:latin typeface="Impact" pitchFamily="34" charset="0"/>
                <a:ea typeface="微软雅黑" pitchFamily="34" charset="-122"/>
              </a:rPr>
              <a:t>基于</a:t>
            </a:r>
            <a:r>
              <a:rPr lang="en-US" altLang="zh-CN" dirty="0">
                <a:ln w="6350">
                  <a:noFill/>
                </a:ln>
                <a:solidFill>
                  <a:schemeClr val="bg1"/>
                </a:solidFill>
                <a:latin typeface="Impact" pitchFamily="34" charset="0"/>
                <a:ea typeface="微软雅黑" pitchFamily="34" charset="-122"/>
              </a:rPr>
              <a:t>V2X</a:t>
            </a:r>
            <a:r>
              <a:rPr lang="zh-CN" altLang="en-US" dirty="0">
                <a:ln w="6350">
                  <a:noFill/>
                </a:ln>
                <a:solidFill>
                  <a:schemeClr val="bg1"/>
                </a:solidFill>
                <a:latin typeface="Impact" pitchFamily="34" charset="0"/>
                <a:ea typeface="微软雅黑" pitchFamily="34" charset="-122"/>
              </a:rPr>
              <a:t>通信的车辆协作定位</a:t>
            </a:r>
            <a:endParaRPr lang="zh-CN" altLang="zh-CN" dirty="0">
              <a:ln w="6350">
                <a:noFill/>
              </a:ln>
              <a:solidFill>
                <a:schemeClr val="bg1"/>
              </a:solidFill>
              <a:latin typeface="Impact" pitchFamily="34" charset="0"/>
              <a:ea typeface="微软雅黑" pitchFamily="34" charset="-122"/>
            </a:endParaRPr>
          </a:p>
        </p:txBody>
      </p:sp>
      <p:sp>
        <p:nvSpPr>
          <p:cNvPr id="116" name="Rectangle 66">
            <a:extLst>
              <a:ext uri="{FF2B5EF4-FFF2-40B4-BE49-F238E27FC236}">
                <a16:creationId xmlns:a16="http://schemas.microsoft.com/office/drawing/2014/main" id="{9897B22B-8EBA-AD02-362F-1E5F5218E233}"/>
              </a:ext>
            </a:extLst>
          </p:cNvPr>
          <p:cNvSpPr>
            <a:spLocks noChangeArrowheads="1"/>
          </p:cNvSpPr>
          <p:nvPr/>
        </p:nvSpPr>
        <p:spPr bwMode="auto">
          <a:xfrm>
            <a:off x="5986377" y="875378"/>
            <a:ext cx="2622833"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lumMod val="50000"/>
                    <a:lumOff val="50000"/>
                  </a:schemeClr>
                </a:solidFill>
                <a:latin typeface="Arial" pitchFamily="34" charset="0"/>
                <a:ea typeface="微软雅黑" pitchFamily="34" charset="-122"/>
              </a:rPr>
              <a:t>实现车辆间情况感知、协调和决策，提高车辆安全性</a:t>
            </a:r>
            <a:endParaRPr lang="en-US" altLang="zh-CN" dirty="0">
              <a:solidFill>
                <a:schemeClr val="tx1">
                  <a:lumMod val="50000"/>
                  <a:lumOff val="50000"/>
                </a:schemeClr>
              </a:solidFill>
              <a:latin typeface="Arial" pitchFamily="34" charset="0"/>
              <a:ea typeface="微软雅黑" pitchFamily="34" charset="-122"/>
            </a:endParaRPr>
          </a:p>
          <a:p>
            <a:pPr marL="285750" indent="-285750">
              <a:buFont typeface="Arial" panose="020B0604020202020204" pitchFamily="34" charset="0"/>
              <a:buChar char="•"/>
            </a:pPr>
            <a:r>
              <a:rPr lang="zh-CN" altLang="en-US" dirty="0">
                <a:solidFill>
                  <a:schemeClr val="tx1">
                    <a:lumMod val="50000"/>
                    <a:lumOff val="50000"/>
                  </a:schemeClr>
                </a:solidFill>
                <a:latin typeface="Arial" pitchFamily="34" charset="0"/>
                <a:ea typeface="微软雅黑" pitchFamily="34" charset="-122"/>
              </a:rPr>
              <a:t>实现信息共享，促进资源共享</a:t>
            </a:r>
            <a:endParaRPr lang="en-US" altLang="zh-CN" dirty="0">
              <a:solidFill>
                <a:schemeClr val="tx1">
                  <a:lumMod val="50000"/>
                  <a:lumOff val="50000"/>
                </a:schemeClr>
              </a:solidFill>
              <a:latin typeface="Arial" pitchFamily="34" charset="0"/>
              <a:ea typeface="微软雅黑" pitchFamily="34" charset="-122"/>
            </a:endParaRPr>
          </a:p>
          <a:p>
            <a:pPr marL="342900" indent="-342900">
              <a:buAutoNum type="arabicPeriod"/>
            </a:pPr>
            <a:endParaRPr lang="zh-CN" altLang="en-US" dirty="0">
              <a:solidFill>
                <a:schemeClr val="tx1">
                  <a:lumMod val="50000"/>
                  <a:lumOff val="50000"/>
                </a:schemeClr>
              </a:solidFill>
              <a:latin typeface="Arial" pitchFamily="34" charset="0"/>
              <a:ea typeface="微软雅黑" pitchFamily="34" charset="-122"/>
            </a:endParaRPr>
          </a:p>
          <a:p>
            <a:pPr fontAlgn="base">
              <a:spcBef>
                <a:spcPct val="0"/>
              </a:spcBef>
              <a:spcAft>
                <a:spcPct val="0"/>
              </a:spcAft>
            </a:pPr>
            <a:endParaRPr lang="zh-CN" altLang="zh-CN" dirty="0">
              <a:solidFill>
                <a:schemeClr val="tx1">
                  <a:lumMod val="50000"/>
                  <a:lumOff val="50000"/>
                </a:schemeClr>
              </a:solidFill>
              <a:latin typeface="Arial" pitchFamily="34" charset="0"/>
              <a:ea typeface="微软雅黑" pitchFamily="34" charset="-122"/>
            </a:endParaRPr>
          </a:p>
        </p:txBody>
      </p:sp>
      <p:sp>
        <p:nvSpPr>
          <p:cNvPr id="50" name="矩形 49">
            <a:extLst>
              <a:ext uri="{FF2B5EF4-FFF2-40B4-BE49-F238E27FC236}">
                <a16:creationId xmlns:a16="http://schemas.microsoft.com/office/drawing/2014/main" id="{5C2F3DEB-AAC3-456C-8A81-C131E160F871}"/>
              </a:ext>
            </a:extLst>
          </p:cNvPr>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Impact" pitchFamily="34" charset="0"/>
                <a:ea typeface="微软雅黑" pitchFamily="34" charset="-122"/>
              </a:rPr>
              <a:t>研究背景</a:t>
            </a:r>
            <a:endParaRPr lang="en-US" altLang="zh-CN" sz="1200" dirty="0">
              <a:ln w="6350">
                <a:noFill/>
              </a:ln>
              <a:solidFill>
                <a:srgbClr val="37B0E8"/>
              </a:solidFill>
              <a:latin typeface="Impact" pitchFamily="34" charset="0"/>
              <a:ea typeface="微软雅黑" pitchFamily="34" charset="-122"/>
            </a:endParaRPr>
          </a:p>
        </p:txBody>
      </p:sp>
      <p:sp>
        <p:nvSpPr>
          <p:cNvPr id="51" name="矩形 50">
            <a:extLst>
              <a:ext uri="{FF2B5EF4-FFF2-40B4-BE49-F238E27FC236}">
                <a16:creationId xmlns:a16="http://schemas.microsoft.com/office/drawing/2014/main" id="{58A5AFE8-2732-45BA-89C5-BA41C072B1ED}"/>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pic>
        <p:nvPicPr>
          <p:cNvPr id="53" name="图片 52">
            <a:extLst>
              <a:ext uri="{FF2B5EF4-FFF2-40B4-BE49-F238E27FC236}">
                <a16:creationId xmlns:a16="http://schemas.microsoft.com/office/drawing/2014/main" id="{3463E3BD-9BFC-4DF0-9751-4AE4A303CE20}"/>
              </a:ext>
            </a:extLst>
          </p:cNvPr>
          <p:cNvPicPr>
            <a:picLocks noChangeAspect="1"/>
          </p:cNvPicPr>
          <p:nvPr/>
        </p:nvPicPr>
        <p:blipFill>
          <a:blip r:embed="rId3"/>
          <a:stretch>
            <a:fillRect/>
          </a:stretch>
        </p:blipFill>
        <p:spPr>
          <a:xfrm>
            <a:off x="1296768" y="923305"/>
            <a:ext cx="1582289" cy="1659292"/>
          </a:xfrm>
          <a:prstGeom prst="rect">
            <a:avLst/>
          </a:prstGeom>
          <a:effectLst>
            <a:outerShdw blurRad="50800" dist="38100" dir="2700000" algn="tl" rotWithShape="0">
              <a:prstClr val="black">
                <a:alpha val="40000"/>
              </a:prstClr>
            </a:outerShdw>
          </a:effectLst>
        </p:spPr>
      </p:pic>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1700"/>
                                      </p:stCondLst>
                                      <p:childTnLst>
                                        <p:set>
                                          <p:cBhvr>
                                            <p:cTn id="6" dur="1" fill="hold">
                                              <p:stCondLst>
                                                <p:cond delay="0"/>
                                              </p:stCondLst>
                                            </p:cTn>
                                            <p:tgtEl>
                                              <p:spTgt spid="115"/>
                                            </p:tgtEl>
                                            <p:attrNameLst>
                                              <p:attrName>style.visibility</p:attrName>
                                            </p:attrNameLst>
                                          </p:cBhvr>
                                          <p:to>
                                            <p:strVal val="visible"/>
                                          </p:to>
                                        </p:set>
                                        <p:anim calcmode="lin" valueType="num" p14:bounceEnd="60000">
                                          <p:cBhvr additive="base">
                                            <p:cTn id="7" dur="500" fill="hold"/>
                                            <p:tgtEl>
                                              <p:spTgt spid="115"/>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15"/>
                                            </p:tgtEl>
                                            <p:attrNameLst>
                                              <p:attrName>ppt_y</p:attrName>
                                            </p:attrNameLst>
                                          </p:cBhvr>
                                          <p:tavLst>
                                            <p:tav tm="0">
                                              <p:val>
                                                <p:strVal val="#ppt_y"/>
                                              </p:val>
                                            </p:tav>
                                            <p:tav tm="100000">
                                              <p:val>
                                                <p:strVal val="#ppt_y"/>
                                              </p:val>
                                            </p:tav>
                                          </p:tavLst>
                                        </p:anim>
                                      </p:childTnLst>
                                    </p:cTn>
                                  </p:par>
                                  <p:par>
                                    <p:cTn id="9" presetID="55" presetClass="entr" presetSubtype="0" fill="hold" grpId="0" nodeType="withEffect">
                                      <p:stCondLst>
                                        <p:cond delay="2000"/>
                                      </p:stCondLst>
                                      <p:childTnLst>
                                        <p:set>
                                          <p:cBhvr>
                                            <p:cTn id="10" dur="1" fill="hold">
                                              <p:stCondLst>
                                                <p:cond delay="0"/>
                                              </p:stCondLst>
                                            </p:cTn>
                                            <p:tgtEl>
                                              <p:spTgt spid="116"/>
                                            </p:tgtEl>
                                            <p:attrNameLst>
                                              <p:attrName>style.visibility</p:attrName>
                                            </p:attrNameLst>
                                          </p:cBhvr>
                                          <p:to>
                                            <p:strVal val="visible"/>
                                          </p:to>
                                        </p:set>
                                        <p:anim calcmode="lin" valueType="num">
                                          <p:cBhvr>
                                            <p:cTn id="11" dur="250" fill="hold"/>
                                            <p:tgtEl>
                                              <p:spTgt spid="116"/>
                                            </p:tgtEl>
                                            <p:attrNameLst>
                                              <p:attrName>ppt_w</p:attrName>
                                            </p:attrNameLst>
                                          </p:cBhvr>
                                          <p:tavLst>
                                            <p:tav tm="0">
                                              <p:val>
                                                <p:strVal val="#ppt_w*0.70"/>
                                              </p:val>
                                            </p:tav>
                                            <p:tav tm="100000">
                                              <p:val>
                                                <p:strVal val="#ppt_w"/>
                                              </p:val>
                                            </p:tav>
                                          </p:tavLst>
                                        </p:anim>
                                        <p:anim calcmode="lin" valueType="num">
                                          <p:cBhvr>
                                            <p:cTn id="12" dur="250" fill="hold"/>
                                            <p:tgtEl>
                                              <p:spTgt spid="116"/>
                                            </p:tgtEl>
                                            <p:attrNameLst>
                                              <p:attrName>ppt_h</p:attrName>
                                            </p:attrNameLst>
                                          </p:cBhvr>
                                          <p:tavLst>
                                            <p:tav tm="0">
                                              <p:val>
                                                <p:strVal val="#ppt_h"/>
                                              </p:val>
                                            </p:tav>
                                            <p:tav tm="100000">
                                              <p:val>
                                                <p:strVal val="#ppt_h"/>
                                              </p:val>
                                            </p:tav>
                                          </p:tavLst>
                                        </p:anim>
                                        <p:animEffect transition="in" filter="fade">
                                          <p:cBhvr>
                                            <p:cTn id="13" dur="250"/>
                                            <p:tgtEl>
                                              <p:spTgt spid="116"/>
                                            </p:tgtEl>
                                          </p:cBhvr>
                                        </p:animEffect>
                                      </p:childTnLst>
                                    </p:cTn>
                                  </p:par>
                                  <p:par>
                                    <p:cTn id="14" presetID="2" presetClass="entr" presetSubtype="2" fill="hold" grpId="0" nodeType="withEffect" p14:presetBounceEnd="60000">
                                      <p:stCondLst>
                                        <p:cond delay="3100"/>
                                      </p:stCondLst>
                                      <p:childTnLst>
                                        <p:set>
                                          <p:cBhvr>
                                            <p:cTn id="15" dur="1" fill="hold">
                                              <p:stCondLst>
                                                <p:cond delay="0"/>
                                              </p:stCondLst>
                                            </p:cTn>
                                            <p:tgtEl>
                                              <p:spTgt spid="109"/>
                                            </p:tgtEl>
                                            <p:attrNameLst>
                                              <p:attrName>style.visibility</p:attrName>
                                            </p:attrNameLst>
                                          </p:cBhvr>
                                          <p:to>
                                            <p:strVal val="visible"/>
                                          </p:to>
                                        </p:set>
                                        <p:anim calcmode="lin" valueType="num" p14:bounceEnd="60000">
                                          <p:cBhvr additive="base">
                                            <p:cTn id="16" dur="500" fill="hold"/>
                                            <p:tgtEl>
                                              <p:spTgt spid="109"/>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109"/>
                                            </p:tgtEl>
                                            <p:attrNameLst>
                                              <p:attrName>ppt_y</p:attrName>
                                            </p:attrNameLst>
                                          </p:cBhvr>
                                          <p:tavLst>
                                            <p:tav tm="0">
                                              <p:val>
                                                <p:strVal val="#ppt_y"/>
                                              </p:val>
                                            </p:tav>
                                            <p:tav tm="100000">
                                              <p:val>
                                                <p:strVal val="#ppt_y"/>
                                              </p:val>
                                            </p:tav>
                                          </p:tavLst>
                                        </p:anim>
                                      </p:childTnLst>
                                    </p:cTn>
                                  </p:par>
                                  <p:par>
                                    <p:cTn id="18" presetID="55" presetClass="entr" presetSubtype="0" fill="hold" grpId="0" nodeType="withEffect">
                                      <p:stCondLst>
                                        <p:cond delay="3400"/>
                                      </p:stCondLst>
                                      <p:childTnLst>
                                        <p:set>
                                          <p:cBhvr>
                                            <p:cTn id="19" dur="1" fill="hold">
                                              <p:stCondLst>
                                                <p:cond delay="0"/>
                                              </p:stCondLst>
                                            </p:cTn>
                                            <p:tgtEl>
                                              <p:spTgt spid="110"/>
                                            </p:tgtEl>
                                            <p:attrNameLst>
                                              <p:attrName>style.visibility</p:attrName>
                                            </p:attrNameLst>
                                          </p:cBhvr>
                                          <p:to>
                                            <p:strVal val="visible"/>
                                          </p:to>
                                        </p:set>
                                        <p:anim calcmode="lin" valueType="num">
                                          <p:cBhvr>
                                            <p:cTn id="20" dur="250" fill="hold"/>
                                            <p:tgtEl>
                                              <p:spTgt spid="110"/>
                                            </p:tgtEl>
                                            <p:attrNameLst>
                                              <p:attrName>ppt_w</p:attrName>
                                            </p:attrNameLst>
                                          </p:cBhvr>
                                          <p:tavLst>
                                            <p:tav tm="0">
                                              <p:val>
                                                <p:strVal val="#ppt_w*0.70"/>
                                              </p:val>
                                            </p:tav>
                                            <p:tav tm="100000">
                                              <p:val>
                                                <p:strVal val="#ppt_w"/>
                                              </p:val>
                                            </p:tav>
                                          </p:tavLst>
                                        </p:anim>
                                        <p:anim calcmode="lin" valueType="num">
                                          <p:cBhvr>
                                            <p:cTn id="21" dur="250" fill="hold"/>
                                            <p:tgtEl>
                                              <p:spTgt spid="110"/>
                                            </p:tgtEl>
                                            <p:attrNameLst>
                                              <p:attrName>ppt_h</p:attrName>
                                            </p:attrNameLst>
                                          </p:cBhvr>
                                          <p:tavLst>
                                            <p:tav tm="0">
                                              <p:val>
                                                <p:strVal val="#ppt_h"/>
                                              </p:val>
                                            </p:tav>
                                            <p:tav tm="100000">
                                              <p:val>
                                                <p:strVal val="#ppt_h"/>
                                              </p:val>
                                            </p:tav>
                                          </p:tavLst>
                                        </p:anim>
                                        <p:animEffect transition="in" filter="fade">
                                          <p:cBhvr>
                                            <p:cTn id="22" dur="250"/>
                                            <p:tgtEl>
                                              <p:spTgt spid="110"/>
                                            </p:tgtEl>
                                          </p:cBhvr>
                                        </p:animEffect>
                                      </p:childTnLst>
                                    </p:cTn>
                                  </p:par>
                                  <p:par>
                                    <p:cTn id="23" presetID="2" presetClass="entr" presetSubtype="2" fill="hold" grpId="0" nodeType="withEffect" p14:presetBounceEnd="60000">
                                      <p:stCondLst>
                                        <p:cond delay="4500"/>
                                      </p:stCondLst>
                                      <p:childTnLst>
                                        <p:set>
                                          <p:cBhvr>
                                            <p:cTn id="24" dur="1" fill="hold">
                                              <p:stCondLst>
                                                <p:cond delay="0"/>
                                              </p:stCondLst>
                                            </p:cTn>
                                            <p:tgtEl>
                                              <p:spTgt spid="113"/>
                                            </p:tgtEl>
                                            <p:attrNameLst>
                                              <p:attrName>style.visibility</p:attrName>
                                            </p:attrNameLst>
                                          </p:cBhvr>
                                          <p:to>
                                            <p:strVal val="visible"/>
                                          </p:to>
                                        </p:set>
                                        <p:anim calcmode="lin" valueType="num" p14:bounceEnd="60000">
                                          <p:cBhvr additive="base">
                                            <p:cTn id="25" dur="500" fill="hold"/>
                                            <p:tgtEl>
                                              <p:spTgt spid="113"/>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113"/>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4800"/>
                                      </p:stCondLst>
                                      <p:childTnLst>
                                        <p:set>
                                          <p:cBhvr>
                                            <p:cTn id="28" dur="1" fill="hold">
                                              <p:stCondLst>
                                                <p:cond delay="0"/>
                                              </p:stCondLst>
                                            </p:cTn>
                                            <p:tgtEl>
                                              <p:spTgt spid="114"/>
                                            </p:tgtEl>
                                            <p:attrNameLst>
                                              <p:attrName>style.visibility</p:attrName>
                                            </p:attrNameLst>
                                          </p:cBhvr>
                                          <p:to>
                                            <p:strVal val="visible"/>
                                          </p:to>
                                        </p:set>
                                        <p:anim calcmode="lin" valueType="num">
                                          <p:cBhvr>
                                            <p:cTn id="29" dur="250" fill="hold"/>
                                            <p:tgtEl>
                                              <p:spTgt spid="114"/>
                                            </p:tgtEl>
                                            <p:attrNameLst>
                                              <p:attrName>ppt_w</p:attrName>
                                            </p:attrNameLst>
                                          </p:cBhvr>
                                          <p:tavLst>
                                            <p:tav tm="0">
                                              <p:val>
                                                <p:strVal val="#ppt_w*0.70"/>
                                              </p:val>
                                            </p:tav>
                                            <p:tav tm="100000">
                                              <p:val>
                                                <p:strVal val="#ppt_w"/>
                                              </p:val>
                                            </p:tav>
                                          </p:tavLst>
                                        </p:anim>
                                        <p:anim calcmode="lin" valueType="num">
                                          <p:cBhvr>
                                            <p:cTn id="30" dur="250" fill="hold"/>
                                            <p:tgtEl>
                                              <p:spTgt spid="114"/>
                                            </p:tgtEl>
                                            <p:attrNameLst>
                                              <p:attrName>ppt_h</p:attrName>
                                            </p:attrNameLst>
                                          </p:cBhvr>
                                          <p:tavLst>
                                            <p:tav tm="0">
                                              <p:val>
                                                <p:strVal val="#ppt_h"/>
                                              </p:val>
                                            </p:tav>
                                            <p:tav tm="100000">
                                              <p:val>
                                                <p:strVal val="#ppt_h"/>
                                              </p:val>
                                            </p:tav>
                                          </p:tavLst>
                                        </p:anim>
                                        <p:animEffect transition="in" filter="fade">
                                          <p:cBhvr>
                                            <p:cTn id="31" dur="250"/>
                                            <p:tgtEl>
                                              <p:spTgt spid="114"/>
                                            </p:tgtEl>
                                          </p:cBhvr>
                                        </p:animEffect>
                                      </p:childTnLst>
                                    </p:cTn>
                                  </p:par>
                                  <p:par>
                                    <p:cTn id="32" presetID="2" presetClass="entr" presetSubtype="2" fill="hold" grpId="0" nodeType="withEffect" p14:presetBounceEnd="60000">
                                      <p:stCondLst>
                                        <p:cond delay="5900"/>
                                      </p:stCondLst>
                                      <p:childTnLst>
                                        <p:set>
                                          <p:cBhvr>
                                            <p:cTn id="33" dur="1" fill="hold">
                                              <p:stCondLst>
                                                <p:cond delay="0"/>
                                              </p:stCondLst>
                                            </p:cTn>
                                            <p:tgtEl>
                                              <p:spTgt spid="111"/>
                                            </p:tgtEl>
                                            <p:attrNameLst>
                                              <p:attrName>style.visibility</p:attrName>
                                            </p:attrNameLst>
                                          </p:cBhvr>
                                          <p:to>
                                            <p:strVal val="visible"/>
                                          </p:to>
                                        </p:set>
                                        <p:anim calcmode="lin" valueType="num" p14:bounceEnd="60000">
                                          <p:cBhvr additive="base">
                                            <p:cTn id="34"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35" dur="500" fill="hold"/>
                                            <p:tgtEl>
                                              <p:spTgt spid="111"/>
                                            </p:tgtEl>
                                            <p:attrNameLst>
                                              <p:attrName>ppt_y</p:attrName>
                                            </p:attrNameLst>
                                          </p:cBhvr>
                                          <p:tavLst>
                                            <p:tav tm="0">
                                              <p:val>
                                                <p:strVal val="#ppt_y"/>
                                              </p:val>
                                            </p:tav>
                                            <p:tav tm="100000">
                                              <p:val>
                                                <p:strVal val="#ppt_y"/>
                                              </p:val>
                                            </p:tav>
                                          </p:tavLst>
                                        </p:anim>
                                      </p:childTnLst>
                                    </p:cTn>
                                  </p:par>
                                  <p:par>
                                    <p:cTn id="36" presetID="55" presetClass="entr" presetSubtype="0" fill="hold" grpId="0" nodeType="withEffect">
                                      <p:stCondLst>
                                        <p:cond delay="6200"/>
                                      </p:stCondLst>
                                      <p:childTnLst>
                                        <p:set>
                                          <p:cBhvr>
                                            <p:cTn id="37" dur="1" fill="hold">
                                              <p:stCondLst>
                                                <p:cond delay="0"/>
                                              </p:stCondLst>
                                            </p:cTn>
                                            <p:tgtEl>
                                              <p:spTgt spid="112"/>
                                            </p:tgtEl>
                                            <p:attrNameLst>
                                              <p:attrName>style.visibility</p:attrName>
                                            </p:attrNameLst>
                                          </p:cBhvr>
                                          <p:to>
                                            <p:strVal val="visible"/>
                                          </p:to>
                                        </p:set>
                                        <p:anim calcmode="lin" valueType="num">
                                          <p:cBhvr>
                                            <p:cTn id="38" dur="250" fill="hold"/>
                                            <p:tgtEl>
                                              <p:spTgt spid="112"/>
                                            </p:tgtEl>
                                            <p:attrNameLst>
                                              <p:attrName>ppt_w</p:attrName>
                                            </p:attrNameLst>
                                          </p:cBhvr>
                                          <p:tavLst>
                                            <p:tav tm="0">
                                              <p:val>
                                                <p:strVal val="#ppt_w*0.70"/>
                                              </p:val>
                                            </p:tav>
                                            <p:tav tm="100000">
                                              <p:val>
                                                <p:strVal val="#ppt_w"/>
                                              </p:val>
                                            </p:tav>
                                          </p:tavLst>
                                        </p:anim>
                                        <p:anim calcmode="lin" valueType="num">
                                          <p:cBhvr>
                                            <p:cTn id="39" dur="250" fill="hold"/>
                                            <p:tgtEl>
                                              <p:spTgt spid="112"/>
                                            </p:tgtEl>
                                            <p:attrNameLst>
                                              <p:attrName>ppt_h</p:attrName>
                                            </p:attrNameLst>
                                          </p:cBhvr>
                                          <p:tavLst>
                                            <p:tav tm="0">
                                              <p:val>
                                                <p:strVal val="#ppt_h"/>
                                              </p:val>
                                            </p:tav>
                                            <p:tav tm="100000">
                                              <p:val>
                                                <p:strVal val="#ppt_h"/>
                                              </p:val>
                                            </p:tav>
                                          </p:tavLst>
                                        </p:anim>
                                        <p:animEffect transition="in" filter="fade">
                                          <p:cBhvr>
                                            <p:cTn id="40" dur="250"/>
                                            <p:tgtEl>
                                              <p:spTgt spid="112"/>
                                            </p:tgtEl>
                                          </p:cBhvr>
                                        </p:animEffect>
                                      </p:childTnLst>
                                    </p:cTn>
                                  </p:par>
                                  <p:par>
                                    <p:cTn id="41" presetID="47"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anim calcmode="lin" valueType="num">
                                          <p:cBhvr>
                                            <p:cTn id="44" dur="500" fill="hold"/>
                                            <p:tgtEl>
                                              <p:spTgt spid="50"/>
                                            </p:tgtEl>
                                            <p:attrNameLst>
                                              <p:attrName>ppt_x</p:attrName>
                                            </p:attrNameLst>
                                          </p:cBhvr>
                                          <p:tavLst>
                                            <p:tav tm="0">
                                              <p:val>
                                                <p:strVal val="#ppt_x"/>
                                              </p:val>
                                            </p:tav>
                                            <p:tav tm="100000">
                                              <p:val>
                                                <p:strVal val="#ppt_x"/>
                                              </p:val>
                                            </p:tav>
                                          </p:tavLst>
                                        </p:anim>
                                        <p:anim calcmode="lin" valueType="num">
                                          <p:cBhvr>
                                            <p:cTn id="45" dur="5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p:bldP spid="111" grpId="0" animBg="1"/>
          <p:bldP spid="112" grpId="0"/>
          <p:bldP spid="113" grpId="0" animBg="1"/>
          <p:bldP spid="114" grpId="0"/>
          <p:bldP spid="115" grpId="0" animBg="1"/>
          <p:bldP spid="116" grpId="0"/>
          <p:bldP spid="5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500" fill="hold"/>
                                            <p:tgtEl>
                                              <p:spTgt spid="115"/>
                                            </p:tgtEl>
                                            <p:attrNameLst>
                                              <p:attrName>ppt_x</p:attrName>
                                            </p:attrNameLst>
                                          </p:cBhvr>
                                          <p:tavLst>
                                            <p:tav tm="0">
                                              <p:val>
                                                <p:strVal val="1+#ppt_w/2"/>
                                              </p:val>
                                            </p:tav>
                                            <p:tav tm="100000">
                                              <p:val>
                                                <p:strVal val="#ppt_x"/>
                                              </p:val>
                                            </p:tav>
                                          </p:tavLst>
                                        </p:anim>
                                        <p:anim calcmode="lin" valueType="num">
                                          <p:cBhvr additive="base">
                                            <p:cTn id="8" dur="500" fill="hold"/>
                                            <p:tgtEl>
                                              <p:spTgt spid="115"/>
                                            </p:tgtEl>
                                            <p:attrNameLst>
                                              <p:attrName>ppt_y</p:attrName>
                                            </p:attrNameLst>
                                          </p:cBhvr>
                                          <p:tavLst>
                                            <p:tav tm="0">
                                              <p:val>
                                                <p:strVal val="#ppt_y"/>
                                              </p:val>
                                            </p:tav>
                                            <p:tav tm="100000">
                                              <p:val>
                                                <p:strVal val="#ppt_y"/>
                                              </p:val>
                                            </p:tav>
                                          </p:tavLst>
                                        </p:anim>
                                      </p:childTnLst>
                                    </p:cTn>
                                  </p:par>
                                  <p:par>
                                    <p:cTn id="9" presetID="55" presetClass="entr" presetSubtype="0" fill="hold" grpId="0" nodeType="withEffect">
                                      <p:stCondLst>
                                        <p:cond delay="2000"/>
                                      </p:stCondLst>
                                      <p:childTnLst>
                                        <p:set>
                                          <p:cBhvr>
                                            <p:cTn id="10" dur="1" fill="hold">
                                              <p:stCondLst>
                                                <p:cond delay="0"/>
                                              </p:stCondLst>
                                            </p:cTn>
                                            <p:tgtEl>
                                              <p:spTgt spid="116"/>
                                            </p:tgtEl>
                                            <p:attrNameLst>
                                              <p:attrName>style.visibility</p:attrName>
                                            </p:attrNameLst>
                                          </p:cBhvr>
                                          <p:to>
                                            <p:strVal val="visible"/>
                                          </p:to>
                                        </p:set>
                                        <p:anim calcmode="lin" valueType="num">
                                          <p:cBhvr>
                                            <p:cTn id="11" dur="250" fill="hold"/>
                                            <p:tgtEl>
                                              <p:spTgt spid="116"/>
                                            </p:tgtEl>
                                            <p:attrNameLst>
                                              <p:attrName>ppt_w</p:attrName>
                                            </p:attrNameLst>
                                          </p:cBhvr>
                                          <p:tavLst>
                                            <p:tav tm="0">
                                              <p:val>
                                                <p:strVal val="#ppt_w*0.70"/>
                                              </p:val>
                                            </p:tav>
                                            <p:tav tm="100000">
                                              <p:val>
                                                <p:strVal val="#ppt_w"/>
                                              </p:val>
                                            </p:tav>
                                          </p:tavLst>
                                        </p:anim>
                                        <p:anim calcmode="lin" valueType="num">
                                          <p:cBhvr>
                                            <p:cTn id="12" dur="250" fill="hold"/>
                                            <p:tgtEl>
                                              <p:spTgt spid="116"/>
                                            </p:tgtEl>
                                            <p:attrNameLst>
                                              <p:attrName>ppt_h</p:attrName>
                                            </p:attrNameLst>
                                          </p:cBhvr>
                                          <p:tavLst>
                                            <p:tav tm="0">
                                              <p:val>
                                                <p:strVal val="#ppt_h"/>
                                              </p:val>
                                            </p:tav>
                                            <p:tav tm="100000">
                                              <p:val>
                                                <p:strVal val="#ppt_h"/>
                                              </p:val>
                                            </p:tav>
                                          </p:tavLst>
                                        </p:anim>
                                        <p:animEffect transition="in" filter="fade">
                                          <p:cBhvr>
                                            <p:cTn id="13" dur="250"/>
                                            <p:tgtEl>
                                              <p:spTgt spid="116"/>
                                            </p:tgtEl>
                                          </p:cBhvr>
                                        </p:animEffect>
                                      </p:childTnLst>
                                    </p:cTn>
                                  </p:par>
                                  <p:par>
                                    <p:cTn id="14" presetID="2" presetClass="entr" presetSubtype="2" fill="hold" grpId="0" nodeType="withEffect">
                                      <p:stCondLst>
                                        <p:cond delay="3100"/>
                                      </p:stCondLst>
                                      <p:childTnLst>
                                        <p:set>
                                          <p:cBhvr>
                                            <p:cTn id="15" dur="1" fill="hold">
                                              <p:stCondLst>
                                                <p:cond delay="0"/>
                                              </p:stCondLst>
                                            </p:cTn>
                                            <p:tgtEl>
                                              <p:spTgt spid="109"/>
                                            </p:tgtEl>
                                            <p:attrNameLst>
                                              <p:attrName>style.visibility</p:attrName>
                                            </p:attrNameLst>
                                          </p:cBhvr>
                                          <p:to>
                                            <p:strVal val="visible"/>
                                          </p:to>
                                        </p:set>
                                        <p:anim calcmode="lin" valueType="num">
                                          <p:cBhvr additive="base">
                                            <p:cTn id="16" dur="500" fill="hold"/>
                                            <p:tgtEl>
                                              <p:spTgt spid="109"/>
                                            </p:tgtEl>
                                            <p:attrNameLst>
                                              <p:attrName>ppt_x</p:attrName>
                                            </p:attrNameLst>
                                          </p:cBhvr>
                                          <p:tavLst>
                                            <p:tav tm="0">
                                              <p:val>
                                                <p:strVal val="1+#ppt_w/2"/>
                                              </p:val>
                                            </p:tav>
                                            <p:tav tm="100000">
                                              <p:val>
                                                <p:strVal val="#ppt_x"/>
                                              </p:val>
                                            </p:tav>
                                          </p:tavLst>
                                        </p:anim>
                                        <p:anim calcmode="lin" valueType="num">
                                          <p:cBhvr additive="base">
                                            <p:cTn id="17" dur="500" fill="hold"/>
                                            <p:tgtEl>
                                              <p:spTgt spid="109"/>
                                            </p:tgtEl>
                                            <p:attrNameLst>
                                              <p:attrName>ppt_y</p:attrName>
                                            </p:attrNameLst>
                                          </p:cBhvr>
                                          <p:tavLst>
                                            <p:tav tm="0">
                                              <p:val>
                                                <p:strVal val="#ppt_y"/>
                                              </p:val>
                                            </p:tav>
                                            <p:tav tm="100000">
                                              <p:val>
                                                <p:strVal val="#ppt_y"/>
                                              </p:val>
                                            </p:tav>
                                          </p:tavLst>
                                        </p:anim>
                                      </p:childTnLst>
                                    </p:cTn>
                                  </p:par>
                                  <p:par>
                                    <p:cTn id="18" presetID="55" presetClass="entr" presetSubtype="0" fill="hold" grpId="0" nodeType="withEffect">
                                      <p:stCondLst>
                                        <p:cond delay="3400"/>
                                      </p:stCondLst>
                                      <p:childTnLst>
                                        <p:set>
                                          <p:cBhvr>
                                            <p:cTn id="19" dur="1" fill="hold">
                                              <p:stCondLst>
                                                <p:cond delay="0"/>
                                              </p:stCondLst>
                                            </p:cTn>
                                            <p:tgtEl>
                                              <p:spTgt spid="110"/>
                                            </p:tgtEl>
                                            <p:attrNameLst>
                                              <p:attrName>style.visibility</p:attrName>
                                            </p:attrNameLst>
                                          </p:cBhvr>
                                          <p:to>
                                            <p:strVal val="visible"/>
                                          </p:to>
                                        </p:set>
                                        <p:anim calcmode="lin" valueType="num">
                                          <p:cBhvr>
                                            <p:cTn id="20" dur="250" fill="hold"/>
                                            <p:tgtEl>
                                              <p:spTgt spid="110"/>
                                            </p:tgtEl>
                                            <p:attrNameLst>
                                              <p:attrName>ppt_w</p:attrName>
                                            </p:attrNameLst>
                                          </p:cBhvr>
                                          <p:tavLst>
                                            <p:tav tm="0">
                                              <p:val>
                                                <p:strVal val="#ppt_w*0.70"/>
                                              </p:val>
                                            </p:tav>
                                            <p:tav tm="100000">
                                              <p:val>
                                                <p:strVal val="#ppt_w"/>
                                              </p:val>
                                            </p:tav>
                                          </p:tavLst>
                                        </p:anim>
                                        <p:anim calcmode="lin" valueType="num">
                                          <p:cBhvr>
                                            <p:cTn id="21" dur="250" fill="hold"/>
                                            <p:tgtEl>
                                              <p:spTgt spid="110"/>
                                            </p:tgtEl>
                                            <p:attrNameLst>
                                              <p:attrName>ppt_h</p:attrName>
                                            </p:attrNameLst>
                                          </p:cBhvr>
                                          <p:tavLst>
                                            <p:tav tm="0">
                                              <p:val>
                                                <p:strVal val="#ppt_h"/>
                                              </p:val>
                                            </p:tav>
                                            <p:tav tm="100000">
                                              <p:val>
                                                <p:strVal val="#ppt_h"/>
                                              </p:val>
                                            </p:tav>
                                          </p:tavLst>
                                        </p:anim>
                                        <p:animEffect transition="in" filter="fade">
                                          <p:cBhvr>
                                            <p:cTn id="22" dur="250"/>
                                            <p:tgtEl>
                                              <p:spTgt spid="110"/>
                                            </p:tgtEl>
                                          </p:cBhvr>
                                        </p:animEffect>
                                      </p:childTnLst>
                                    </p:cTn>
                                  </p:par>
                                  <p:par>
                                    <p:cTn id="23" presetID="2" presetClass="entr" presetSubtype="2" fill="hold" grpId="0" nodeType="withEffect">
                                      <p:stCondLst>
                                        <p:cond delay="4500"/>
                                      </p:stCondLst>
                                      <p:childTnLst>
                                        <p:set>
                                          <p:cBhvr>
                                            <p:cTn id="24" dur="1" fill="hold">
                                              <p:stCondLst>
                                                <p:cond delay="0"/>
                                              </p:stCondLst>
                                            </p:cTn>
                                            <p:tgtEl>
                                              <p:spTgt spid="113"/>
                                            </p:tgtEl>
                                            <p:attrNameLst>
                                              <p:attrName>style.visibility</p:attrName>
                                            </p:attrNameLst>
                                          </p:cBhvr>
                                          <p:to>
                                            <p:strVal val="visible"/>
                                          </p:to>
                                        </p:set>
                                        <p:anim calcmode="lin" valueType="num">
                                          <p:cBhvr additive="base">
                                            <p:cTn id="25" dur="500" fill="hold"/>
                                            <p:tgtEl>
                                              <p:spTgt spid="113"/>
                                            </p:tgtEl>
                                            <p:attrNameLst>
                                              <p:attrName>ppt_x</p:attrName>
                                            </p:attrNameLst>
                                          </p:cBhvr>
                                          <p:tavLst>
                                            <p:tav tm="0">
                                              <p:val>
                                                <p:strVal val="1+#ppt_w/2"/>
                                              </p:val>
                                            </p:tav>
                                            <p:tav tm="100000">
                                              <p:val>
                                                <p:strVal val="#ppt_x"/>
                                              </p:val>
                                            </p:tav>
                                          </p:tavLst>
                                        </p:anim>
                                        <p:anim calcmode="lin" valueType="num">
                                          <p:cBhvr additive="base">
                                            <p:cTn id="26" dur="500" fill="hold"/>
                                            <p:tgtEl>
                                              <p:spTgt spid="113"/>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4800"/>
                                      </p:stCondLst>
                                      <p:childTnLst>
                                        <p:set>
                                          <p:cBhvr>
                                            <p:cTn id="28" dur="1" fill="hold">
                                              <p:stCondLst>
                                                <p:cond delay="0"/>
                                              </p:stCondLst>
                                            </p:cTn>
                                            <p:tgtEl>
                                              <p:spTgt spid="114"/>
                                            </p:tgtEl>
                                            <p:attrNameLst>
                                              <p:attrName>style.visibility</p:attrName>
                                            </p:attrNameLst>
                                          </p:cBhvr>
                                          <p:to>
                                            <p:strVal val="visible"/>
                                          </p:to>
                                        </p:set>
                                        <p:anim calcmode="lin" valueType="num">
                                          <p:cBhvr>
                                            <p:cTn id="29" dur="250" fill="hold"/>
                                            <p:tgtEl>
                                              <p:spTgt spid="114"/>
                                            </p:tgtEl>
                                            <p:attrNameLst>
                                              <p:attrName>ppt_w</p:attrName>
                                            </p:attrNameLst>
                                          </p:cBhvr>
                                          <p:tavLst>
                                            <p:tav tm="0">
                                              <p:val>
                                                <p:strVal val="#ppt_w*0.70"/>
                                              </p:val>
                                            </p:tav>
                                            <p:tav tm="100000">
                                              <p:val>
                                                <p:strVal val="#ppt_w"/>
                                              </p:val>
                                            </p:tav>
                                          </p:tavLst>
                                        </p:anim>
                                        <p:anim calcmode="lin" valueType="num">
                                          <p:cBhvr>
                                            <p:cTn id="30" dur="250" fill="hold"/>
                                            <p:tgtEl>
                                              <p:spTgt spid="114"/>
                                            </p:tgtEl>
                                            <p:attrNameLst>
                                              <p:attrName>ppt_h</p:attrName>
                                            </p:attrNameLst>
                                          </p:cBhvr>
                                          <p:tavLst>
                                            <p:tav tm="0">
                                              <p:val>
                                                <p:strVal val="#ppt_h"/>
                                              </p:val>
                                            </p:tav>
                                            <p:tav tm="100000">
                                              <p:val>
                                                <p:strVal val="#ppt_h"/>
                                              </p:val>
                                            </p:tav>
                                          </p:tavLst>
                                        </p:anim>
                                        <p:animEffect transition="in" filter="fade">
                                          <p:cBhvr>
                                            <p:cTn id="31" dur="250"/>
                                            <p:tgtEl>
                                              <p:spTgt spid="114"/>
                                            </p:tgtEl>
                                          </p:cBhvr>
                                        </p:animEffect>
                                      </p:childTnLst>
                                    </p:cTn>
                                  </p:par>
                                  <p:par>
                                    <p:cTn id="32" presetID="2" presetClass="entr" presetSubtype="2" fill="hold" grpId="0" nodeType="withEffect">
                                      <p:stCondLst>
                                        <p:cond delay="5900"/>
                                      </p:stCondLst>
                                      <p:childTnLst>
                                        <p:set>
                                          <p:cBhvr>
                                            <p:cTn id="33" dur="1" fill="hold">
                                              <p:stCondLst>
                                                <p:cond delay="0"/>
                                              </p:stCondLst>
                                            </p:cTn>
                                            <p:tgtEl>
                                              <p:spTgt spid="111"/>
                                            </p:tgtEl>
                                            <p:attrNameLst>
                                              <p:attrName>style.visibility</p:attrName>
                                            </p:attrNameLst>
                                          </p:cBhvr>
                                          <p:to>
                                            <p:strVal val="visible"/>
                                          </p:to>
                                        </p:set>
                                        <p:anim calcmode="lin" valueType="num">
                                          <p:cBhvr additive="base">
                                            <p:cTn id="34" dur="500" fill="hold"/>
                                            <p:tgtEl>
                                              <p:spTgt spid="111"/>
                                            </p:tgtEl>
                                            <p:attrNameLst>
                                              <p:attrName>ppt_x</p:attrName>
                                            </p:attrNameLst>
                                          </p:cBhvr>
                                          <p:tavLst>
                                            <p:tav tm="0">
                                              <p:val>
                                                <p:strVal val="1+#ppt_w/2"/>
                                              </p:val>
                                            </p:tav>
                                            <p:tav tm="100000">
                                              <p:val>
                                                <p:strVal val="#ppt_x"/>
                                              </p:val>
                                            </p:tav>
                                          </p:tavLst>
                                        </p:anim>
                                        <p:anim calcmode="lin" valueType="num">
                                          <p:cBhvr additive="base">
                                            <p:cTn id="35" dur="500" fill="hold"/>
                                            <p:tgtEl>
                                              <p:spTgt spid="111"/>
                                            </p:tgtEl>
                                            <p:attrNameLst>
                                              <p:attrName>ppt_y</p:attrName>
                                            </p:attrNameLst>
                                          </p:cBhvr>
                                          <p:tavLst>
                                            <p:tav tm="0">
                                              <p:val>
                                                <p:strVal val="#ppt_y"/>
                                              </p:val>
                                            </p:tav>
                                            <p:tav tm="100000">
                                              <p:val>
                                                <p:strVal val="#ppt_y"/>
                                              </p:val>
                                            </p:tav>
                                          </p:tavLst>
                                        </p:anim>
                                      </p:childTnLst>
                                    </p:cTn>
                                  </p:par>
                                  <p:par>
                                    <p:cTn id="36" presetID="55" presetClass="entr" presetSubtype="0" fill="hold" grpId="0" nodeType="withEffect">
                                      <p:stCondLst>
                                        <p:cond delay="6200"/>
                                      </p:stCondLst>
                                      <p:childTnLst>
                                        <p:set>
                                          <p:cBhvr>
                                            <p:cTn id="37" dur="1" fill="hold">
                                              <p:stCondLst>
                                                <p:cond delay="0"/>
                                              </p:stCondLst>
                                            </p:cTn>
                                            <p:tgtEl>
                                              <p:spTgt spid="112"/>
                                            </p:tgtEl>
                                            <p:attrNameLst>
                                              <p:attrName>style.visibility</p:attrName>
                                            </p:attrNameLst>
                                          </p:cBhvr>
                                          <p:to>
                                            <p:strVal val="visible"/>
                                          </p:to>
                                        </p:set>
                                        <p:anim calcmode="lin" valueType="num">
                                          <p:cBhvr>
                                            <p:cTn id="38" dur="250" fill="hold"/>
                                            <p:tgtEl>
                                              <p:spTgt spid="112"/>
                                            </p:tgtEl>
                                            <p:attrNameLst>
                                              <p:attrName>ppt_w</p:attrName>
                                            </p:attrNameLst>
                                          </p:cBhvr>
                                          <p:tavLst>
                                            <p:tav tm="0">
                                              <p:val>
                                                <p:strVal val="#ppt_w*0.70"/>
                                              </p:val>
                                            </p:tav>
                                            <p:tav tm="100000">
                                              <p:val>
                                                <p:strVal val="#ppt_w"/>
                                              </p:val>
                                            </p:tav>
                                          </p:tavLst>
                                        </p:anim>
                                        <p:anim calcmode="lin" valueType="num">
                                          <p:cBhvr>
                                            <p:cTn id="39" dur="250" fill="hold"/>
                                            <p:tgtEl>
                                              <p:spTgt spid="112"/>
                                            </p:tgtEl>
                                            <p:attrNameLst>
                                              <p:attrName>ppt_h</p:attrName>
                                            </p:attrNameLst>
                                          </p:cBhvr>
                                          <p:tavLst>
                                            <p:tav tm="0">
                                              <p:val>
                                                <p:strVal val="#ppt_h"/>
                                              </p:val>
                                            </p:tav>
                                            <p:tav tm="100000">
                                              <p:val>
                                                <p:strVal val="#ppt_h"/>
                                              </p:val>
                                            </p:tav>
                                          </p:tavLst>
                                        </p:anim>
                                        <p:animEffect transition="in" filter="fade">
                                          <p:cBhvr>
                                            <p:cTn id="40" dur="250"/>
                                            <p:tgtEl>
                                              <p:spTgt spid="112"/>
                                            </p:tgtEl>
                                          </p:cBhvr>
                                        </p:animEffect>
                                      </p:childTnLst>
                                    </p:cTn>
                                  </p:par>
                                  <p:par>
                                    <p:cTn id="41" presetID="47"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anim calcmode="lin" valueType="num">
                                          <p:cBhvr>
                                            <p:cTn id="44" dur="500" fill="hold"/>
                                            <p:tgtEl>
                                              <p:spTgt spid="50"/>
                                            </p:tgtEl>
                                            <p:attrNameLst>
                                              <p:attrName>ppt_x</p:attrName>
                                            </p:attrNameLst>
                                          </p:cBhvr>
                                          <p:tavLst>
                                            <p:tav tm="0">
                                              <p:val>
                                                <p:strVal val="#ppt_x"/>
                                              </p:val>
                                            </p:tav>
                                            <p:tav tm="100000">
                                              <p:val>
                                                <p:strVal val="#ppt_x"/>
                                              </p:val>
                                            </p:tav>
                                          </p:tavLst>
                                        </p:anim>
                                        <p:anim calcmode="lin" valueType="num">
                                          <p:cBhvr>
                                            <p:cTn id="45" dur="5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p:bldP spid="111" grpId="0" animBg="1"/>
          <p:bldP spid="112" grpId="0"/>
          <p:bldP spid="113" grpId="0" animBg="1"/>
          <p:bldP spid="114" grpId="0"/>
          <p:bldP spid="115" grpId="0" animBg="1"/>
          <p:bldP spid="116" grpId="0"/>
          <p:bldP spid="50"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总结</a:t>
            </a:r>
          </a:p>
        </p:txBody>
      </p:sp>
      <p:sp>
        <p:nvSpPr>
          <p:cNvPr id="2" name="文本框 1">
            <a:extLst>
              <a:ext uri="{FF2B5EF4-FFF2-40B4-BE49-F238E27FC236}">
                <a16:creationId xmlns:a16="http://schemas.microsoft.com/office/drawing/2014/main" id="{3FDBCC7C-27CC-3813-4467-40DE2BA2B96D}"/>
              </a:ext>
            </a:extLst>
          </p:cNvPr>
          <p:cNvSpPr txBox="1"/>
          <p:nvPr/>
        </p:nvSpPr>
        <p:spPr>
          <a:xfrm>
            <a:off x="1331640" y="1202804"/>
            <a:ext cx="6908035" cy="3139321"/>
          </a:xfrm>
          <a:prstGeom prst="rect">
            <a:avLst/>
          </a:prstGeom>
          <a:noFill/>
        </p:spPr>
        <p:txBody>
          <a:bodyPr wrap="square" rtlCol="0">
            <a:spAutoFit/>
          </a:bodyPr>
          <a:lstStyle/>
          <a:p>
            <a:r>
              <a:rPr lang="zh-CN" altLang="en-US" dirty="0">
                <a:solidFill>
                  <a:srgbClr val="586B7F"/>
                </a:solidFill>
                <a:latin typeface="微软雅黑" panose="020B0503020204020204" pitchFamily="34" charset="-122"/>
                <a:ea typeface="微软雅黑" panose="020B0503020204020204" pitchFamily="34" charset="-122"/>
              </a:rPr>
              <a:t>本设计的特色和总结：</a:t>
            </a:r>
            <a:endParaRPr lang="en-US" altLang="zh-CN"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本项目使用深度学习算法预测车辆的位置信息，分别用</a:t>
            </a:r>
            <a:r>
              <a:rPr lang="en-US" altLang="zh-CN" dirty="0">
                <a:solidFill>
                  <a:srgbClr val="586B7F"/>
                </a:solidFill>
                <a:latin typeface="微软雅黑" panose="020B0503020204020204" pitchFamily="34" charset="-122"/>
                <a:ea typeface="微软雅黑" panose="020B0503020204020204" pitchFamily="34" charset="-122"/>
              </a:rPr>
              <a:t>LSTM</a:t>
            </a:r>
            <a:r>
              <a:rPr lang="zh-CN" altLang="en-US" dirty="0">
                <a:solidFill>
                  <a:srgbClr val="586B7F"/>
                </a:solidFill>
                <a:latin typeface="微软雅黑" panose="020B0503020204020204" pitchFamily="34" charset="-122"/>
                <a:ea typeface="微软雅黑" panose="020B0503020204020204" pitchFamily="34" charset="-122"/>
              </a:rPr>
              <a:t>、</a:t>
            </a:r>
            <a:r>
              <a:rPr lang="en-US" altLang="zh-CN" dirty="0">
                <a:solidFill>
                  <a:srgbClr val="586B7F"/>
                </a:solidFill>
                <a:latin typeface="微软雅黑" panose="020B0503020204020204" pitchFamily="34" charset="-122"/>
                <a:ea typeface="微软雅黑" panose="020B0503020204020204" pitchFamily="34" charset="-122"/>
              </a:rPr>
              <a:t>GRU</a:t>
            </a:r>
            <a:r>
              <a:rPr lang="zh-CN" altLang="en-US" dirty="0">
                <a:solidFill>
                  <a:srgbClr val="586B7F"/>
                </a:solidFill>
                <a:latin typeface="微软雅黑" panose="020B0503020204020204" pitchFamily="34" charset="-122"/>
                <a:ea typeface="微软雅黑" panose="020B0503020204020204" pitchFamily="34" charset="-122"/>
              </a:rPr>
              <a:t>和</a:t>
            </a:r>
            <a:r>
              <a:rPr lang="en-US" altLang="zh-CN" dirty="0">
                <a:solidFill>
                  <a:srgbClr val="586B7F"/>
                </a:solidFill>
                <a:latin typeface="微软雅黑" panose="020B0503020204020204" pitchFamily="34" charset="-122"/>
                <a:ea typeface="微软雅黑" panose="020B0503020204020204" pitchFamily="34" charset="-122"/>
              </a:rPr>
              <a:t>Transformer</a:t>
            </a:r>
            <a:r>
              <a:rPr lang="zh-CN" altLang="en-US" dirty="0">
                <a:solidFill>
                  <a:srgbClr val="586B7F"/>
                </a:solidFill>
                <a:latin typeface="微软雅黑" panose="020B0503020204020204" pitchFamily="34" charset="-122"/>
                <a:ea typeface="微软雅黑" panose="020B0503020204020204" pitchFamily="34" charset="-122"/>
              </a:rPr>
              <a:t>进行了仿真验证。</a:t>
            </a:r>
            <a:endParaRPr lang="en-US" altLang="zh-CN"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rgbClr val="586B7F"/>
                </a:solidFill>
                <a:latin typeface="微软雅黑" panose="020B0503020204020204" pitchFamily="34" charset="-122"/>
                <a:ea typeface="微软雅黑" panose="020B0503020204020204" pitchFamily="34" charset="-122"/>
              </a:rPr>
              <a:t>得到预测位置后，再基于</a:t>
            </a:r>
            <a:r>
              <a:rPr lang="en-US" altLang="zh-CN" dirty="0">
                <a:solidFill>
                  <a:srgbClr val="586B7F"/>
                </a:solidFill>
                <a:latin typeface="微软雅黑" panose="020B0503020204020204" pitchFamily="34" charset="-122"/>
                <a:ea typeface="微软雅黑" panose="020B0503020204020204" pitchFamily="34" charset="-122"/>
              </a:rPr>
              <a:t>V2X</a:t>
            </a:r>
            <a:r>
              <a:rPr lang="zh-CN" altLang="en-US" dirty="0">
                <a:solidFill>
                  <a:srgbClr val="586B7F"/>
                </a:solidFill>
                <a:latin typeface="微软雅黑" panose="020B0503020204020204" pitchFamily="34" charset="-122"/>
                <a:ea typeface="微软雅黑" panose="020B0503020204020204" pitchFamily="34" charset="-122"/>
              </a:rPr>
              <a:t>通信利用车辆传感器的数据进行数据融合。设计了两种数据融合算法：观察迭代法和区域最优化法。其中观察迭代法适合用于网络中能进行</a:t>
            </a:r>
            <a:r>
              <a:rPr lang="en-US" altLang="zh-CN" dirty="0">
                <a:solidFill>
                  <a:srgbClr val="586B7F"/>
                </a:solidFill>
                <a:latin typeface="微软雅黑" panose="020B0503020204020204" pitchFamily="34" charset="-122"/>
                <a:ea typeface="微软雅黑" panose="020B0503020204020204" pitchFamily="34" charset="-122"/>
              </a:rPr>
              <a:t>V2X</a:t>
            </a:r>
            <a:r>
              <a:rPr lang="zh-CN" altLang="en-US" dirty="0">
                <a:solidFill>
                  <a:srgbClr val="586B7F"/>
                </a:solidFill>
                <a:latin typeface="微软雅黑" panose="020B0503020204020204" pitchFamily="34" charset="-122"/>
                <a:ea typeface="微软雅黑" panose="020B0503020204020204" pitchFamily="34" charset="-122"/>
              </a:rPr>
              <a:t>通信的车辆数大于等于</a:t>
            </a:r>
            <a:r>
              <a:rPr lang="en-US" altLang="zh-CN" dirty="0">
                <a:solidFill>
                  <a:srgbClr val="586B7F"/>
                </a:solidFill>
                <a:latin typeface="微软雅黑" panose="020B0503020204020204" pitchFamily="34" charset="-122"/>
                <a:ea typeface="微软雅黑" panose="020B0503020204020204" pitchFamily="34" charset="-122"/>
              </a:rPr>
              <a:t>5</a:t>
            </a:r>
            <a:r>
              <a:rPr lang="zh-CN" altLang="en-US" dirty="0">
                <a:solidFill>
                  <a:srgbClr val="586B7F"/>
                </a:solidFill>
                <a:latin typeface="微软雅黑" panose="020B0503020204020204" pitchFamily="34" charset="-122"/>
                <a:ea typeface="微软雅黑" panose="020B0503020204020204" pitchFamily="34" charset="-122"/>
              </a:rPr>
              <a:t>的情况；而区域最优化法适用于网络中能进行</a:t>
            </a:r>
            <a:r>
              <a:rPr lang="en-US" altLang="zh-CN" dirty="0">
                <a:solidFill>
                  <a:srgbClr val="586B7F"/>
                </a:solidFill>
                <a:latin typeface="微软雅黑" panose="020B0503020204020204" pitchFamily="34" charset="-122"/>
                <a:ea typeface="微软雅黑" panose="020B0503020204020204" pitchFamily="34" charset="-122"/>
              </a:rPr>
              <a:t>V2X</a:t>
            </a:r>
            <a:r>
              <a:rPr lang="zh-CN" altLang="en-US" dirty="0">
                <a:solidFill>
                  <a:srgbClr val="586B7F"/>
                </a:solidFill>
                <a:latin typeface="微软雅黑" panose="020B0503020204020204" pitchFamily="34" charset="-122"/>
                <a:ea typeface="微软雅黑" panose="020B0503020204020204" pitchFamily="34" charset="-122"/>
              </a:rPr>
              <a:t>通信的车辆数等于</a:t>
            </a:r>
            <a:r>
              <a:rPr lang="en-US" altLang="zh-CN" dirty="0">
                <a:solidFill>
                  <a:srgbClr val="586B7F"/>
                </a:solidFill>
                <a:latin typeface="微软雅黑" panose="020B0503020204020204" pitchFamily="34" charset="-122"/>
                <a:ea typeface="微软雅黑" panose="020B0503020204020204" pitchFamily="34" charset="-122"/>
              </a:rPr>
              <a:t>4</a:t>
            </a:r>
            <a:r>
              <a:rPr lang="zh-CN" altLang="en-US" dirty="0">
                <a:solidFill>
                  <a:srgbClr val="586B7F"/>
                </a:solidFill>
                <a:latin typeface="微软雅黑" panose="020B0503020204020204" pitchFamily="34" charset="-122"/>
                <a:ea typeface="微软雅黑" panose="020B0503020204020204" pitchFamily="34" charset="-122"/>
              </a:rPr>
              <a:t>的情况。</a:t>
            </a:r>
            <a:endParaRPr lang="en-US" altLang="zh-CN" dirty="0">
              <a:solidFill>
                <a:srgbClr val="586B7F"/>
              </a:solidFill>
              <a:latin typeface="微软雅黑" panose="020B0503020204020204" pitchFamily="34" charset="-122"/>
              <a:ea typeface="微软雅黑" panose="020B0503020204020204" pitchFamily="34" charset="-122"/>
            </a:endParaRPr>
          </a:p>
          <a:p>
            <a:endParaRPr lang="en-US" altLang="zh-CN" dirty="0">
              <a:solidFill>
                <a:srgbClr val="586B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073099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圆角 51">
            <a:extLst>
              <a:ext uri="{FF2B5EF4-FFF2-40B4-BE49-F238E27FC236}">
                <a16:creationId xmlns:a16="http://schemas.microsoft.com/office/drawing/2014/main" id="{9395E5BB-3FBE-48E7-BBFF-EFF3632D8D2D}"/>
              </a:ext>
            </a:extLst>
          </p:cNvPr>
          <p:cNvSpPr/>
          <p:nvPr/>
        </p:nvSpPr>
        <p:spPr>
          <a:xfrm>
            <a:off x="4542203" y="1003765"/>
            <a:ext cx="4601798" cy="3055704"/>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a:extLst>
              <a:ext uri="{FF2B5EF4-FFF2-40B4-BE49-F238E27FC236}">
                <a16:creationId xmlns:a16="http://schemas.microsoft.com/office/drawing/2014/main" id="{2B44A81E-608A-4480-BC5B-8B94E00B097C}"/>
              </a:ext>
            </a:extLst>
          </p:cNvPr>
          <p:cNvSpPr/>
          <p:nvPr/>
        </p:nvSpPr>
        <p:spPr>
          <a:xfrm>
            <a:off x="1340297" y="1006103"/>
            <a:ext cx="3138554" cy="305736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8" name="矩形 37"/>
          <p:cNvSpPr/>
          <p:nvPr/>
        </p:nvSpPr>
        <p:spPr>
          <a:xfrm>
            <a:off x="276716" y="1653245"/>
            <a:ext cx="1117614"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研究背景与现状</a:t>
            </a:r>
          </a:p>
        </p:txBody>
      </p:sp>
      <p:sp>
        <p:nvSpPr>
          <p:cNvPr id="47" name="矩形 46"/>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Impact" pitchFamily="34" charset="0"/>
                <a:ea typeface="微软雅黑" pitchFamily="34" charset="-122"/>
              </a:rPr>
              <a:t>研究现状</a:t>
            </a:r>
            <a:endParaRPr lang="en-US" altLang="zh-CN" sz="1200" dirty="0">
              <a:ln w="6350">
                <a:noFill/>
              </a:ln>
              <a:solidFill>
                <a:srgbClr val="37B0E8"/>
              </a:solidFill>
              <a:latin typeface="Impact" pitchFamily="34" charset="0"/>
              <a:ea typeface="微软雅黑" pitchFamily="34" charset="-122"/>
            </a:endParaRPr>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研究背景与现状</a:t>
            </a:r>
          </a:p>
        </p:txBody>
      </p:sp>
      <p:sp>
        <p:nvSpPr>
          <p:cNvPr id="28" name="矩形 27"/>
          <p:cNvSpPr/>
          <p:nvPr/>
        </p:nvSpPr>
        <p:spPr>
          <a:xfrm>
            <a:off x="500589" y="2823370"/>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40"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矩形 40"/>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44" name="文本框 43">
            <a:extLst>
              <a:ext uri="{FF2B5EF4-FFF2-40B4-BE49-F238E27FC236}">
                <a16:creationId xmlns:a16="http://schemas.microsoft.com/office/drawing/2014/main" id="{16D3A837-1D32-5890-D98B-93D47B399C26}"/>
              </a:ext>
            </a:extLst>
          </p:cNvPr>
          <p:cNvSpPr txBox="1"/>
          <p:nvPr/>
        </p:nvSpPr>
        <p:spPr>
          <a:xfrm>
            <a:off x="1334094" y="1273213"/>
            <a:ext cx="3672875" cy="2308324"/>
          </a:xfrm>
          <a:prstGeom prst="rect">
            <a:avLst/>
          </a:prstGeom>
          <a:noFill/>
        </p:spPr>
        <p:txBody>
          <a:bodyPr wrap="square" rtlCol="0">
            <a:spAutoFit/>
          </a:bodyPr>
          <a:lstStyle/>
          <a:p>
            <a:endParaRPr lang="en-US" altLang="zh-CN" dirty="0"/>
          </a:p>
          <a:p>
            <a:r>
              <a:rPr lang="zh-CN" altLang="en-US" dirty="0"/>
              <a:t>基站信号</a:t>
            </a:r>
            <a:r>
              <a:rPr lang="en-US" altLang="zh-CN" dirty="0"/>
              <a:t>	           </a:t>
            </a:r>
            <a:r>
              <a:rPr lang="zh-CN" altLang="en-US" dirty="0"/>
              <a:t>云端</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r>
              <a:rPr lang="zh-CN" altLang="en-US" dirty="0"/>
              <a:t>要求：</a:t>
            </a:r>
            <a:endParaRPr lang="en-US" altLang="zh-CN" dirty="0"/>
          </a:p>
          <a:p>
            <a:pPr marL="285750" indent="-285750">
              <a:buFont typeface="Arial" panose="020B0604020202020204" pitchFamily="34" charset="0"/>
              <a:buChar char="•"/>
            </a:pPr>
            <a:r>
              <a:rPr lang="zh-CN" altLang="en-US" b="1" dirty="0"/>
              <a:t>高带宽</a:t>
            </a:r>
            <a:endParaRPr lang="en-US" altLang="zh-CN" b="1" dirty="0"/>
          </a:p>
          <a:p>
            <a:pPr marL="285750" indent="-285750">
              <a:buFont typeface="Arial" panose="020B0604020202020204" pitchFamily="34" charset="0"/>
              <a:buChar char="•"/>
            </a:pPr>
            <a:r>
              <a:rPr lang="zh-CN" altLang="en-US" b="1" dirty="0"/>
              <a:t>高数据传输速率</a:t>
            </a:r>
            <a:endParaRPr lang="en-US" altLang="zh-CN" b="1" dirty="0"/>
          </a:p>
          <a:p>
            <a:pPr marL="285750" indent="-285750">
              <a:buFont typeface="Arial" panose="020B0604020202020204" pitchFamily="34" charset="0"/>
              <a:buChar char="•"/>
            </a:pPr>
            <a:r>
              <a:rPr lang="zh-CN" altLang="en-US" b="1" dirty="0"/>
              <a:t>低延迟</a:t>
            </a:r>
            <a:endParaRPr lang="zh-CN" altLang="en-US" sz="1400" dirty="0">
              <a:latin typeface="微软雅黑" panose="020B0503020204020204" pitchFamily="34" charset="-122"/>
              <a:ea typeface="微软雅黑" panose="020B0503020204020204" pitchFamily="34" charset="-122"/>
            </a:endParaRPr>
          </a:p>
        </p:txBody>
      </p:sp>
      <p:cxnSp>
        <p:nvCxnSpPr>
          <p:cNvPr id="46" name="直接箭头连接符 45">
            <a:extLst>
              <a:ext uri="{FF2B5EF4-FFF2-40B4-BE49-F238E27FC236}">
                <a16:creationId xmlns:a16="http://schemas.microsoft.com/office/drawing/2014/main" id="{979C3258-83AB-D713-1D5D-2860E6DDC7DF}"/>
              </a:ext>
            </a:extLst>
          </p:cNvPr>
          <p:cNvCxnSpPr/>
          <p:nvPr/>
        </p:nvCxnSpPr>
        <p:spPr>
          <a:xfrm flipV="1">
            <a:off x="2504971" y="1725933"/>
            <a:ext cx="1008112" cy="7074"/>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81356DAD-E3BC-4F9C-9210-B97886B8F750}"/>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sp>
        <p:nvSpPr>
          <p:cNvPr id="51" name="矩形 50">
            <a:extLst>
              <a:ext uri="{FF2B5EF4-FFF2-40B4-BE49-F238E27FC236}">
                <a16:creationId xmlns:a16="http://schemas.microsoft.com/office/drawing/2014/main" id="{0791B74C-A9A7-4D67-9ED7-62B10A80DAEF}"/>
              </a:ext>
            </a:extLst>
          </p:cNvPr>
          <p:cNvSpPr/>
          <p:nvPr/>
        </p:nvSpPr>
        <p:spPr>
          <a:xfrm>
            <a:off x="485904" y="2061018"/>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
        <p:nvSpPr>
          <p:cNvPr id="13" name="文本框 12">
            <a:extLst>
              <a:ext uri="{FF2B5EF4-FFF2-40B4-BE49-F238E27FC236}">
                <a16:creationId xmlns:a16="http://schemas.microsoft.com/office/drawing/2014/main" id="{18AA3760-0516-4EE4-8FD5-0D7FBE08AF60}"/>
              </a:ext>
            </a:extLst>
          </p:cNvPr>
          <p:cNvSpPr txBox="1"/>
          <p:nvPr/>
        </p:nvSpPr>
        <p:spPr>
          <a:xfrm>
            <a:off x="1403648" y="1095959"/>
            <a:ext cx="3041217" cy="646331"/>
          </a:xfrm>
          <a:prstGeom prst="rect">
            <a:avLst/>
          </a:prstGeom>
          <a:noFill/>
        </p:spPr>
        <p:txBody>
          <a:bodyPr wrap="none" rtlCol="0">
            <a:spAutoFit/>
          </a:bodyPr>
          <a:lstStyle/>
          <a:p>
            <a:r>
              <a:rPr lang="zh-CN" altLang="en-US" b="1" dirty="0"/>
              <a:t>基于</a:t>
            </a:r>
            <a:r>
              <a:rPr lang="en-US" altLang="zh-CN" b="1" dirty="0"/>
              <a:t>5G</a:t>
            </a:r>
            <a:r>
              <a:rPr lang="zh-CN" altLang="en-US" b="1" dirty="0"/>
              <a:t>的云辅助协作定位</a:t>
            </a:r>
            <a:r>
              <a:rPr lang="en-US" altLang="zh-CN" b="1" baseline="30000" dirty="0"/>
              <a:t>[1]</a:t>
            </a:r>
          </a:p>
          <a:p>
            <a:endParaRPr lang="zh-CN" altLang="en-US" b="1" dirty="0"/>
          </a:p>
        </p:txBody>
      </p:sp>
      <p:sp>
        <p:nvSpPr>
          <p:cNvPr id="50" name="文本框 49">
            <a:extLst>
              <a:ext uri="{FF2B5EF4-FFF2-40B4-BE49-F238E27FC236}">
                <a16:creationId xmlns:a16="http://schemas.microsoft.com/office/drawing/2014/main" id="{D3D7FF6E-0A50-4ADB-9589-0E480DE3737D}"/>
              </a:ext>
            </a:extLst>
          </p:cNvPr>
          <p:cNvSpPr txBox="1"/>
          <p:nvPr/>
        </p:nvSpPr>
        <p:spPr>
          <a:xfrm>
            <a:off x="4549843" y="1069239"/>
            <a:ext cx="4908716" cy="369332"/>
          </a:xfrm>
          <a:prstGeom prst="rect">
            <a:avLst/>
          </a:prstGeom>
          <a:noFill/>
        </p:spPr>
        <p:txBody>
          <a:bodyPr wrap="none" rtlCol="0">
            <a:spAutoFit/>
          </a:bodyPr>
          <a:lstStyle/>
          <a:p>
            <a:pPr lvl="0" eaLnBrk="0" fontAlgn="base" hangingPunct="0">
              <a:spcBef>
                <a:spcPct val="0"/>
              </a:spcBef>
              <a:spcAft>
                <a:spcPct val="0"/>
              </a:spcAft>
            </a:pPr>
            <a:r>
              <a:rPr lang="zh-CN" altLang="zh-CN" b="1" dirty="0">
                <a:solidFill>
                  <a:srgbClr val="202124"/>
                </a:solidFill>
                <a:latin typeface="+mj-ea"/>
              </a:rPr>
              <a:t>基于融合</a:t>
            </a:r>
            <a:r>
              <a:rPr lang="zh-CN" altLang="en-US" b="1" dirty="0">
                <a:solidFill>
                  <a:srgbClr val="202124"/>
                </a:solidFill>
                <a:latin typeface="+mj-ea"/>
              </a:rPr>
              <a:t>信息</a:t>
            </a:r>
            <a:r>
              <a:rPr lang="zh-CN" altLang="zh-CN" b="1" dirty="0">
                <a:solidFill>
                  <a:srgbClr val="202124"/>
                </a:solidFill>
                <a:latin typeface="+mj-ea"/>
              </a:rPr>
              <a:t>的新型</a:t>
            </a:r>
            <a:r>
              <a:rPr lang="zh-CN" altLang="en-US" b="1" dirty="0">
                <a:solidFill>
                  <a:srgbClr val="202124"/>
                </a:solidFill>
                <a:latin typeface="+mj-ea"/>
              </a:rPr>
              <a:t>去中心化的</a:t>
            </a:r>
            <a:r>
              <a:rPr lang="zh-CN" altLang="zh-CN" b="1" dirty="0">
                <a:solidFill>
                  <a:srgbClr val="202124"/>
                </a:solidFill>
                <a:latin typeface="+mj-ea"/>
              </a:rPr>
              <a:t>贝叶斯方法</a:t>
            </a:r>
            <a:r>
              <a:rPr lang="en-US" altLang="zh-CN" b="1" baseline="30000" dirty="0">
                <a:solidFill>
                  <a:srgbClr val="202124"/>
                </a:solidFill>
                <a:latin typeface="+mj-ea"/>
              </a:rPr>
              <a:t>[2]</a:t>
            </a:r>
            <a:r>
              <a:rPr lang="zh-CN" altLang="zh-CN" b="1" baseline="30000" dirty="0">
                <a:latin typeface="+mj-ea"/>
              </a:rPr>
              <a:t> </a:t>
            </a:r>
          </a:p>
        </p:txBody>
      </p:sp>
      <p:sp>
        <p:nvSpPr>
          <p:cNvPr id="14" name="文本框 13">
            <a:extLst>
              <a:ext uri="{FF2B5EF4-FFF2-40B4-BE49-F238E27FC236}">
                <a16:creationId xmlns:a16="http://schemas.microsoft.com/office/drawing/2014/main" id="{1FC234B8-5016-43DF-813F-99EB385E54BA}"/>
              </a:ext>
            </a:extLst>
          </p:cNvPr>
          <p:cNvSpPr txBox="1"/>
          <p:nvPr/>
        </p:nvSpPr>
        <p:spPr>
          <a:xfrm>
            <a:off x="1280512" y="4457987"/>
            <a:ext cx="7863488" cy="784830"/>
          </a:xfrm>
          <a:prstGeom prst="rect">
            <a:avLst/>
          </a:prstGeom>
          <a:noFill/>
        </p:spPr>
        <p:txBody>
          <a:bodyPr wrap="square" rtlCol="0">
            <a:spAutoFit/>
          </a:bodyPr>
          <a:lstStyle/>
          <a:p>
            <a:r>
              <a:rPr lang="en-US" altLang="zh-CN" sz="900" dirty="0"/>
              <a:t>[1]Liu A, Lian L, Lau V, et al. Cloud-assisted cooperative localization for vehicle platoons: A turbo approach[J]. IEEE Transactions on Signal Processing, 2020, 68: 605-620.</a:t>
            </a:r>
          </a:p>
          <a:p>
            <a:r>
              <a:rPr lang="en-US" altLang="zh-CN" sz="900" dirty="0"/>
              <a:t>[2]</a:t>
            </a:r>
            <a:r>
              <a:rPr lang="en-US" altLang="zh-CN" sz="900" dirty="0" err="1"/>
              <a:t>Rohani</a:t>
            </a:r>
            <a:r>
              <a:rPr lang="en-US" altLang="zh-CN" sz="900" dirty="0"/>
              <a:t> M, Gingras D, Vigneron V, et al. A new decentralized Bayesian approach for cooperative vehicle localization based on fusion of GPS and VANET based inter-vehicle distance measurement[J]. IEEE Intelligent transportation systems magazine, 2015, 7(2): 85-95.</a:t>
            </a:r>
          </a:p>
          <a:p>
            <a:endParaRPr lang="zh-CN" altLang="en-US" sz="900" dirty="0"/>
          </a:p>
        </p:txBody>
      </p:sp>
      <p:sp>
        <p:nvSpPr>
          <p:cNvPr id="15" name="文本框 14">
            <a:extLst>
              <a:ext uri="{FF2B5EF4-FFF2-40B4-BE49-F238E27FC236}">
                <a16:creationId xmlns:a16="http://schemas.microsoft.com/office/drawing/2014/main" id="{F101ADB8-AA61-4E7B-8766-F1AB51481954}"/>
              </a:ext>
            </a:extLst>
          </p:cNvPr>
          <p:cNvSpPr txBox="1"/>
          <p:nvPr/>
        </p:nvSpPr>
        <p:spPr>
          <a:xfrm>
            <a:off x="4982438" y="1539097"/>
            <a:ext cx="1032655" cy="369332"/>
          </a:xfrm>
          <a:prstGeom prst="rect">
            <a:avLst/>
          </a:prstGeom>
          <a:noFill/>
        </p:spPr>
        <p:txBody>
          <a:bodyPr wrap="none" rtlCol="0">
            <a:spAutoFit/>
          </a:bodyPr>
          <a:lstStyle/>
          <a:p>
            <a:r>
              <a:rPr lang="en-US" altLang="zh-CN" dirty="0"/>
              <a:t>GPS</a:t>
            </a:r>
            <a:r>
              <a:rPr lang="zh-CN" altLang="en-US" dirty="0"/>
              <a:t>信息</a:t>
            </a:r>
          </a:p>
        </p:txBody>
      </p:sp>
      <p:sp>
        <p:nvSpPr>
          <p:cNvPr id="53" name="文本框 52">
            <a:extLst>
              <a:ext uri="{FF2B5EF4-FFF2-40B4-BE49-F238E27FC236}">
                <a16:creationId xmlns:a16="http://schemas.microsoft.com/office/drawing/2014/main" id="{1447E195-602A-4D77-A6F4-A97A65075AD8}"/>
              </a:ext>
            </a:extLst>
          </p:cNvPr>
          <p:cNvSpPr txBox="1"/>
          <p:nvPr/>
        </p:nvSpPr>
        <p:spPr>
          <a:xfrm>
            <a:off x="7771585" y="1530134"/>
            <a:ext cx="1279389" cy="369332"/>
          </a:xfrm>
          <a:prstGeom prst="rect">
            <a:avLst/>
          </a:prstGeom>
          <a:noFill/>
        </p:spPr>
        <p:txBody>
          <a:bodyPr wrap="none" rtlCol="0">
            <a:spAutoFit/>
          </a:bodyPr>
          <a:lstStyle/>
          <a:p>
            <a:r>
              <a:rPr lang="en-US" altLang="zh-CN" dirty="0"/>
              <a:t>VANET</a:t>
            </a:r>
            <a:r>
              <a:rPr lang="zh-CN" altLang="en-US" dirty="0"/>
              <a:t>信息</a:t>
            </a:r>
          </a:p>
        </p:txBody>
      </p:sp>
      <p:cxnSp>
        <p:nvCxnSpPr>
          <p:cNvPr id="54" name="直接箭头连接符 53">
            <a:extLst>
              <a:ext uri="{FF2B5EF4-FFF2-40B4-BE49-F238E27FC236}">
                <a16:creationId xmlns:a16="http://schemas.microsoft.com/office/drawing/2014/main" id="{4DA5CCCA-3F4A-4E9F-ABCB-A5A462421626}"/>
              </a:ext>
            </a:extLst>
          </p:cNvPr>
          <p:cNvCxnSpPr>
            <a:cxnSpLocks/>
          </p:cNvCxnSpPr>
          <p:nvPr/>
        </p:nvCxnSpPr>
        <p:spPr>
          <a:xfrm>
            <a:off x="5496174" y="1908429"/>
            <a:ext cx="876026" cy="411165"/>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933A08D-EBB2-4CC0-B92A-9383B17DB625}"/>
              </a:ext>
            </a:extLst>
          </p:cNvPr>
          <p:cNvCxnSpPr>
            <a:cxnSpLocks/>
            <a:stCxn id="53" idx="2"/>
          </p:cNvCxnSpPr>
          <p:nvPr/>
        </p:nvCxnSpPr>
        <p:spPr>
          <a:xfrm flipH="1">
            <a:off x="7574462" y="1899466"/>
            <a:ext cx="836818" cy="410400"/>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34FFC91A-9248-4533-A9DB-3F22D295B216}"/>
              </a:ext>
            </a:extLst>
          </p:cNvPr>
          <p:cNvSpPr txBox="1"/>
          <p:nvPr/>
        </p:nvSpPr>
        <p:spPr>
          <a:xfrm>
            <a:off x="6611602" y="2242709"/>
            <a:ext cx="646331" cy="369332"/>
          </a:xfrm>
          <a:prstGeom prst="rect">
            <a:avLst/>
          </a:prstGeom>
          <a:noFill/>
        </p:spPr>
        <p:txBody>
          <a:bodyPr wrap="none" rtlCol="0">
            <a:spAutoFit/>
          </a:bodyPr>
          <a:lstStyle/>
          <a:p>
            <a:r>
              <a:rPr lang="zh-CN" altLang="en-US" dirty="0"/>
              <a:t>融合</a:t>
            </a:r>
          </a:p>
        </p:txBody>
      </p:sp>
      <p:sp>
        <p:nvSpPr>
          <p:cNvPr id="65" name="文本框 64">
            <a:extLst>
              <a:ext uri="{FF2B5EF4-FFF2-40B4-BE49-F238E27FC236}">
                <a16:creationId xmlns:a16="http://schemas.microsoft.com/office/drawing/2014/main" id="{0295344B-2541-467D-8AEC-DFD81821ACA6}"/>
              </a:ext>
            </a:extLst>
          </p:cNvPr>
          <p:cNvSpPr txBox="1"/>
          <p:nvPr/>
        </p:nvSpPr>
        <p:spPr>
          <a:xfrm>
            <a:off x="4758061" y="2401233"/>
            <a:ext cx="3727302" cy="923330"/>
          </a:xfrm>
          <a:prstGeom prst="rect">
            <a:avLst/>
          </a:prstGeom>
          <a:noFill/>
        </p:spPr>
        <p:txBody>
          <a:bodyPr wrap="none" rtlCol="0">
            <a:spAutoFit/>
          </a:bodyPr>
          <a:lstStyle/>
          <a:p>
            <a:r>
              <a:rPr lang="zh-CN" altLang="en-US" dirty="0"/>
              <a:t>特点：</a:t>
            </a:r>
            <a:endParaRPr lang="en-US" altLang="zh-CN" dirty="0"/>
          </a:p>
          <a:p>
            <a:pPr marL="285750" indent="-285750">
              <a:buFont typeface="Arial" panose="020B0604020202020204" pitchFamily="34" charset="0"/>
              <a:buChar char="•"/>
            </a:pPr>
            <a:r>
              <a:rPr lang="zh-CN" altLang="en-US" b="1" dirty="0"/>
              <a:t>定位精度取决于传感器的准确性</a:t>
            </a:r>
          </a:p>
          <a:p>
            <a:endParaRPr lang="zh-CN" altLang="en-US" dirty="0"/>
          </a:p>
        </p:txBody>
      </p:sp>
    </p:spTree>
    <p:extLst>
      <p:ext uri="{BB962C8B-B14F-4D97-AF65-F5344CB8AC3E}">
        <p14:creationId xmlns:p14="http://schemas.microsoft.com/office/powerpoint/2010/main" val="36390570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圆角 51">
            <a:extLst>
              <a:ext uri="{FF2B5EF4-FFF2-40B4-BE49-F238E27FC236}">
                <a16:creationId xmlns:a16="http://schemas.microsoft.com/office/drawing/2014/main" id="{9395E5BB-3FBE-48E7-BBFF-EFF3632D8D2D}"/>
              </a:ext>
            </a:extLst>
          </p:cNvPr>
          <p:cNvSpPr/>
          <p:nvPr/>
        </p:nvSpPr>
        <p:spPr>
          <a:xfrm>
            <a:off x="1321809" y="935971"/>
            <a:ext cx="4277739" cy="361789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a:extLst>
              <a:ext uri="{FF2B5EF4-FFF2-40B4-BE49-F238E27FC236}">
                <a16:creationId xmlns:a16="http://schemas.microsoft.com/office/drawing/2014/main" id="{2B44A81E-608A-4480-BC5B-8B94E00B097C}"/>
              </a:ext>
            </a:extLst>
          </p:cNvPr>
          <p:cNvSpPr/>
          <p:nvPr/>
        </p:nvSpPr>
        <p:spPr>
          <a:xfrm>
            <a:off x="5627230" y="880906"/>
            <a:ext cx="3494386" cy="367296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zh-CN" altLang="en-US" dirty="0"/>
            </a:br>
            <a:r>
              <a:rPr lang="zh-CN" altLang="en-US" dirty="0"/>
              <a:t>支持区块链的车联网与合作 定位：深度神经网络方法</a:t>
            </a:r>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8" name="矩形 37"/>
          <p:cNvSpPr/>
          <p:nvPr/>
        </p:nvSpPr>
        <p:spPr>
          <a:xfrm>
            <a:off x="276716" y="1653245"/>
            <a:ext cx="1117614"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研究背景与现状</a:t>
            </a:r>
          </a:p>
        </p:txBody>
      </p:sp>
      <p:sp>
        <p:nvSpPr>
          <p:cNvPr id="47" name="矩形 46"/>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Impact" pitchFamily="34" charset="0"/>
                <a:ea typeface="微软雅黑" pitchFamily="34" charset="-122"/>
              </a:rPr>
              <a:t>研究现状</a:t>
            </a:r>
            <a:endParaRPr lang="en-US" altLang="zh-CN" sz="1200" dirty="0">
              <a:ln w="6350">
                <a:noFill/>
              </a:ln>
              <a:solidFill>
                <a:srgbClr val="37B0E8"/>
              </a:solidFill>
              <a:latin typeface="Impact" pitchFamily="34" charset="0"/>
              <a:ea typeface="微软雅黑" pitchFamily="34" charset="-122"/>
            </a:endParaRPr>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研究背景与现状</a:t>
            </a:r>
          </a:p>
        </p:txBody>
      </p:sp>
      <p:sp>
        <p:nvSpPr>
          <p:cNvPr id="28" name="矩形 27"/>
          <p:cNvSpPr/>
          <p:nvPr/>
        </p:nvSpPr>
        <p:spPr>
          <a:xfrm>
            <a:off x="500589" y="2823370"/>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40"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矩形 40"/>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43" name="文本框 42">
            <a:extLst>
              <a:ext uri="{FF2B5EF4-FFF2-40B4-BE49-F238E27FC236}">
                <a16:creationId xmlns:a16="http://schemas.microsoft.com/office/drawing/2014/main" id="{C2738FF1-0EC5-F17C-39B1-F81AD520024A}"/>
              </a:ext>
            </a:extLst>
          </p:cNvPr>
          <p:cNvSpPr txBox="1"/>
          <p:nvPr/>
        </p:nvSpPr>
        <p:spPr>
          <a:xfrm>
            <a:off x="1464202" y="1621581"/>
            <a:ext cx="2406057" cy="369332"/>
          </a:xfrm>
          <a:prstGeom prst="rect">
            <a:avLst/>
          </a:prstGeom>
          <a:noFill/>
        </p:spPr>
        <p:txBody>
          <a:bodyPr wrap="square" rtlCol="0">
            <a:spAutoFit/>
          </a:bodyPr>
          <a:lstStyle/>
          <a:p>
            <a:r>
              <a:rPr lang="zh-CN" altLang="en-US" dirty="0"/>
              <a:t>激光雷达传感器</a:t>
            </a:r>
            <a:endParaRPr lang="en-US" altLang="zh-CN" dirty="0"/>
          </a:p>
        </p:txBody>
      </p:sp>
      <p:sp>
        <p:nvSpPr>
          <p:cNvPr id="44" name="文本框 43">
            <a:extLst>
              <a:ext uri="{FF2B5EF4-FFF2-40B4-BE49-F238E27FC236}">
                <a16:creationId xmlns:a16="http://schemas.microsoft.com/office/drawing/2014/main" id="{16D3A837-1D32-5890-D98B-93D47B399C26}"/>
              </a:ext>
            </a:extLst>
          </p:cNvPr>
          <p:cNvSpPr txBox="1"/>
          <p:nvPr/>
        </p:nvSpPr>
        <p:spPr>
          <a:xfrm>
            <a:off x="5577976" y="1095959"/>
            <a:ext cx="3639943" cy="861774"/>
          </a:xfrm>
          <a:prstGeom prst="rect">
            <a:avLst/>
          </a:prstGeom>
          <a:noFill/>
        </p:spPr>
        <p:txBody>
          <a:bodyPr wrap="square" rtlCol="0">
            <a:spAutoFit/>
          </a:bodyPr>
          <a:lstStyle/>
          <a:p>
            <a:r>
              <a:rPr lang="zh-CN" altLang="en-US" b="1" dirty="0">
                <a:solidFill>
                  <a:srgbClr val="202124"/>
                </a:solidFill>
                <a:latin typeface="Arial Unicode MS"/>
              </a:rPr>
              <a:t>基于深度学习的车联网协作定位技术</a:t>
            </a:r>
            <a:r>
              <a:rPr lang="en-US" altLang="zh-CN" b="1" baseline="30000" dirty="0"/>
              <a:t>[4]</a:t>
            </a:r>
            <a:endParaRPr lang="en-US" altLang="zh-CN" b="1" dirty="0">
              <a:solidFill>
                <a:srgbClr val="202124"/>
              </a:solidFill>
              <a:latin typeface="Arial Unicode MS"/>
            </a:endParaRPr>
          </a:p>
          <a:p>
            <a:endParaRPr lang="zh-CN" altLang="en-US" sz="1400" dirty="0">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81356DAD-E3BC-4F9C-9210-B97886B8F750}"/>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sp>
        <p:nvSpPr>
          <p:cNvPr id="51" name="矩形 50">
            <a:extLst>
              <a:ext uri="{FF2B5EF4-FFF2-40B4-BE49-F238E27FC236}">
                <a16:creationId xmlns:a16="http://schemas.microsoft.com/office/drawing/2014/main" id="{0791B74C-A9A7-4D67-9ED7-62B10A80DAEF}"/>
              </a:ext>
            </a:extLst>
          </p:cNvPr>
          <p:cNvSpPr/>
          <p:nvPr/>
        </p:nvSpPr>
        <p:spPr>
          <a:xfrm>
            <a:off x="485904" y="2061018"/>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
        <p:nvSpPr>
          <p:cNvPr id="50" name="文本框 49">
            <a:extLst>
              <a:ext uri="{FF2B5EF4-FFF2-40B4-BE49-F238E27FC236}">
                <a16:creationId xmlns:a16="http://schemas.microsoft.com/office/drawing/2014/main" id="{56E022C7-1D97-49A8-894F-C779FC2A8C86}"/>
              </a:ext>
            </a:extLst>
          </p:cNvPr>
          <p:cNvSpPr txBox="1"/>
          <p:nvPr/>
        </p:nvSpPr>
        <p:spPr>
          <a:xfrm>
            <a:off x="1403647" y="1095959"/>
            <a:ext cx="4104457" cy="646331"/>
          </a:xfrm>
          <a:prstGeom prst="rect">
            <a:avLst/>
          </a:prstGeom>
          <a:noFill/>
        </p:spPr>
        <p:txBody>
          <a:bodyPr wrap="square" rtlCol="0">
            <a:spAutoFit/>
          </a:bodyPr>
          <a:lstStyle/>
          <a:p>
            <a:r>
              <a:rPr lang="zh-CN" altLang="zh-CN" dirty="0">
                <a:solidFill>
                  <a:srgbClr val="202124"/>
                </a:solidFill>
                <a:latin typeface="Arial Unicode MS"/>
                <a:ea typeface="inherit"/>
              </a:rPr>
              <a:t>基于激光雷达和 V2X 的</a:t>
            </a:r>
            <a:r>
              <a:rPr lang="zh-CN" altLang="en-US" dirty="0">
                <a:solidFill>
                  <a:srgbClr val="202124"/>
                </a:solidFill>
                <a:latin typeface="Arial Unicode MS"/>
                <a:ea typeface="inherit"/>
              </a:rPr>
              <a:t>协</a:t>
            </a:r>
            <a:r>
              <a:rPr lang="zh-CN" altLang="zh-CN" dirty="0">
                <a:solidFill>
                  <a:srgbClr val="202124"/>
                </a:solidFill>
                <a:latin typeface="Arial Unicode MS"/>
                <a:ea typeface="inherit"/>
              </a:rPr>
              <a:t>作定位技术</a:t>
            </a:r>
            <a:r>
              <a:rPr lang="en-US" altLang="zh-CN" b="1" baseline="30000" dirty="0"/>
              <a:t>[3]</a:t>
            </a:r>
          </a:p>
          <a:p>
            <a:endParaRPr lang="zh-CN" altLang="en-US" b="1" dirty="0"/>
          </a:p>
        </p:txBody>
      </p:sp>
      <p:cxnSp>
        <p:nvCxnSpPr>
          <p:cNvPr id="53" name="直接箭头连接符 52">
            <a:extLst>
              <a:ext uri="{FF2B5EF4-FFF2-40B4-BE49-F238E27FC236}">
                <a16:creationId xmlns:a16="http://schemas.microsoft.com/office/drawing/2014/main" id="{4147BE9C-3A7B-4FED-A8FD-77F97797FC09}"/>
              </a:ext>
            </a:extLst>
          </p:cNvPr>
          <p:cNvCxnSpPr/>
          <p:nvPr/>
        </p:nvCxnSpPr>
        <p:spPr>
          <a:xfrm flipV="1">
            <a:off x="3167281" y="1793818"/>
            <a:ext cx="1008112" cy="7074"/>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8F8A381-2B1C-4067-80CD-CF67CFED25EC}"/>
              </a:ext>
            </a:extLst>
          </p:cNvPr>
          <p:cNvSpPr txBox="1"/>
          <p:nvPr/>
        </p:nvSpPr>
        <p:spPr>
          <a:xfrm>
            <a:off x="4216690" y="1626119"/>
            <a:ext cx="1107996" cy="369332"/>
          </a:xfrm>
          <a:prstGeom prst="rect">
            <a:avLst/>
          </a:prstGeom>
          <a:noFill/>
        </p:spPr>
        <p:txBody>
          <a:bodyPr wrap="none" rtlCol="0">
            <a:spAutoFit/>
          </a:bodyPr>
          <a:lstStyle/>
          <a:p>
            <a:r>
              <a:rPr lang="zh-CN" altLang="en-US" dirty="0"/>
              <a:t>三维地图</a:t>
            </a:r>
          </a:p>
        </p:txBody>
      </p:sp>
      <p:sp>
        <p:nvSpPr>
          <p:cNvPr id="13" name="文本框 12">
            <a:extLst>
              <a:ext uri="{FF2B5EF4-FFF2-40B4-BE49-F238E27FC236}">
                <a16:creationId xmlns:a16="http://schemas.microsoft.com/office/drawing/2014/main" id="{077C563D-592E-4945-BFC8-B18B6B5F2ECC}"/>
              </a:ext>
            </a:extLst>
          </p:cNvPr>
          <p:cNvSpPr txBox="1"/>
          <p:nvPr/>
        </p:nvSpPr>
        <p:spPr>
          <a:xfrm>
            <a:off x="1464202" y="2394496"/>
            <a:ext cx="1800493" cy="369332"/>
          </a:xfrm>
          <a:prstGeom prst="rect">
            <a:avLst/>
          </a:prstGeom>
          <a:noFill/>
        </p:spPr>
        <p:txBody>
          <a:bodyPr wrap="none" rtlCol="0">
            <a:spAutoFit/>
          </a:bodyPr>
          <a:lstStyle/>
          <a:p>
            <a:r>
              <a:rPr lang="zh-CN" altLang="en-US" dirty="0"/>
              <a:t>源于交换的信息</a:t>
            </a:r>
          </a:p>
        </p:txBody>
      </p:sp>
      <p:cxnSp>
        <p:nvCxnSpPr>
          <p:cNvPr id="56" name="直接箭头连接符 55">
            <a:extLst>
              <a:ext uri="{FF2B5EF4-FFF2-40B4-BE49-F238E27FC236}">
                <a16:creationId xmlns:a16="http://schemas.microsoft.com/office/drawing/2014/main" id="{1BAB24B5-0BD0-4490-A89F-FA868AA41904}"/>
              </a:ext>
            </a:extLst>
          </p:cNvPr>
          <p:cNvCxnSpPr/>
          <p:nvPr/>
        </p:nvCxnSpPr>
        <p:spPr>
          <a:xfrm flipV="1">
            <a:off x="3167281" y="2575625"/>
            <a:ext cx="1008112" cy="7074"/>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1B014C4D-4066-4903-9E91-6A0114B99EED}"/>
              </a:ext>
            </a:extLst>
          </p:cNvPr>
          <p:cNvCxnSpPr>
            <a:cxnSpLocks/>
            <a:stCxn id="6" idx="2"/>
          </p:cNvCxnSpPr>
          <p:nvPr/>
        </p:nvCxnSpPr>
        <p:spPr>
          <a:xfrm>
            <a:off x="4770688" y="1995451"/>
            <a:ext cx="0" cy="476622"/>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90A5A6D4-6A7C-4959-823C-6970CCBD4E61}"/>
              </a:ext>
            </a:extLst>
          </p:cNvPr>
          <p:cNvSpPr txBox="1"/>
          <p:nvPr/>
        </p:nvSpPr>
        <p:spPr>
          <a:xfrm>
            <a:off x="4207034" y="2413098"/>
            <a:ext cx="1107996" cy="369332"/>
          </a:xfrm>
          <a:prstGeom prst="rect">
            <a:avLst/>
          </a:prstGeom>
          <a:noFill/>
        </p:spPr>
        <p:txBody>
          <a:bodyPr wrap="none" rtlCol="0">
            <a:spAutoFit/>
          </a:bodyPr>
          <a:lstStyle/>
          <a:p>
            <a:r>
              <a:rPr lang="zh-CN" altLang="en-US" dirty="0"/>
              <a:t>信息结合</a:t>
            </a:r>
          </a:p>
        </p:txBody>
      </p:sp>
      <p:cxnSp>
        <p:nvCxnSpPr>
          <p:cNvPr id="61" name="直接箭头连接符 60">
            <a:extLst>
              <a:ext uri="{FF2B5EF4-FFF2-40B4-BE49-F238E27FC236}">
                <a16:creationId xmlns:a16="http://schemas.microsoft.com/office/drawing/2014/main" id="{070985C5-9157-4EEE-B7A4-4C28E81BF0FB}"/>
              </a:ext>
            </a:extLst>
          </p:cNvPr>
          <p:cNvCxnSpPr>
            <a:cxnSpLocks/>
            <a:stCxn id="60" idx="2"/>
          </p:cNvCxnSpPr>
          <p:nvPr/>
        </p:nvCxnSpPr>
        <p:spPr>
          <a:xfrm>
            <a:off x="4761032" y="2782430"/>
            <a:ext cx="9656" cy="489903"/>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E5601494-CC81-44F3-803D-F8B8892DFB21}"/>
              </a:ext>
            </a:extLst>
          </p:cNvPr>
          <p:cNvSpPr txBox="1"/>
          <p:nvPr/>
        </p:nvSpPr>
        <p:spPr>
          <a:xfrm>
            <a:off x="4207034" y="3263941"/>
            <a:ext cx="1107996" cy="369332"/>
          </a:xfrm>
          <a:prstGeom prst="rect">
            <a:avLst/>
          </a:prstGeom>
          <a:noFill/>
        </p:spPr>
        <p:txBody>
          <a:bodyPr wrap="none" rtlCol="0">
            <a:spAutoFit/>
          </a:bodyPr>
          <a:lstStyle/>
          <a:p>
            <a:r>
              <a:rPr lang="zh-CN" altLang="en-US" dirty="0"/>
              <a:t>定位结果</a:t>
            </a:r>
          </a:p>
        </p:txBody>
      </p:sp>
      <p:sp>
        <p:nvSpPr>
          <p:cNvPr id="65" name="文本框 64">
            <a:extLst>
              <a:ext uri="{FF2B5EF4-FFF2-40B4-BE49-F238E27FC236}">
                <a16:creationId xmlns:a16="http://schemas.microsoft.com/office/drawing/2014/main" id="{E2ED9BB9-5278-4DC1-A2BE-CD35EF50A48C}"/>
              </a:ext>
            </a:extLst>
          </p:cNvPr>
          <p:cNvSpPr txBox="1"/>
          <p:nvPr/>
        </p:nvSpPr>
        <p:spPr>
          <a:xfrm>
            <a:off x="1542694" y="3635676"/>
            <a:ext cx="3858615" cy="1477328"/>
          </a:xfrm>
          <a:prstGeom prst="rect">
            <a:avLst/>
          </a:prstGeom>
          <a:noFill/>
        </p:spPr>
        <p:txBody>
          <a:bodyPr wrap="square" rtlCol="0">
            <a:spAutoFit/>
          </a:bodyPr>
          <a:lstStyle/>
          <a:p>
            <a:r>
              <a:rPr lang="zh-CN" altLang="en-US" dirty="0"/>
              <a:t>特点：</a:t>
            </a:r>
            <a:endParaRPr lang="en-US" altLang="zh-CN" dirty="0"/>
          </a:p>
          <a:p>
            <a:pPr marL="285750" indent="-285750">
              <a:buFont typeface="Arial" panose="020B0604020202020204" pitchFamily="34" charset="0"/>
              <a:buChar char="•"/>
            </a:pPr>
            <a:r>
              <a:rPr lang="zh-CN" altLang="en-US" b="1" dirty="0"/>
              <a:t>提高定位准确性和可靠性</a:t>
            </a:r>
            <a:endParaRPr lang="en-US" altLang="zh-CN" b="1" dirty="0"/>
          </a:p>
          <a:p>
            <a:pPr marL="285750" indent="-285750">
              <a:buFont typeface="Arial" panose="020B0604020202020204" pitchFamily="34" charset="0"/>
              <a:buChar char="•"/>
            </a:pPr>
            <a:r>
              <a:rPr lang="zh-CN" altLang="en-US" b="1" dirty="0"/>
              <a:t>需要较强计算能力</a:t>
            </a:r>
            <a:endParaRPr lang="en-US" altLang="zh-CN" b="1" dirty="0"/>
          </a:p>
          <a:p>
            <a:pPr marL="285750" indent="-285750">
              <a:buFont typeface="Arial" panose="020B0604020202020204" pitchFamily="34" charset="0"/>
              <a:buChar char="•"/>
            </a:pPr>
            <a:endParaRPr lang="zh-CN" altLang="en-US" b="1" dirty="0"/>
          </a:p>
          <a:p>
            <a:endParaRPr lang="zh-CN" altLang="en-US" dirty="0"/>
          </a:p>
        </p:txBody>
      </p:sp>
      <p:sp>
        <p:nvSpPr>
          <p:cNvPr id="19" name="文本框 18">
            <a:extLst>
              <a:ext uri="{FF2B5EF4-FFF2-40B4-BE49-F238E27FC236}">
                <a16:creationId xmlns:a16="http://schemas.microsoft.com/office/drawing/2014/main" id="{15AFD7D6-2D78-44D7-A5DC-8CD317D373E5}"/>
              </a:ext>
            </a:extLst>
          </p:cNvPr>
          <p:cNvSpPr txBox="1"/>
          <p:nvPr/>
        </p:nvSpPr>
        <p:spPr>
          <a:xfrm>
            <a:off x="1198217" y="4532302"/>
            <a:ext cx="7841104" cy="784830"/>
          </a:xfrm>
          <a:prstGeom prst="rect">
            <a:avLst/>
          </a:prstGeom>
          <a:noFill/>
        </p:spPr>
        <p:txBody>
          <a:bodyPr wrap="square" rtlCol="0">
            <a:spAutoFit/>
          </a:bodyPr>
          <a:lstStyle/>
          <a:p>
            <a:r>
              <a:rPr lang="en-US" altLang="zh-CN" sz="900" dirty="0"/>
              <a:t>[3]Kang M S, </a:t>
            </a:r>
            <a:r>
              <a:rPr lang="en-US" altLang="zh-CN" sz="900" dirty="0" err="1"/>
              <a:t>Ahn</a:t>
            </a:r>
            <a:r>
              <a:rPr lang="en-US" altLang="zh-CN" sz="900" dirty="0"/>
              <a:t> J H, </a:t>
            </a:r>
            <a:r>
              <a:rPr lang="en-US" altLang="zh-CN" sz="900" dirty="0" err="1"/>
              <a:t>Im</a:t>
            </a:r>
            <a:r>
              <a:rPr lang="en-US" altLang="zh-CN" sz="900" dirty="0"/>
              <a:t> J U, et al. Lidar-and V2X-Based Cooperative Localization Technique for Autonomous Driving in a GNSS-Denied Environment[J]. Remote Sensing, 2022, 14(22): 5881.</a:t>
            </a:r>
          </a:p>
          <a:p>
            <a:r>
              <a:rPr lang="en-US" altLang="zh-CN" sz="900" dirty="0"/>
              <a:t>[4]Song Y, Fu Y, Yu F R, et al. Blockchain-enabled internet of vehicles with cooperative positioning: A deep neural network approach[J]. IEEE Internet of Things Journal, 2020, 7(4): 3485-3498.</a:t>
            </a:r>
          </a:p>
          <a:p>
            <a:endParaRPr lang="zh-CN" altLang="en-US" sz="900" dirty="0"/>
          </a:p>
        </p:txBody>
      </p:sp>
      <p:sp>
        <p:nvSpPr>
          <p:cNvPr id="25" name="文本框 24">
            <a:extLst>
              <a:ext uri="{FF2B5EF4-FFF2-40B4-BE49-F238E27FC236}">
                <a16:creationId xmlns:a16="http://schemas.microsoft.com/office/drawing/2014/main" id="{9B1E764D-C39F-47ED-BF47-C71D9C84014C}"/>
              </a:ext>
            </a:extLst>
          </p:cNvPr>
          <p:cNvSpPr txBox="1"/>
          <p:nvPr/>
        </p:nvSpPr>
        <p:spPr>
          <a:xfrm>
            <a:off x="5893426" y="1670971"/>
            <a:ext cx="877163" cy="369332"/>
          </a:xfrm>
          <a:prstGeom prst="rect">
            <a:avLst/>
          </a:prstGeom>
          <a:noFill/>
        </p:spPr>
        <p:txBody>
          <a:bodyPr wrap="none" rtlCol="0">
            <a:spAutoFit/>
          </a:bodyPr>
          <a:lstStyle/>
          <a:p>
            <a:r>
              <a:rPr lang="zh-CN" altLang="en-US" dirty="0"/>
              <a:t>车联网</a:t>
            </a:r>
          </a:p>
        </p:txBody>
      </p:sp>
      <p:sp>
        <p:nvSpPr>
          <p:cNvPr id="66" name="文本框 65">
            <a:extLst>
              <a:ext uri="{FF2B5EF4-FFF2-40B4-BE49-F238E27FC236}">
                <a16:creationId xmlns:a16="http://schemas.microsoft.com/office/drawing/2014/main" id="{5C4F1FC2-2881-4E9D-8C10-3ABFCD55FB38}"/>
              </a:ext>
            </a:extLst>
          </p:cNvPr>
          <p:cNvSpPr txBox="1"/>
          <p:nvPr/>
        </p:nvSpPr>
        <p:spPr>
          <a:xfrm>
            <a:off x="7489644" y="1653245"/>
            <a:ext cx="1107996" cy="369332"/>
          </a:xfrm>
          <a:prstGeom prst="rect">
            <a:avLst/>
          </a:prstGeom>
          <a:noFill/>
        </p:spPr>
        <p:txBody>
          <a:bodyPr wrap="none" rtlCol="0">
            <a:spAutoFit/>
          </a:bodyPr>
          <a:lstStyle/>
          <a:p>
            <a:r>
              <a:rPr lang="zh-CN" altLang="en-US" dirty="0"/>
              <a:t>协作定位</a:t>
            </a:r>
          </a:p>
        </p:txBody>
      </p:sp>
      <p:sp>
        <p:nvSpPr>
          <p:cNvPr id="27" name="文本框 26">
            <a:extLst>
              <a:ext uri="{FF2B5EF4-FFF2-40B4-BE49-F238E27FC236}">
                <a16:creationId xmlns:a16="http://schemas.microsoft.com/office/drawing/2014/main" id="{6E6621E5-D21E-430A-A9CA-4734F09F3705}"/>
              </a:ext>
            </a:extLst>
          </p:cNvPr>
          <p:cNvSpPr txBox="1"/>
          <p:nvPr/>
        </p:nvSpPr>
        <p:spPr>
          <a:xfrm>
            <a:off x="5805203" y="2413098"/>
            <a:ext cx="3185487" cy="369332"/>
          </a:xfrm>
          <a:prstGeom prst="rect">
            <a:avLst/>
          </a:prstGeom>
          <a:noFill/>
        </p:spPr>
        <p:txBody>
          <a:bodyPr wrap="none" rtlCol="0">
            <a:spAutoFit/>
          </a:bodyPr>
          <a:lstStyle/>
          <a:p>
            <a:r>
              <a:rPr lang="zh-CN" altLang="en-US" dirty="0"/>
              <a:t>多智能车辆定位误差共享模型</a:t>
            </a:r>
          </a:p>
        </p:txBody>
      </p:sp>
      <p:cxnSp>
        <p:nvCxnSpPr>
          <p:cNvPr id="69" name="直接箭头连接符 68">
            <a:extLst>
              <a:ext uri="{FF2B5EF4-FFF2-40B4-BE49-F238E27FC236}">
                <a16:creationId xmlns:a16="http://schemas.microsoft.com/office/drawing/2014/main" id="{A914F3E5-5D02-45E2-87C5-32DCBE784A1B}"/>
              </a:ext>
            </a:extLst>
          </p:cNvPr>
          <p:cNvCxnSpPr>
            <a:cxnSpLocks/>
          </p:cNvCxnSpPr>
          <p:nvPr/>
        </p:nvCxnSpPr>
        <p:spPr>
          <a:xfrm>
            <a:off x="7130116" y="1872375"/>
            <a:ext cx="0" cy="609380"/>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7F8AD97E-AB2C-4A0B-9360-B265FE322A6D}"/>
              </a:ext>
            </a:extLst>
          </p:cNvPr>
          <p:cNvCxnSpPr>
            <a:cxnSpLocks/>
          </p:cNvCxnSpPr>
          <p:nvPr/>
        </p:nvCxnSpPr>
        <p:spPr>
          <a:xfrm>
            <a:off x="7186589" y="2708169"/>
            <a:ext cx="0" cy="476622"/>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E25FED6D-4C93-4E04-AE67-9103C0E0B7DC}"/>
              </a:ext>
            </a:extLst>
          </p:cNvPr>
          <p:cNvSpPr txBox="1"/>
          <p:nvPr/>
        </p:nvSpPr>
        <p:spPr>
          <a:xfrm>
            <a:off x="5835886" y="3137240"/>
            <a:ext cx="3416320" cy="369332"/>
          </a:xfrm>
          <a:prstGeom prst="rect">
            <a:avLst/>
          </a:prstGeom>
          <a:noFill/>
        </p:spPr>
        <p:txBody>
          <a:bodyPr wrap="none" rtlCol="0">
            <a:spAutoFit/>
          </a:bodyPr>
          <a:lstStyle/>
          <a:p>
            <a:r>
              <a:rPr lang="zh-CN" altLang="en-US" dirty="0"/>
              <a:t>激光雷达，深度学习：纠正误差</a:t>
            </a:r>
          </a:p>
        </p:txBody>
      </p:sp>
      <p:sp>
        <p:nvSpPr>
          <p:cNvPr id="73" name="文本框 72">
            <a:extLst>
              <a:ext uri="{FF2B5EF4-FFF2-40B4-BE49-F238E27FC236}">
                <a16:creationId xmlns:a16="http://schemas.microsoft.com/office/drawing/2014/main" id="{6592C16A-D30D-40BB-AB55-6B216A56204B}"/>
              </a:ext>
            </a:extLst>
          </p:cNvPr>
          <p:cNvSpPr txBox="1"/>
          <p:nvPr/>
        </p:nvSpPr>
        <p:spPr>
          <a:xfrm>
            <a:off x="5870879" y="3667512"/>
            <a:ext cx="3858615" cy="1200329"/>
          </a:xfrm>
          <a:prstGeom prst="rect">
            <a:avLst/>
          </a:prstGeom>
          <a:noFill/>
        </p:spPr>
        <p:txBody>
          <a:bodyPr wrap="square" rtlCol="0">
            <a:spAutoFit/>
          </a:bodyPr>
          <a:lstStyle/>
          <a:p>
            <a:r>
              <a:rPr lang="zh-CN" altLang="en-US" dirty="0"/>
              <a:t>特点：</a:t>
            </a:r>
            <a:endParaRPr lang="en-US" altLang="zh-CN" dirty="0"/>
          </a:p>
          <a:p>
            <a:pPr marL="285750" indent="-285750">
              <a:buFont typeface="Arial" panose="020B0604020202020204" pitchFamily="34" charset="0"/>
              <a:buChar char="•"/>
            </a:pPr>
            <a:r>
              <a:rPr lang="zh-CN" altLang="en-US" b="1" dirty="0"/>
              <a:t>更好的定位精度和安全性</a:t>
            </a:r>
            <a:endParaRPr lang="en-US" altLang="zh-CN" b="1" dirty="0"/>
          </a:p>
          <a:p>
            <a:pPr marL="285750" indent="-285750">
              <a:buFont typeface="Arial" panose="020B0604020202020204" pitchFamily="34" charset="0"/>
              <a:buChar char="•"/>
            </a:pPr>
            <a:r>
              <a:rPr lang="zh-CN" altLang="en-US" b="1" dirty="0"/>
              <a:t>需要低延时的网络条件</a:t>
            </a:r>
          </a:p>
          <a:p>
            <a:endParaRPr lang="zh-CN" altLang="en-US" dirty="0"/>
          </a:p>
        </p:txBody>
      </p:sp>
      <p:cxnSp>
        <p:nvCxnSpPr>
          <p:cNvPr id="42" name="直接连接符 41">
            <a:extLst>
              <a:ext uri="{FF2B5EF4-FFF2-40B4-BE49-F238E27FC236}">
                <a16:creationId xmlns:a16="http://schemas.microsoft.com/office/drawing/2014/main" id="{EE04F730-0EEB-4160-9D7B-22F4B5A055CA}"/>
              </a:ext>
            </a:extLst>
          </p:cNvPr>
          <p:cNvCxnSpPr>
            <a:cxnSpLocks/>
            <a:stCxn id="25" idx="3"/>
          </p:cNvCxnSpPr>
          <p:nvPr/>
        </p:nvCxnSpPr>
        <p:spPr>
          <a:xfrm flipV="1">
            <a:off x="6770589" y="1846774"/>
            <a:ext cx="719055" cy="8863"/>
          </a:xfrm>
          <a:prstGeom prst="line">
            <a:avLst/>
          </a:prstGeom>
        </p:spPr>
        <p:style>
          <a:lnRef idx="3">
            <a:schemeClr val="dk1"/>
          </a:lnRef>
          <a:fillRef idx="0">
            <a:schemeClr val="dk1"/>
          </a:fillRef>
          <a:effectRef idx="2">
            <a:schemeClr val="dk1"/>
          </a:effectRef>
          <a:fontRef idx="minor">
            <a:schemeClr val="tx1"/>
          </a:fontRef>
        </p:style>
      </p:cxnSp>
      <p:sp>
        <p:nvSpPr>
          <p:cNvPr id="81" name="文本框 80">
            <a:extLst>
              <a:ext uri="{FF2B5EF4-FFF2-40B4-BE49-F238E27FC236}">
                <a16:creationId xmlns:a16="http://schemas.microsoft.com/office/drawing/2014/main" id="{51A9E06F-D991-455B-A424-48765C1FCFD4}"/>
              </a:ext>
            </a:extLst>
          </p:cNvPr>
          <p:cNvSpPr txBox="1"/>
          <p:nvPr/>
        </p:nvSpPr>
        <p:spPr>
          <a:xfrm>
            <a:off x="6881766" y="1581874"/>
            <a:ext cx="543739" cy="307777"/>
          </a:xfrm>
          <a:prstGeom prst="rect">
            <a:avLst/>
          </a:prstGeom>
          <a:noFill/>
        </p:spPr>
        <p:txBody>
          <a:bodyPr wrap="none" rtlCol="0">
            <a:spAutoFit/>
          </a:bodyPr>
          <a:lstStyle/>
          <a:p>
            <a:r>
              <a:rPr lang="zh-CN" altLang="en-US" sz="1400" b="1" dirty="0"/>
              <a:t>结合</a:t>
            </a:r>
          </a:p>
        </p:txBody>
      </p:sp>
    </p:spTree>
    <p:extLst>
      <p:ext uri="{BB962C8B-B14F-4D97-AF65-F5344CB8AC3E}">
        <p14:creationId xmlns:p14="http://schemas.microsoft.com/office/powerpoint/2010/main" val="27027601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圆角 51">
            <a:extLst>
              <a:ext uri="{FF2B5EF4-FFF2-40B4-BE49-F238E27FC236}">
                <a16:creationId xmlns:a16="http://schemas.microsoft.com/office/drawing/2014/main" id="{9395E5BB-3FBE-48E7-BBFF-EFF3632D8D2D}"/>
              </a:ext>
            </a:extLst>
          </p:cNvPr>
          <p:cNvSpPr/>
          <p:nvPr/>
        </p:nvSpPr>
        <p:spPr>
          <a:xfrm>
            <a:off x="1321810" y="935971"/>
            <a:ext cx="3974570" cy="408325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圆角 3">
            <a:extLst>
              <a:ext uri="{FF2B5EF4-FFF2-40B4-BE49-F238E27FC236}">
                <a16:creationId xmlns:a16="http://schemas.microsoft.com/office/drawing/2014/main" id="{2B44A81E-608A-4480-BC5B-8B94E00B097C}"/>
              </a:ext>
            </a:extLst>
          </p:cNvPr>
          <p:cNvSpPr/>
          <p:nvPr/>
        </p:nvSpPr>
        <p:spPr>
          <a:xfrm>
            <a:off x="5405142" y="880906"/>
            <a:ext cx="3489269" cy="4097961"/>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8" name="矩形 37"/>
          <p:cNvSpPr/>
          <p:nvPr/>
        </p:nvSpPr>
        <p:spPr>
          <a:xfrm>
            <a:off x="276716" y="1653245"/>
            <a:ext cx="1117614"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研究背景与现状</a:t>
            </a:r>
          </a:p>
        </p:txBody>
      </p:sp>
      <p:sp>
        <p:nvSpPr>
          <p:cNvPr id="47" name="矩形 46"/>
          <p:cNvSpPr/>
          <p:nvPr/>
        </p:nvSpPr>
        <p:spPr>
          <a:xfrm>
            <a:off x="1403648" y="643728"/>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Impact" pitchFamily="34" charset="0"/>
                <a:ea typeface="微软雅黑" pitchFamily="34" charset="-122"/>
              </a:rPr>
              <a:t>研究现状</a:t>
            </a:r>
            <a:endParaRPr lang="en-US" altLang="zh-CN" sz="1200" dirty="0">
              <a:ln w="6350">
                <a:noFill/>
              </a:ln>
              <a:solidFill>
                <a:srgbClr val="37B0E8"/>
              </a:solidFill>
              <a:latin typeface="Impact" pitchFamily="34" charset="0"/>
              <a:ea typeface="微软雅黑" pitchFamily="34" charset="-122"/>
            </a:endParaRPr>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研究背景与现状</a:t>
            </a:r>
          </a:p>
        </p:txBody>
      </p:sp>
      <p:sp>
        <p:nvSpPr>
          <p:cNvPr id="28" name="矩形 27"/>
          <p:cNvSpPr/>
          <p:nvPr/>
        </p:nvSpPr>
        <p:spPr>
          <a:xfrm>
            <a:off x="500589" y="2823370"/>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40"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矩形 40"/>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pic>
        <p:nvPicPr>
          <p:cNvPr id="12" name="图片 11">
            <a:extLst>
              <a:ext uri="{FF2B5EF4-FFF2-40B4-BE49-F238E27FC236}">
                <a16:creationId xmlns:a16="http://schemas.microsoft.com/office/drawing/2014/main" id="{676C0B50-856B-5C2C-758A-FAD5593EE9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4297" y="1003765"/>
            <a:ext cx="1062704" cy="628345"/>
          </a:xfrm>
          <a:prstGeom prst="rect">
            <a:avLst/>
          </a:prstGeom>
        </p:spPr>
      </p:pic>
      <p:sp>
        <p:nvSpPr>
          <p:cNvPr id="43" name="文本框 42">
            <a:extLst>
              <a:ext uri="{FF2B5EF4-FFF2-40B4-BE49-F238E27FC236}">
                <a16:creationId xmlns:a16="http://schemas.microsoft.com/office/drawing/2014/main" id="{C2738FF1-0EC5-F17C-39B1-F81AD520024A}"/>
              </a:ext>
            </a:extLst>
          </p:cNvPr>
          <p:cNvSpPr txBox="1"/>
          <p:nvPr/>
        </p:nvSpPr>
        <p:spPr>
          <a:xfrm>
            <a:off x="1653668" y="3356211"/>
            <a:ext cx="2406057" cy="1169551"/>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基于统计学思想</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基于多传感器数据融合</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基于智能算法</a:t>
            </a:r>
          </a:p>
        </p:txBody>
      </p:sp>
      <p:sp>
        <p:nvSpPr>
          <p:cNvPr id="44" name="文本框 43">
            <a:extLst>
              <a:ext uri="{FF2B5EF4-FFF2-40B4-BE49-F238E27FC236}">
                <a16:creationId xmlns:a16="http://schemas.microsoft.com/office/drawing/2014/main" id="{16D3A837-1D32-5890-D98B-93D47B399C26}"/>
              </a:ext>
            </a:extLst>
          </p:cNvPr>
          <p:cNvSpPr txBox="1"/>
          <p:nvPr/>
        </p:nvSpPr>
        <p:spPr>
          <a:xfrm>
            <a:off x="5959645" y="3560764"/>
            <a:ext cx="2934766" cy="1169551"/>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极低延时的通信信号</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高精度的传感器</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足够多的联网车辆</a:t>
            </a:r>
          </a:p>
        </p:txBody>
      </p:sp>
      <p:cxnSp>
        <p:nvCxnSpPr>
          <p:cNvPr id="46" name="直接箭头连接符 45">
            <a:extLst>
              <a:ext uri="{FF2B5EF4-FFF2-40B4-BE49-F238E27FC236}">
                <a16:creationId xmlns:a16="http://schemas.microsoft.com/office/drawing/2014/main" id="{979C3258-83AB-D713-1D5D-2860E6DDC7DF}"/>
              </a:ext>
            </a:extLst>
          </p:cNvPr>
          <p:cNvCxnSpPr/>
          <p:nvPr/>
        </p:nvCxnSpPr>
        <p:spPr>
          <a:xfrm flipV="1">
            <a:off x="3195754" y="4366077"/>
            <a:ext cx="1008112" cy="7074"/>
          </a:xfrm>
          <a:prstGeom prst="straightConnector1">
            <a:avLst/>
          </a:prstGeom>
          <a:ln w="762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3C61420B-A866-4B00-9781-655906586C91}"/>
              </a:ext>
            </a:extLst>
          </p:cNvPr>
          <p:cNvSpPr txBox="1"/>
          <p:nvPr/>
        </p:nvSpPr>
        <p:spPr>
          <a:xfrm>
            <a:off x="4186713" y="4205130"/>
            <a:ext cx="1562301"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间接应用</a:t>
            </a:r>
          </a:p>
        </p:txBody>
      </p:sp>
      <p:pic>
        <p:nvPicPr>
          <p:cNvPr id="17" name="图形 16" descr="汽车">
            <a:extLst>
              <a:ext uri="{FF2B5EF4-FFF2-40B4-BE49-F238E27FC236}">
                <a16:creationId xmlns:a16="http://schemas.microsoft.com/office/drawing/2014/main" id="{5E4BFB7B-792B-4322-864C-82A68ABBAC6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22293" y="2718866"/>
            <a:ext cx="762782" cy="762782"/>
          </a:xfrm>
          <a:prstGeom prst="rect">
            <a:avLst/>
          </a:prstGeom>
        </p:spPr>
      </p:pic>
      <p:pic>
        <p:nvPicPr>
          <p:cNvPr id="21" name="图形 20" descr="公共汽车">
            <a:extLst>
              <a:ext uri="{FF2B5EF4-FFF2-40B4-BE49-F238E27FC236}">
                <a16:creationId xmlns:a16="http://schemas.microsoft.com/office/drawing/2014/main" id="{4545E987-6ECA-4C76-9040-8B565A4BB96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0721" y="2032369"/>
            <a:ext cx="743053" cy="743053"/>
          </a:xfrm>
          <a:prstGeom prst="rect">
            <a:avLst/>
          </a:prstGeom>
        </p:spPr>
      </p:pic>
      <p:pic>
        <p:nvPicPr>
          <p:cNvPr id="49" name="图形 48" descr="出租车">
            <a:extLst>
              <a:ext uri="{FF2B5EF4-FFF2-40B4-BE49-F238E27FC236}">
                <a16:creationId xmlns:a16="http://schemas.microsoft.com/office/drawing/2014/main" id="{59E595D3-1CAB-4C57-8088-5CB85DE940F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45226" y="2050099"/>
            <a:ext cx="793702" cy="793702"/>
          </a:xfrm>
          <a:prstGeom prst="rect">
            <a:avLst/>
          </a:prstGeom>
        </p:spPr>
      </p:pic>
      <p:pic>
        <p:nvPicPr>
          <p:cNvPr id="55" name="图形 54" descr="信号塔">
            <a:extLst>
              <a:ext uri="{FF2B5EF4-FFF2-40B4-BE49-F238E27FC236}">
                <a16:creationId xmlns:a16="http://schemas.microsoft.com/office/drawing/2014/main" id="{11285DE3-3FD4-4ABD-8210-7BC9B82E0877}"/>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09928" y="1009018"/>
            <a:ext cx="914400" cy="914400"/>
          </a:xfrm>
          <a:prstGeom prst="rect">
            <a:avLst/>
          </a:prstGeom>
        </p:spPr>
      </p:pic>
      <p:pic>
        <p:nvPicPr>
          <p:cNvPr id="57" name="图形 56" descr="转移">
            <a:extLst>
              <a:ext uri="{FF2B5EF4-FFF2-40B4-BE49-F238E27FC236}">
                <a16:creationId xmlns:a16="http://schemas.microsoft.com/office/drawing/2014/main" id="{380D6D9E-A54F-4144-B0E5-2A6E8E17BB8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6200000">
            <a:off x="6601132" y="1905167"/>
            <a:ext cx="914400" cy="914400"/>
          </a:xfrm>
          <a:prstGeom prst="rect">
            <a:avLst/>
          </a:prstGeom>
        </p:spPr>
      </p:pic>
      <p:cxnSp>
        <p:nvCxnSpPr>
          <p:cNvPr id="59" name="直接箭头连接符 58">
            <a:extLst>
              <a:ext uri="{FF2B5EF4-FFF2-40B4-BE49-F238E27FC236}">
                <a16:creationId xmlns:a16="http://schemas.microsoft.com/office/drawing/2014/main" id="{837672E6-FB8C-44EC-8C85-2846925925FE}"/>
              </a:ext>
            </a:extLst>
          </p:cNvPr>
          <p:cNvCxnSpPr>
            <a:cxnSpLocks/>
          </p:cNvCxnSpPr>
          <p:nvPr/>
        </p:nvCxnSpPr>
        <p:spPr>
          <a:xfrm flipH="1">
            <a:off x="1977786" y="1599035"/>
            <a:ext cx="464231" cy="61033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A27AA1C5-D147-463F-B9AC-33CC073BDD64}"/>
              </a:ext>
            </a:extLst>
          </p:cNvPr>
          <p:cNvCxnSpPr>
            <a:cxnSpLocks/>
          </p:cNvCxnSpPr>
          <p:nvPr/>
        </p:nvCxnSpPr>
        <p:spPr>
          <a:xfrm>
            <a:off x="1898992" y="2582967"/>
            <a:ext cx="683171" cy="47211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B2EFAD6A-E29D-4EE7-850C-F85F5D5CD405}"/>
              </a:ext>
            </a:extLst>
          </p:cNvPr>
          <p:cNvCxnSpPr>
            <a:cxnSpLocks/>
          </p:cNvCxnSpPr>
          <p:nvPr/>
        </p:nvCxnSpPr>
        <p:spPr>
          <a:xfrm flipH="1">
            <a:off x="3276302" y="2646364"/>
            <a:ext cx="656615" cy="46616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10CDE6D9-A021-4B89-835A-4F342F6C1A6C}"/>
              </a:ext>
            </a:extLst>
          </p:cNvPr>
          <p:cNvCxnSpPr>
            <a:cxnSpLocks/>
          </p:cNvCxnSpPr>
          <p:nvPr/>
        </p:nvCxnSpPr>
        <p:spPr>
          <a:xfrm>
            <a:off x="3481153" y="1562976"/>
            <a:ext cx="460924" cy="63171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D9CBBA23-6113-4151-BFF3-48EA18C86446}"/>
              </a:ext>
            </a:extLst>
          </p:cNvPr>
          <p:cNvCxnSpPr>
            <a:cxnSpLocks/>
          </p:cNvCxnSpPr>
          <p:nvPr/>
        </p:nvCxnSpPr>
        <p:spPr>
          <a:xfrm flipH="1" flipV="1">
            <a:off x="2267263" y="2414467"/>
            <a:ext cx="1390736" cy="858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5" name="图形 74" descr="汽车">
            <a:extLst>
              <a:ext uri="{FF2B5EF4-FFF2-40B4-BE49-F238E27FC236}">
                <a16:creationId xmlns:a16="http://schemas.microsoft.com/office/drawing/2014/main" id="{EF178C5E-998C-4C0C-85F3-031E0242730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60061" y="2646364"/>
            <a:ext cx="914400" cy="914400"/>
          </a:xfrm>
          <a:prstGeom prst="rect">
            <a:avLst/>
          </a:prstGeom>
        </p:spPr>
      </p:pic>
      <p:sp>
        <p:nvSpPr>
          <p:cNvPr id="2" name="矩形: 圆角 1">
            <a:extLst>
              <a:ext uri="{FF2B5EF4-FFF2-40B4-BE49-F238E27FC236}">
                <a16:creationId xmlns:a16="http://schemas.microsoft.com/office/drawing/2014/main" id="{A9A99D8B-9C4D-46E0-8F7B-6984E81D2EC5}"/>
              </a:ext>
            </a:extLst>
          </p:cNvPr>
          <p:cNvSpPr/>
          <p:nvPr/>
        </p:nvSpPr>
        <p:spPr>
          <a:xfrm>
            <a:off x="2002328" y="4245475"/>
            <a:ext cx="1152128" cy="2412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81356DAD-E3BC-4F9C-9210-B97886B8F750}"/>
              </a:ext>
            </a:extLst>
          </p:cNvPr>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sp>
        <p:nvSpPr>
          <p:cNvPr id="51" name="矩形 50">
            <a:extLst>
              <a:ext uri="{FF2B5EF4-FFF2-40B4-BE49-F238E27FC236}">
                <a16:creationId xmlns:a16="http://schemas.microsoft.com/office/drawing/2014/main" id="{0791B74C-A9A7-4D67-9ED7-62B10A80DAEF}"/>
              </a:ext>
            </a:extLst>
          </p:cNvPr>
          <p:cNvSpPr/>
          <p:nvPr/>
        </p:nvSpPr>
        <p:spPr>
          <a:xfrm>
            <a:off x="485904" y="2061018"/>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主要内容</a:t>
            </a:r>
          </a:p>
        </p:txBody>
      </p:sp>
    </p:spTree>
    <p:extLst>
      <p:ext uri="{BB962C8B-B14F-4D97-AF65-F5344CB8AC3E}">
        <p14:creationId xmlns:p14="http://schemas.microsoft.com/office/powerpoint/2010/main" val="20369835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4"/>
          <p:cNvSpPr>
            <a:spLocks noChangeArrowheads="1"/>
          </p:cNvSpPr>
          <p:nvPr/>
        </p:nvSpPr>
        <p:spPr bwMode="auto">
          <a:xfrm>
            <a:off x="4570472" y="1357990"/>
            <a:ext cx="3097872"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02 </a:t>
            </a:r>
            <a:r>
              <a:rPr lang="en-US" altLang="zh-CN" sz="2400" dirty="0">
                <a:ln w="6350">
                  <a:noFill/>
                </a:ln>
                <a:solidFill>
                  <a:srgbClr val="37B0E8"/>
                </a:solidFill>
                <a:latin typeface="微软雅黑" pitchFamily="34" charset="-122"/>
                <a:ea typeface="微软雅黑" pitchFamily="34" charset="-122"/>
              </a:rPr>
              <a:t>|</a:t>
            </a:r>
            <a:r>
              <a:rPr lang="zh-CN" altLang="en-US" sz="2400" b="1" dirty="0">
                <a:solidFill>
                  <a:srgbClr val="37B0E8"/>
                </a:solidFill>
                <a:latin typeface="微软雅黑" pitchFamily="34" charset="-122"/>
                <a:ea typeface="微软雅黑" pitchFamily="34" charset="-122"/>
              </a:rPr>
              <a:t>主要内容</a:t>
            </a:r>
            <a:endParaRPr lang="zh-CN" altLang="en-US" sz="2400" b="1" dirty="0">
              <a:ln w="6350">
                <a:noFill/>
              </a:ln>
              <a:solidFill>
                <a:srgbClr val="37B0E8"/>
              </a:solidFill>
              <a:latin typeface="微软雅黑" pitchFamily="34" charset="-122"/>
              <a:ea typeface="微软雅黑" pitchFamily="34" charset="-122"/>
            </a:endParaRPr>
          </a:p>
        </p:txBody>
      </p:sp>
      <p:sp>
        <p:nvSpPr>
          <p:cNvPr id="8" name="Freeform 10"/>
          <p:cNvSpPr>
            <a:spLocks noEditPoints="1"/>
          </p:cNvSpPr>
          <p:nvPr/>
        </p:nvSpPr>
        <p:spPr bwMode="auto">
          <a:xfrm>
            <a:off x="3222314" y="1725460"/>
            <a:ext cx="413516" cy="414594"/>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3579068"/>
            <a:ext cx="2898511" cy="1059606"/>
          </a:xfrm>
          <a:prstGeom prst="rect">
            <a:avLst/>
          </a:prstGeom>
        </p:spPr>
      </p:pic>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7"/>
                                            </p:tgtEl>
                                            <p:attrNameLst>
                                              <p:attrName>style.visibility</p:attrName>
                                            </p:attrNameLst>
                                          </p:cBhvr>
                                          <p:to>
                                            <p:strVal val="visible"/>
                                          </p:to>
                                        </p:set>
                                        <p:anim calcmode="lin" valueType="num" p14:bounceEnd="60000">
                                          <p:cBhvr additive="base">
                                            <p:cTn id="21"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 calcmode="lin" valueType="num">
                                          <p:cBhvr>
                                            <p:cTn id="25" dur="300" fill="hold"/>
                                            <p:tgtEl>
                                              <p:spTgt spid="8"/>
                                            </p:tgtEl>
                                            <p:attrNameLst>
                                              <p:attrName>ppt_w</p:attrName>
                                            </p:attrNameLst>
                                          </p:cBhvr>
                                          <p:tavLst>
                                            <p:tav tm="0">
                                              <p:val>
                                                <p:fltVal val="0"/>
                                              </p:val>
                                            </p:tav>
                                            <p:tav tm="100000">
                                              <p:val>
                                                <p:strVal val="#ppt_w"/>
                                              </p:val>
                                            </p:tav>
                                          </p:tavLst>
                                        </p:anim>
                                        <p:anim calcmode="lin" valueType="num">
                                          <p:cBhvr>
                                            <p:cTn id="26" dur="300" fill="hold"/>
                                            <p:tgtEl>
                                              <p:spTgt spid="8"/>
                                            </p:tgtEl>
                                            <p:attrNameLst>
                                              <p:attrName>ppt_h</p:attrName>
                                            </p:attrNameLst>
                                          </p:cBhvr>
                                          <p:tavLst>
                                            <p:tav tm="0">
                                              <p:val>
                                                <p:fltVal val="0"/>
                                              </p:val>
                                            </p:tav>
                                            <p:tav tm="100000">
                                              <p:val>
                                                <p:strVal val="#ppt_h"/>
                                              </p:val>
                                            </p:tav>
                                          </p:tavLst>
                                        </p:anim>
                                        <p:animEffect transition="in" filter="fade">
                                          <p:cBhvr>
                                            <p:cTn id="27" dur="300"/>
                                            <p:tgtEl>
                                              <p:spTgt spid="8"/>
                                            </p:tgtEl>
                                          </p:cBhvr>
                                        </p:animEffect>
                                      </p:childTnLst>
                                    </p:cTn>
                                  </p:par>
                                  <p:par>
                                    <p:cTn id="28" presetID="6" presetClass="emph" presetSubtype="0" autoRev="1" fill="hold" grpId="1" nodeType="withEffect">
                                      <p:stCondLst>
                                        <p:cond delay="500"/>
                                      </p:stCondLst>
                                      <p:childTnLst>
                                        <p:animScale>
                                          <p:cBhvr>
                                            <p:cTn id="29"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p:bldP spid="8" grpId="0" animBg="1"/>
          <p:bldP spid="8"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200"/>
                                      </p:stCondLst>
                                      <p:childTnLst>
                                        <p:set>
                                          <p:cBhvr>
                                            <p:cTn id="24" dur="1" fill="hold">
                                              <p:stCondLst>
                                                <p:cond delay="0"/>
                                              </p:stCondLst>
                                            </p:cTn>
                                            <p:tgtEl>
                                              <p:spTgt spid="8"/>
                                            </p:tgtEl>
                                            <p:attrNameLst>
                                              <p:attrName>style.visibility</p:attrName>
                                            </p:attrNameLst>
                                          </p:cBhvr>
                                          <p:to>
                                            <p:strVal val="visible"/>
                                          </p:to>
                                        </p:set>
                                        <p:anim calcmode="lin" valueType="num">
                                          <p:cBhvr>
                                            <p:cTn id="25" dur="300" fill="hold"/>
                                            <p:tgtEl>
                                              <p:spTgt spid="8"/>
                                            </p:tgtEl>
                                            <p:attrNameLst>
                                              <p:attrName>ppt_w</p:attrName>
                                            </p:attrNameLst>
                                          </p:cBhvr>
                                          <p:tavLst>
                                            <p:tav tm="0">
                                              <p:val>
                                                <p:fltVal val="0"/>
                                              </p:val>
                                            </p:tav>
                                            <p:tav tm="100000">
                                              <p:val>
                                                <p:strVal val="#ppt_w"/>
                                              </p:val>
                                            </p:tav>
                                          </p:tavLst>
                                        </p:anim>
                                        <p:anim calcmode="lin" valueType="num">
                                          <p:cBhvr>
                                            <p:cTn id="26" dur="300" fill="hold"/>
                                            <p:tgtEl>
                                              <p:spTgt spid="8"/>
                                            </p:tgtEl>
                                            <p:attrNameLst>
                                              <p:attrName>ppt_h</p:attrName>
                                            </p:attrNameLst>
                                          </p:cBhvr>
                                          <p:tavLst>
                                            <p:tav tm="0">
                                              <p:val>
                                                <p:fltVal val="0"/>
                                              </p:val>
                                            </p:tav>
                                            <p:tav tm="100000">
                                              <p:val>
                                                <p:strVal val="#ppt_h"/>
                                              </p:val>
                                            </p:tav>
                                          </p:tavLst>
                                        </p:anim>
                                        <p:animEffect transition="in" filter="fade">
                                          <p:cBhvr>
                                            <p:cTn id="27" dur="300"/>
                                            <p:tgtEl>
                                              <p:spTgt spid="8"/>
                                            </p:tgtEl>
                                          </p:cBhvr>
                                        </p:animEffect>
                                      </p:childTnLst>
                                    </p:cTn>
                                  </p:par>
                                  <p:par>
                                    <p:cTn id="28" presetID="6" presetClass="emph" presetSubtype="0" autoRev="1" fill="hold" grpId="1" nodeType="withEffect">
                                      <p:stCondLst>
                                        <p:cond delay="500"/>
                                      </p:stCondLst>
                                      <p:childTnLst>
                                        <p:animScale>
                                          <p:cBhvr>
                                            <p:cTn id="29"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p:bldP spid="8" grpId="0" animBg="1"/>
          <p:bldP spid="8" grpId="1"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07DDA37E-574D-4202-B56E-B779A3A8269B}"/>
              </a:ext>
            </a:extLst>
          </p:cNvPr>
          <p:cNvSpPr/>
          <p:nvPr/>
        </p:nvSpPr>
        <p:spPr>
          <a:xfrm>
            <a:off x="4641822" y="2501349"/>
            <a:ext cx="4467195" cy="248443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9DA458A6-91D8-4EE9-97BC-35DB3A58F432}"/>
              </a:ext>
            </a:extLst>
          </p:cNvPr>
          <p:cNvSpPr/>
          <p:nvPr/>
        </p:nvSpPr>
        <p:spPr>
          <a:xfrm>
            <a:off x="4641821" y="822555"/>
            <a:ext cx="4467195" cy="1569824"/>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197160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主要内容</a:t>
            </a:r>
          </a:p>
        </p:txBody>
      </p:sp>
      <p:sp>
        <p:nvSpPr>
          <p:cNvPr id="26" name="矩形 25"/>
          <p:cNvSpPr/>
          <p:nvPr/>
        </p:nvSpPr>
        <p:spPr>
          <a:xfrm>
            <a:off x="486708" y="2036065"/>
            <a:ext cx="69762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主要内容</a:t>
            </a:r>
          </a:p>
        </p:txBody>
      </p:sp>
      <p:sp>
        <p:nvSpPr>
          <p:cNvPr id="30" name="矩形 29"/>
          <p:cNvSpPr/>
          <p:nvPr/>
        </p:nvSpPr>
        <p:spPr>
          <a:xfrm>
            <a:off x="506866" y="2843143"/>
            <a:ext cx="697628"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数据融合</a:t>
            </a:r>
          </a:p>
        </p:txBody>
      </p:sp>
      <p:sp>
        <p:nvSpPr>
          <p:cNvPr id="31" name="矩形 30"/>
          <p:cNvSpPr/>
          <p:nvPr/>
        </p:nvSpPr>
        <p:spPr>
          <a:xfrm>
            <a:off x="274469" y="2432846"/>
            <a:ext cx="1030970" cy="400110"/>
          </a:xfrm>
          <a:prstGeom prst="rect">
            <a:avLst/>
          </a:prstGeom>
        </p:spPr>
        <p:txBody>
          <a:bodyPr wrap="square">
            <a:spAutoFit/>
          </a:bodyPr>
          <a:lstStyle/>
          <a:p>
            <a:pPr algn="ctr"/>
            <a:r>
              <a:rPr lang="zh-CN" altLang="en-US" sz="1000" dirty="0">
                <a:ln w="6350">
                  <a:noFill/>
                </a:ln>
                <a:solidFill>
                  <a:srgbClr val="586B7F"/>
                </a:solidFill>
                <a:latin typeface="Impact" pitchFamily="34" charset="0"/>
                <a:ea typeface="微软雅黑" pitchFamily="34" charset="-122"/>
              </a:rPr>
              <a:t>基于深度学习的位置预测</a:t>
            </a:r>
          </a:p>
        </p:txBody>
      </p:sp>
      <p:sp>
        <p:nvSpPr>
          <p:cNvPr id="33"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4" name="矩形 33"/>
          <p:cNvSpPr/>
          <p:nvPr/>
        </p:nvSpPr>
        <p:spPr>
          <a:xfrm>
            <a:off x="408159" y="3224765"/>
            <a:ext cx="854722"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结果和分析</a:t>
            </a:r>
          </a:p>
        </p:txBody>
      </p:sp>
      <p:sp>
        <p:nvSpPr>
          <p:cNvPr id="53" name="文本框 52">
            <a:extLst>
              <a:ext uri="{FF2B5EF4-FFF2-40B4-BE49-F238E27FC236}">
                <a16:creationId xmlns:a16="http://schemas.microsoft.com/office/drawing/2014/main" id="{EBF3E897-39FE-285D-EA23-C31024F3D378}"/>
              </a:ext>
            </a:extLst>
          </p:cNvPr>
          <p:cNvSpPr txBox="1"/>
          <p:nvPr/>
        </p:nvSpPr>
        <p:spPr>
          <a:xfrm>
            <a:off x="4906601" y="1276916"/>
            <a:ext cx="458663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深度学习</a:t>
            </a:r>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b="1" dirty="0">
              <a:solidFill>
                <a:srgbClr val="586B7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solidFill>
                  <a:srgbClr val="586B7F"/>
                </a:solidFill>
                <a:latin typeface="微软雅黑" panose="020B0503020204020204" pitchFamily="34" charset="-122"/>
                <a:ea typeface="微软雅黑" panose="020B0503020204020204" pitchFamily="34" charset="-122"/>
              </a:rPr>
              <a:t>基于</a:t>
            </a:r>
            <a:r>
              <a:rPr lang="en-US" altLang="zh-CN" b="1" dirty="0">
                <a:solidFill>
                  <a:srgbClr val="586B7F"/>
                </a:solidFill>
                <a:latin typeface="微软雅黑" panose="020B0503020204020204" pitchFamily="34" charset="-122"/>
                <a:ea typeface="微软雅黑" panose="020B0503020204020204" pitchFamily="34" charset="-122"/>
              </a:rPr>
              <a:t>V2X</a:t>
            </a:r>
            <a:r>
              <a:rPr lang="zh-CN" altLang="en-US" b="1" dirty="0">
                <a:solidFill>
                  <a:srgbClr val="586B7F"/>
                </a:solidFill>
                <a:latin typeface="微软雅黑" panose="020B0503020204020204" pitchFamily="34" charset="-122"/>
                <a:ea typeface="微软雅黑" panose="020B0503020204020204" pitchFamily="34" charset="-122"/>
              </a:rPr>
              <a:t>通信的协作定位</a:t>
            </a:r>
            <a:endParaRPr lang="en-US" altLang="zh-CN" b="1" dirty="0">
              <a:solidFill>
                <a:srgbClr val="586B7F"/>
              </a:solidFill>
              <a:latin typeface="微软雅黑" panose="020B0503020204020204" pitchFamily="34" charset="-122"/>
              <a:ea typeface="微软雅黑" panose="020B0503020204020204" pitchFamily="34" charset="-122"/>
            </a:endParaRPr>
          </a:p>
        </p:txBody>
      </p:sp>
      <p:pic>
        <p:nvPicPr>
          <p:cNvPr id="1028" name="Picture 4" descr="https://n.sinaimg.cn/sinakd2020717s/0/w512h288/20200717/7d2e-iwpcxkr6003919.png">
            <a:extLst>
              <a:ext uri="{FF2B5EF4-FFF2-40B4-BE49-F238E27FC236}">
                <a16:creationId xmlns:a16="http://schemas.microsoft.com/office/drawing/2014/main" id="{31F27B2C-8A00-4B3C-9605-7A7C07C2C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366" y="822555"/>
            <a:ext cx="3205883" cy="21644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1" name="矩形: 圆角 40">
            <a:extLst>
              <a:ext uri="{FF2B5EF4-FFF2-40B4-BE49-F238E27FC236}">
                <a16:creationId xmlns:a16="http://schemas.microsoft.com/office/drawing/2014/main" id="{C4FCA7F8-8FEE-4244-9527-A6B56754B6C9}"/>
              </a:ext>
            </a:extLst>
          </p:cNvPr>
          <p:cNvSpPr/>
          <p:nvPr/>
        </p:nvSpPr>
        <p:spPr>
          <a:xfrm>
            <a:off x="5292286" y="3408659"/>
            <a:ext cx="1192390" cy="51171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Times New Roman" panose="02020603050405020304" pitchFamily="18" charset="0"/>
                <a:cs typeface="Times New Roman" panose="02020603050405020304" pitchFamily="18" charset="0"/>
              </a:rPr>
              <a:t>深度学习模型</a:t>
            </a:r>
          </a:p>
        </p:txBody>
      </p:sp>
      <p:cxnSp>
        <p:nvCxnSpPr>
          <p:cNvPr id="42" name="直接箭头连接符 41">
            <a:extLst>
              <a:ext uri="{FF2B5EF4-FFF2-40B4-BE49-F238E27FC236}">
                <a16:creationId xmlns:a16="http://schemas.microsoft.com/office/drawing/2014/main" id="{B22BFE34-A7C0-42B9-A88B-B788165B1EBB}"/>
              </a:ext>
            </a:extLst>
          </p:cNvPr>
          <p:cNvCxnSpPr>
            <a:cxnSpLocks/>
          </p:cNvCxnSpPr>
          <p:nvPr/>
        </p:nvCxnSpPr>
        <p:spPr>
          <a:xfrm>
            <a:off x="6484676" y="3644615"/>
            <a:ext cx="7196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09E06582-886A-4E5D-9DBD-1C0959270004}"/>
              </a:ext>
            </a:extLst>
          </p:cNvPr>
          <p:cNvSpPr txBox="1"/>
          <p:nvPr/>
        </p:nvSpPr>
        <p:spPr>
          <a:xfrm>
            <a:off x="6424008" y="3387518"/>
            <a:ext cx="979384" cy="276999"/>
          </a:xfrm>
          <a:prstGeom prst="rect">
            <a:avLst/>
          </a:prstGeom>
          <a:noFill/>
        </p:spPr>
        <p:txBody>
          <a:bodyPr wrap="square" rtlCol="0">
            <a:spAutoFit/>
          </a:bodyPr>
          <a:lstStyle/>
          <a:p>
            <a:r>
              <a:rPr lang="zh-CN" altLang="en-US" sz="1200" b="1" dirty="0">
                <a:latin typeface="仿宋" panose="02010609060101010101" pitchFamily="49" charset="-122"/>
                <a:ea typeface="仿宋" panose="02010609060101010101" pitchFamily="49" charset="-122"/>
                <a:cs typeface="Times New Roman" panose="02020603050405020304" pitchFamily="18" charset="0"/>
              </a:rPr>
              <a:t>预测结果</a:t>
            </a:r>
            <a:endParaRPr lang="zh-CN" altLang="en-US" sz="1200" dirty="0"/>
          </a:p>
        </p:txBody>
      </p:sp>
      <p:sp>
        <p:nvSpPr>
          <p:cNvPr id="54" name="文本框 53">
            <a:extLst>
              <a:ext uri="{FF2B5EF4-FFF2-40B4-BE49-F238E27FC236}">
                <a16:creationId xmlns:a16="http://schemas.microsoft.com/office/drawing/2014/main" id="{F78935F5-31A3-40CB-8ED2-4A3A8A32EE3F}"/>
              </a:ext>
            </a:extLst>
          </p:cNvPr>
          <p:cNvSpPr txBox="1"/>
          <p:nvPr/>
        </p:nvSpPr>
        <p:spPr>
          <a:xfrm>
            <a:off x="4550127" y="3385377"/>
            <a:ext cx="874590" cy="461665"/>
          </a:xfrm>
          <a:prstGeom prst="rect">
            <a:avLst/>
          </a:prstGeom>
          <a:noFill/>
        </p:spPr>
        <p:txBody>
          <a:bodyPr wrap="square" rtlCol="0">
            <a:spAutoFit/>
          </a:bodyPr>
          <a:lstStyle/>
          <a:p>
            <a:r>
              <a:rPr lang="zh-CN" altLang="en-US" sz="1200" b="1" dirty="0">
                <a:latin typeface="仿宋" panose="02010609060101010101" pitchFamily="49" charset="-122"/>
                <a:ea typeface="仿宋" panose="02010609060101010101" pitchFamily="49" charset="-122"/>
                <a:cs typeface="Times New Roman" panose="02020603050405020304" pitchFamily="18" charset="0"/>
              </a:rPr>
              <a:t>原始数据</a:t>
            </a:r>
          </a:p>
          <a:p>
            <a:endParaRPr lang="zh-CN" altLang="en-US" sz="1200" dirty="0"/>
          </a:p>
        </p:txBody>
      </p:sp>
      <p:cxnSp>
        <p:nvCxnSpPr>
          <p:cNvPr id="55" name="直接箭头连接符 54">
            <a:extLst>
              <a:ext uri="{FF2B5EF4-FFF2-40B4-BE49-F238E27FC236}">
                <a16:creationId xmlns:a16="http://schemas.microsoft.com/office/drawing/2014/main" id="{8B5ED646-1BEC-4315-A139-0826361B7BE6}"/>
              </a:ext>
            </a:extLst>
          </p:cNvPr>
          <p:cNvCxnSpPr>
            <a:cxnSpLocks/>
          </p:cNvCxnSpPr>
          <p:nvPr/>
        </p:nvCxnSpPr>
        <p:spPr>
          <a:xfrm>
            <a:off x="4705478" y="3644615"/>
            <a:ext cx="5868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0BECF461-99F3-4439-A46A-E21BC6CC906B}"/>
              </a:ext>
            </a:extLst>
          </p:cNvPr>
          <p:cNvSpPr/>
          <p:nvPr/>
        </p:nvSpPr>
        <p:spPr>
          <a:xfrm>
            <a:off x="7204279" y="3415321"/>
            <a:ext cx="1192390" cy="51171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Times New Roman" panose="02020603050405020304" pitchFamily="18" charset="0"/>
                <a:cs typeface="Times New Roman" panose="02020603050405020304" pitchFamily="18" charset="0"/>
              </a:rPr>
              <a:t>数据融合算法</a:t>
            </a:r>
          </a:p>
        </p:txBody>
      </p:sp>
      <p:sp>
        <p:nvSpPr>
          <p:cNvPr id="57" name="文本框 56">
            <a:extLst>
              <a:ext uri="{FF2B5EF4-FFF2-40B4-BE49-F238E27FC236}">
                <a16:creationId xmlns:a16="http://schemas.microsoft.com/office/drawing/2014/main" id="{A909858B-6BDD-47A0-9DC3-31BB08BBE9F1}"/>
              </a:ext>
            </a:extLst>
          </p:cNvPr>
          <p:cNvSpPr txBox="1"/>
          <p:nvPr/>
        </p:nvSpPr>
        <p:spPr>
          <a:xfrm>
            <a:off x="8349530" y="3415321"/>
            <a:ext cx="1192390" cy="276999"/>
          </a:xfrm>
          <a:prstGeom prst="rect">
            <a:avLst/>
          </a:prstGeom>
          <a:noFill/>
        </p:spPr>
        <p:txBody>
          <a:bodyPr wrap="square" rtlCol="0">
            <a:spAutoFit/>
          </a:bodyPr>
          <a:lstStyle/>
          <a:p>
            <a:r>
              <a:rPr lang="zh-CN" altLang="en-US" sz="1200" b="1" dirty="0">
                <a:latin typeface="仿宋" panose="02010609060101010101" pitchFamily="49" charset="-122"/>
                <a:ea typeface="仿宋" panose="02010609060101010101" pitchFamily="49" charset="-122"/>
                <a:cs typeface="Times New Roman" panose="02020603050405020304" pitchFamily="18" charset="0"/>
              </a:rPr>
              <a:t>位置信息</a:t>
            </a:r>
            <a:endParaRPr lang="zh-CN" altLang="en-US" sz="1200" dirty="0"/>
          </a:p>
        </p:txBody>
      </p:sp>
      <p:cxnSp>
        <p:nvCxnSpPr>
          <p:cNvPr id="58" name="直接箭头连接符 57">
            <a:extLst>
              <a:ext uri="{FF2B5EF4-FFF2-40B4-BE49-F238E27FC236}">
                <a16:creationId xmlns:a16="http://schemas.microsoft.com/office/drawing/2014/main" id="{3445DF92-EE8A-4E35-A6CF-98653DAFAA04}"/>
              </a:ext>
            </a:extLst>
          </p:cNvPr>
          <p:cNvCxnSpPr>
            <a:cxnSpLocks/>
            <a:stCxn id="56" idx="3"/>
          </p:cNvCxnSpPr>
          <p:nvPr/>
        </p:nvCxnSpPr>
        <p:spPr>
          <a:xfrm>
            <a:off x="8396669" y="3671180"/>
            <a:ext cx="7196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CE3B4E1C-C9FA-4F7E-BB74-197919045C84}"/>
              </a:ext>
            </a:extLst>
          </p:cNvPr>
          <p:cNvSpPr/>
          <p:nvPr/>
        </p:nvSpPr>
        <p:spPr>
          <a:xfrm>
            <a:off x="276716" y="1653245"/>
            <a:ext cx="1117614"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研究背景与现状</a:t>
            </a:r>
          </a:p>
        </p:txBody>
      </p:sp>
      <p:sp>
        <p:nvSpPr>
          <p:cNvPr id="39" name="文本框 38">
            <a:extLst>
              <a:ext uri="{FF2B5EF4-FFF2-40B4-BE49-F238E27FC236}">
                <a16:creationId xmlns:a16="http://schemas.microsoft.com/office/drawing/2014/main" id="{262D9B0D-1F30-4086-940D-E1CF9E635ABB}"/>
              </a:ext>
            </a:extLst>
          </p:cNvPr>
          <p:cNvSpPr txBox="1"/>
          <p:nvPr/>
        </p:nvSpPr>
        <p:spPr>
          <a:xfrm>
            <a:off x="6096728" y="932704"/>
            <a:ext cx="1284326" cy="369332"/>
          </a:xfrm>
          <a:prstGeom prst="rect">
            <a:avLst/>
          </a:prstGeom>
          <a:noFill/>
        </p:spPr>
        <p:txBody>
          <a:bodyPr wrap="none" rtlCol="0">
            <a:spAutoFit/>
          </a:bodyPr>
          <a:lstStyle/>
          <a:p>
            <a:r>
              <a:rPr lang="en-US" altLang="zh-CN" b="1" dirty="0"/>
              <a:t>1 </a:t>
            </a:r>
            <a:r>
              <a:rPr lang="zh-CN" altLang="en-US" b="1" dirty="0"/>
              <a:t>核心内容</a:t>
            </a:r>
          </a:p>
        </p:txBody>
      </p:sp>
      <p:sp>
        <p:nvSpPr>
          <p:cNvPr id="49" name="文本框 48">
            <a:extLst>
              <a:ext uri="{FF2B5EF4-FFF2-40B4-BE49-F238E27FC236}">
                <a16:creationId xmlns:a16="http://schemas.microsoft.com/office/drawing/2014/main" id="{E0BA9AE6-C4F6-409D-8F73-8CB1317A70F9}"/>
              </a:ext>
            </a:extLst>
          </p:cNvPr>
          <p:cNvSpPr txBox="1"/>
          <p:nvPr/>
        </p:nvSpPr>
        <p:spPr>
          <a:xfrm>
            <a:off x="6070278" y="2642260"/>
            <a:ext cx="1337226" cy="369332"/>
          </a:xfrm>
          <a:prstGeom prst="rect">
            <a:avLst/>
          </a:prstGeom>
          <a:noFill/>
        </p:spPr>
        <p:txBody>
          <a:bodyPr wrap="none" rtlCol="0">
            <a:spAutoFit/>
          </a:bodyPr>
          <a:lstStyle/>
          <a:p>
            <a:r>
              <a:rPr lang="en-US" altLang="zh-CN" b="1" dirty="0"/>
              <a:t>2 </a:t>
            </a:r>
            <a:r>
              <a:rPr lang="zh-CN" altLang="en-US" b="1" dirty="0"/>
              <a:t>设计流程</a:t>
            </a:r>
            <a:r>
              <a:rPr lang="en-US" altLang="zh-CN" b="1" dirty="0"/>
              <a:t> </a:t>
            </a:r>
            <a:endParaRPr lang="zh-CN" altLang="en-US" b="1" dirty="0"/>
          </a:p>
        </p:txBody>
      </p:sp>
      <p:pic>
        <p:nvPicPr>
          <p:cNvPr id="59" name="图片 58">
            <a:extLst>
              <a:ext uri="{FF2B5EF4-FFF2-40B4-BE49-F238E27FC236}">
                <a16:creationId xmlns:a16="http://schemas.microsoft.com/office/drawing/2014/main" id="{A531CD2C-599D-4CD1-8395-ADD91D071FA4}"/>
              </a:ext>
            </a:extLst>
          </p:cNvPr>
          <p:cNvPicPr>
            <a:picLocks noChangeAspect="1"/>
          </p:cNvPicPr>
          <p:nvPr/>
        </p:nvPicPr>
        <p:blipFill>
          <a:blip r:embed="rId4"/>
          <a:stretch>
            <a:fillRect/>
          </a:stretch>
        </p:blipFill>
        <p:spPr>
          <a:xfrm>
            <a:off x="1346950" y="2987031"/>
            <a:ext cx="3195921" cy="1998757"/>
          </a:xfrm>
          <a:prstGeom prst="rect">
            <a:avLst/>
          </a:prstGeom>
          <a:effectLst>
            <a:outerShdw blurRad="50800" dist="38100" dir="2700000" algn="tl" rotWithShape="0">
              <a:prstClr val="black">
                <a:alpha val="40000"/>
              </a:prstClr>
            </a:outerShdw>
          </a:effectLst>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4"/>
          <p:cNvSpPr>
            <a:spLocks noChangeArrowheads="1"/>
          </p:cNvSpPr>
          <p:nvPr/>
        </p:nvSpPr>
        <p:spPr bwMode="auto">
          <a:xfrm>
            <a:off x="4077665" y="1381697"/>
            <a:ext cx="5042088"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03 </a:t>
            </a:r>
            <a:r>
              <a:rPr lang="en-US" altLang="zh-CN" sz="2400" dirty="0">
                <a:ln w="6350">
                  <a:noFill/>
                </a:ln>
                <a:solidFill>
                  <a:srgbClr val="37B0E8"/>
                </a:solidFill>
                <a:latin typeface="微软雅黑" pitchFamily="34" charset="-122"/>
                <a:ea typeface="微软雅黑" pitchFamily="34" charset="-122"/>
              </a:rPr>
              <a:t>| </a:t>
            </a:r>
            <a:r>
              <a:rPr lang="zh-CN" altLang="en-US" sz="2400" b="1" dirty="0">
                <a:ln w="6350">
                  <a:noFill/>
                </a:ln>
                <a:solidFill>
                  <a:srgbClr val="37B0E8"/>
                </a:solidFill>
                <a:latin typeface="微软雅黑" pitchFamily="34" charset="-122"/>
                <a:ea typeface="微软雅黑" pitchFamily="34" charset="-122"/>
              </a:rPr>
              <a:t>基于深度学习预测车辆位置信息</a:t>
            </a:r>
          </a:p>
        </p:txBody>
      </p:sp>
      <p:sp>
        <p:nvSpPr>
          <p:cNvPr id="9" name="Freeform 12"/>
          <p:cNvSpPr>
            <a:spLocks noEditPoints="1"/>
          </p:cNvSpPr>
          <p:nvPr/>
        </p:nvSpPr>
        <p:spPr bwMode="auto">
          <a:xfrm>
            <a:off x="3274677" y="1718986"/>
            <a:ext cx="308790" cy="443746"/>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3579068"/>
            <a:ext cx="2898511" cy="1059606"/>
          </a:xfrm>
          <a:prstGeom prst="rect">
            <a:avLst/>
          </a:prstGeom>
        </p:spPr>
      </p:pic>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7"/>
                                            </p:tgtEl>
                                            <p:attrNameLst>
                                              <p:attrName>style.visibility</p:attrName>
                                            </p:attrNameLst>
                                          </p:cBhvr>
                                          <p:to>
                                            <p:strVal val="visible"/>
                                          </p:to>
                                        </p:set>
                                        <p:anim calcmode="lin" valueType="num" p14:bounceEnd="60000">
                                          <p:cBhvr additive="base">
                                            <p:cTn id="21"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200"/>
                                      </p:stCondLst>
                                      <p:childTnLst>
                                        <p:set>
                                          <p:cBhvr>
                                            <p:cTn id="24" dur="1" fill="hold">
                                              <p:stCondLst>
                                                <p:cond delay="0"/>
                                              </p:stCondLst>
                                            </p:cTn>
                                            <p:tgtEl>
                                              <p:spTgt spid="9"/>
                                            </p:tgtEl>
                                            <p:attrNameLst>
                                              <p:attrName>style.visibility</p:attrName>
                                            </p:attrNameLst>
                                          </p:cBhvr>
                                          <p:to>
                                            <p:strVal val="visible"/>
                                          </p:to>
                                        </p:set>
                                        <p:anim calcmode="lin" valueType="num">
                                          <p:cBhvr>
                                            <p:cTn id="25" dur="300" fill="hold"/>
                                            <p:tgtEl>
                                              <p:spTgt spid="9"/>
                                            </p:tgtEl>
                                            <p:attrNameLst>
                                              <p:attrName>ppt_w</p:attrName>
                                            </p:attrNameLst>
                                          </p:cBhvr>
                                          <p:tavLst>
                                            <p:tav tm="0">
                                              <p:val>
                                                <p:fltVal val="0"/>
                                              </p:val>
                                            </p:tav>
                                            <p:tav tm="100000">
                                              <p:val>
                                                <p:strVal val="#ppt_w"/>
                                              </p:val>
                                            </p:tav>
                                          </p:tavLst>
                                        </p:anim>
                                        <p:anim calcmode="lin" valueType="num">
                                          <p:cBhvr>
                                            <p:cTn id="26" dur="300" fill="hold"/>
                                            <p:tgtEl>
                                              <p:spTgt spid="9"/>
                                            </p:tgtEl>
                                            <p:attrNameLst>
                                              <p:attrName>ppt_h</p:attrName>
                                            </p:attrNameLst>
                                          </p:cBhvr>
                                          <p:tavLst>
                                            <p:tav tm="0">
                                              <p:val>
                                                <p:fltVal val="0"/>
                                              </p:val>
                                            </p:tav>
                                            <p:tav tm="100000">
                                              <p:val>
                                                <p:strVal val="#ppt_h"/>
                                              </p:val>
                                            </p:tav>
                                          </p:tavLst>
                                        </p:anim>
                                        <p:animEffect transition="in" filter="fade">
                                          <p:cBhvr>
                                            <p:cTn id="27" dur="300"/>
                                            <p:tgtEl>
                                              <p:spTgt spid="9"/>
                                            </p:tgtEl>
                                          </p:cBhvr>
                                        </p:animEffect>
                                      </p:childTnLst>
                                    </p:cTn>
                                  </p:par>
                                  <p:par>
                                    <p:cTn id="28" presetID="6" presetClass="emph" presetSubtype="0" autoRev="1" fill="hold" grpId="1" nodeType="withEffect">
                                      <p:stCondLst>
                                        <p:cond delay="500"/>
                                      </p:stCondLst>
                                      <p:childTnLst>
                                        <p:animScale>
                                          <p:cBhvr>
                                            <p:cTn id="29" dur="150" fill="hold"/>
                                            <p:tgtEl>
                                              <p:spTgt spid="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p:bldP spid="9" grpId="0" animBg="1"/>
          <p:bldP spid="9"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200"/>
                                      </p:stCondLst>
                                      <p:childTnLst>
                                        <p:set>
                                          <p:cBhvr>
                                            <p:cTn id="24" dur="1" fill="hold">
                                              <p:stCondLst>
                                                <p:cond delay="0"/>
                                              </p:stCondLst>
                                            </p:cTn>
                                            <p:tgtEl>
                                              <p:spTgt spid="9"/>
                                            </p:tgtEl>
                                            <p:attrNameLst>
                                              <p:attrName>style.visibility</p:attrName>
                                            </p:attrNameLst>
                                          </p:cBhvr>
                                          <p:to>
                                            <p:strVal val="visible"/>
                                          </p:to>
                                        </p:set>
                                        <p:anim calcmode="lin" valueType="num">
                                          <p:cBhvr>
                                            <p:cTn id="25" dur="300" fill="hold"/>
                                            <p:tgtEl>
                                              <p:spTgt spid="9"/>
                                            </p:tgtEl>
                                            <p:attrNameLst>
                                              <p:attrName>ppt_w</p:attrName>
                                            </p:attrNameLst>
                                          </p:cBhvr>
                                          <p:tavLst>
                                            <p:tav tm="0">
                                              <p:val>
                                                <p:fltVal val="0"/>
                                              </p:val>
                                            </p:tav>
                                            <p:tav tm="100000">
                                              <p:val>
                                                <p:strVal val="#ppt_w"/>
                                              </p:val>
                                            </p:tav>
                                          </p:tavLst>
                                        </p:anim>
                                        <p:anim calcmode="lin" valueType="num">
                                          <p:cBhvr>
                                            <p:cTn id="26" dur="300" fill="hold"/>
                                            <p:tgtEl>
                                              <p:spTgt spid="9"/>
                                            </p:tgtEl>
                                            <p:attrNameLst>
                                              <p:attrName>ppt_h</p:attrName>
                                            </p:attrNameLst>
                                          </p:cBhvr>
                                          <p:tavLst>
                                            <p:tav tm="0">
                                              <p:val>
                                                <p:fltVal val="0"/>
                                              </p:val>
                                            </p:tav>
                                            <p:tav tm="100000">
                                              <p:val>
                                                <p:strVal val="#ppt_h"/>
                                              </p:val>
                                            </p:tav>
                                          </p:tavLst>
                                        </p:anim>
                                        <p:animEffect transition="in" filter="fade">
                                          <p:cBhvr>
                                            <p:cTn id="27" dur="300"/>
                                            <p:tgtEl>
                                              <p:spTgt spid="9"/>
                                            </p:tgtEl>
                                          </p:cBhvr>
                                        </p:animEffect>
                                      </p:childTnLst>
                                    </p:cTn>
                                  </p:par>
                                  <p:par>
                                    <p:cTn id="28" presetID="6" presetClass="emph" presetSubtype="0" autoRev="1" fill="hold" grpId="1" nodeType="withEffect">
                                      <p:stCondLst>
                                        <p:cond delay="500"/>
                                      </p:stCondLst>
                                      <p:childTnLst>
                                        <p:animScale>
                                          <p:cBhvr>
                                            <p:cTn id="29" dur="150" fill="hold"/>
                                            <p:tgtEl>
                                              <p:spTgt spid="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p:bldP spid="9" grpId="0" animBg="1"/>
          <p:bldP spid="9" grpId="1"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807.白色网页式毕业答辩动态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99235087453C4BB03FFC96854C60C9" ma:contentTypeVersion="12" ma:contentTypeDescription="Create a new document." ma:contentTypeScope="" ma:versionID="5e66117f67114b16c23bc75a953d30d1">
  <xsd:schema xmlns:xsd="http://www.w3.org/2001/XMLSchema" xmlns:xs="http://www.w3.org/2001/XMLSchema" xmlns:p="http://schemas.microsoft.com/office/2006/metadata/properties" xmlns:ns3="039bfa9f-6c16-4360-86fd-d7bdda8d4d39" xmlns:ns4="6608a7cd-4756-4961-9c65-9ab2315c74d6" targetNamespace="http://schemas.microsoft.com/office/2006/metadata/properties" ma:root="true" ma:fieldsID="8b8281546f1c6b83bce46a528fd064f0" ns3:_="" ns4:_="">
    <xsd:import namespace="039bfa9f-6c16-4360-86fd-d7bdda8d4d39"/>
    <xsd:import namespace="6608a7cd-4756-4961-9c65-9ab2315c74d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ystemTags"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9bfa9f-6c16-4360-86fd-d7bdda8d4d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608a7cd-4756-4961-9c65-9ab2315c74d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39bfa9f-6c16-4360-86fd-d7bdda8d4d3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A917B1-D8D8-40B2-82D3-4B15214D16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9bfa9f-6c16-4360-86fd-d7bdda8d4d39"/>
    <ds:schemaRef ds:uri="6608a7cd-4756-4961-9c65-9ab2315c74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3E98AA-3747-40AB-9EA1-0321BC7B80AB}">
  <ds:schemaRefs>
    <ds:schemaRef ds:uri="http://purl.org/dc/elements/1.1/"/>
    <ds:schemaRef ds:uri="http://www.w3.org/XML/1998/namespace"/>
    <ds:schemaRef ds:uri="http://schemas.microsoft.com/office/2006/documentManagement/types"/>
    <ds:schemaRef ds:uri="http://purl.org/dc/terms/"/>
    <ds:schemaRef ds:uri="039bfa9f-6c16-4360-86fd-d7bdda8d4d39"/>
    <ds:schemaRef ds:uri="http://schemas.microsoft.com/office/infopath/2007/PartnerControls"/>
    <ds:schemaRef ds:uri="http://schemas.openxmlformats.org/package/2006/metadata/core-properties"/>
    <ds:schemaRef ds:uri="6608a7cd-4756-4961-9c65-9ab2315c74d6"/>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ED31210E-3B6A-423E-A001-C869BF831E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7298</TotalTime>
  <Words>3974</Words>
  <Application>Microsoft Office PowerPoint</Application>
  <PresentationFormat>自定义</PresentationFormat>
  <Paragraphs>556</Paragraphs>
  <Slides>30</Slides>
  <Notes>23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30</vt:i4>
      </vt:variant>
    </vt:vector>
  </HeadingPairs>
  <TitlesOfParts>
    <vt:vector size="40" baseType="lpstr">
      <vt:lpstr>Arial Unicode MS</vt:lpstr>
      <vt:lpstr>等线</vt:lpstr>
      <vt:lpstr>仿宋</vt:lpstr>
      <vt:lpstr>微软雅黑</vt:lpstr>
      <vt:lpstr>Arial</vt:lpstr>
      <vt:lpstr>Cambria Math</vt:lpstr>
      <vt:lpstr>Impact</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蓝色网页毕业答辩</dc:title>
  <dc:creator>第一PPT</dc:creator>
  <cp:keywords>www.1ppt.com</cp:keywords>
  <dc:description>www.1ppt.com</dc:description>
  <cp:lastModifiedBy>Jiesuer Dilixiati</cp:lastModifiedBy>
  <cp:revision>696</cp:revision>
  <dcterms:created xsi:type="dcterms:W3CDTF">2016-02-19T15:24:00Z</dcterms:created>
  <dcterms:modified xsi:type="dcterms:W3CDTF">2024-04-16T00:50:33Z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y fmtid="{D5CDD505-2E9C-101B-9397-08002B2CF9AE}" pid="3" name="ContentTypeId">
    <vt:lpwstr>0x010100D699235087453C4BB03FFC96854C60C9</vt:lpwstr>
  </property>
</Properties>
</file>