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5" r:id="rId12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28" y="102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ps.uml.edu/degrees/grad/online-master-education-curriculum-instruction-degree-initial-teacher-license.cf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Sciences/computer-science/Programs/CS-BS-to-MS.asp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l.edu/graduate-apply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.edu/uroc/" TargetMode="External"/><Relationship Id="rId2" Type="http://schemas.openxmlformats.org/officeDocument/2006/relationships/hyperlink" Target="https://www.uml.edu/Sciences/computer-science/Research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UROC@uml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2119" y="1981200"/>
            <a:ext cx="8305800" cy="1447799"/>
          </a:xfrm>
        </p:spPr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First Year Seminar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271-39BE-4894-91F7-FE7D30CE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64B8-53AB-4EE1-A8F8-866AB848D3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Primary / High School</a:t>
            </a:r>
          </a:p>
          <a:p>
            <a:pPr lvl="1"/>
            <a:r>
              <a:rPr lang="en-US" dirty="0"/>
              <a:t>Get a minor / dual major in Education</a:t>
            </a:r>
          </a:p>
          <a:p>
            <a:pPr lvl="1"/>
            <a:r>
              <a:rPr lang="en-US" dirty="0"/>
              <a:t>Consider a Master of Education: </a:t>
            </a:r>
            <a:r>
              <a:rPr lang="en-US" dirty="0">
                <a:hlinkClick r:id="rId2"/>
              </a:rPr>
              <a:t>https://gps.uml.edu/degrees/grad/online-master-education-curriculum-instruction-degree-initial-teacher-license.cfm</a:t>
            </a:r>
            <a:endParaRPr lang="en-US" dirty="0"/>
          </a:p>
          <a:p>
            <a:pPr lvl="1"/>
            <a:r>
              <a:rPr lang="en-US" dirty="0"/>
              <a:t>You will likely need to receive teaching certification</a:t>
            </a:r>
          </a:p>
          <a:p>
            <a:r>
              <a:rPr lang="en-US" dirty="0"/>
              <a:t>College / University</a:t>
            </a:r>
          </a:p>
          <a:p>
            <a:pPr lvl="1"/>
            <a:r>
              <a:rPr lang="en-US" dirty="0"/>
              <a:t>Most require a Ph.D.</a:t>
            </a:r>
          </a:p>
          <a:p>
            <a:pPr lvl="1"/>
            <a:r>
              <a:rPr lang="en-US" dirty="0"/>
              <a:t>Be sure to take a few education classes and take a TA-position with in-class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FBD7-6BE1-474B-BB60-4290DE7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7FC64-58FE-43E5-B997-D4C56A4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98C520-EA6F-4722-83E2-73AE5DFDC9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DCCBE-272A-4927-BD3F-F33F017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55BF5-8C0F-4C6F-8D8C-5AB2C1C7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C4BA0C-922B-440C-AE05-DFFB715544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  <a:p>
            <a:r>
              <a:rPr lang="en-US" dirty="0"/>
              <a:t>What is research?</a:t>
            </a:r>
          </a:p>
          <a:p>
            <a:pPr lvl="1"/>
            <a:r>
              <a:rPr lang="en-US" dirty="0"/>
              <a:t>How do I get into it?</a:t>
            </a:r>
          </a:p>
          <a:p>
            <a:r>
              <a:rPr lang="en-US" dirty="0"/>
              <a:t>How do I become a professor?</a:t>
            </a:r>
          </a:p>
          <a:p>
            <a:r>
              <a:rPr lang="en-US" dirty="0"/>
              <a:t>My research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E367-0BA9-491A-A9D4-8912CDE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134C-4377-4460-877E-EBA969C4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D9AE-981C-4D4C-8F1C-C15B6C2C44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are at UMass Lowell for a Bachelor’s degree</a:t>
            </a:r>
          </a:p>
          <a:p>
            <a:pPr lvl="1"/>
            <a:r>
              <a:rPr lang="en-US" dirty="0"/>
              <a:t>Bachelor’s of Science (B.S.)</a:t>
            </a:r>
          </a:p>
          <a:p>
            <a:pPr lvl="1"/>
            <a:r>
              <a:rPr lang="en-US" dirty="0"/>
              <a:t>Bachelor’s of Art (B.A.)</a:t>
            </a:r>
          </a:p>
          <a:p>
            <a:r>
              <a:rPr lang="en-US" dirty="0"/>
              <a:t>These are undergraduate degrees</a:t>
            </a:r>
          </a:p>
          <a:p>
            <a:r>
              <a:rPr lang="en-US" dirty="0"/>
              <a:t>There are other degrees that you can continue to earn (graduate degrees)</a:t>
            </a:r>
          </a:p>
          <a:p>
            <a:pPr lvl="1"/>
            <a:r>
              <a:rPr lang="en-US" dirty="0"/>
              <a:t>Masters of Science (M.S.) or Art (M.A.)</a:t>
            </a:r>
          </a:p>
          <a:p>
            <a:pPr lvl="1"/>
            <a:r>
              <a:rPr lang="en-US" dirty="0"/>
              <a:t>Doctor of Philosophy (Ph.D.)</a:t>
            </a:r>
          </a:p>
          <a:p>
            <a:r>
              <a:rPr lang="en-US" dirty="0"/>
              <a:t>Other graduate degrees</a:t>
            </a:r>
          </a:p>
          <a:p>
            <a:pPr lvl="1"/>
            <a:r>
              <a:rPr lang="en-US" dirty="0"/>
              <a:t>Masters of Business Administration (M.B.A.)</a:t>
            </a:r>
          </a:p>
          <a:p>
            <a:pPr lvl="1"/>
            <a:r>
              <a:rPr lang="en-US" dirty="0"/>
              <a:t>Medical / Doctor of Medicine (M.D.)</a:t>
            </a:r>
          </a:p>
          <a:p>
            <a:pPr lvl="1"/>
            <a:r>
              <a:rPr lang="en-US" dirty="0"/>
              <a:t>Law / Juris Doctor (J.D.)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769A-9165-4030-AE44-5B755DF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6C64-DCE0-48F1-9F36-B298E0C7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 Degree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7BCF-0599-4275-AA22-8503745F1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Usually ~2 years after completing your Bachelors</a:t>
            </a:r>
          </a:p>
          <a:p>
            <a:pPr lvl="1"/>
            <a:r>
              <a:rPr lang="en-US" dirty="0"/>
              <a:t>Many schools offer 5 year BS+MS degree pathways (UML CS does)</a:t>
            </a:r>
          </a:p>
          <a:p>
            <a:pPr lvl="1"/>
            <a:r>
              <a:rPr lang="en-US" dirty="0">
                <a:hlinkClick r:id="rId2"/>
              </a:rPr>
              <a:t>https://www.uml.edu/Sciences/computer-science/Programs/CS-BS-to-MS.aspx</a:t>
            </a:r>
            <a:endParaRPr lang="en-US" dirty="0"/>
          </a:p>
          <a:p>
            <a:r>
              <a:rPr lang="en-US" dirty="0"/>
              <a:t>Learn more advanced and specialized skills within a given field</a:t>
            </a:r>
          </a:p>
          <a:p>
            <a:pPr lvl="1"/>
            <a:r>
              <a:rPr lang="en-US" dirty="0"/>
              <a:t>Some overlap with 400-level courses</a:t>
            </a:r>
          </a:p>
          <a:p>
            <a:pPr lvl="1"/>
            <a:r>
              <a:rPr lang="en-US" dirty="0"/>
              <a:t>Usually a more intensive look into specific areas</a:t>
            </a:r>
          </a:p>
          <a:p>
            <a:pPr lvl="1"/>
            <a:r>
              <a:rPr lang="en-US" dirty="0"/>
              <a:t>Advanced and/or cutting-edge techniques</a:t>
            </a:r>
          </a:p>
          <a:p>
            <a:r>
              <a:rPr lang="en-US" dirty="0"/>
              <a:t>Mostly earned by doing additional coursework</a:t>
            </a:r>
          </a:p>
          <a:p>
            <a:pPr lvl="1"/>
            <a:r>
              <a:rPr lang="en-US" dirty="0"/>
              <a:t>Research masters also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7875-2908-414F-8A9F-182DAAA8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1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CB6A-4E02-4CEA-B13E-7FC0AF2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3A324-F822-406F-AB46-01E5E3C4B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Terminal degree (don’t normally earn more degrees after this)</a:t>
            </a:r>
          </a:p>
          <a:p>
            <a:r>
              <a:rPr lang="en-US" dirty="0"/>
              <a:t>Requires producing original work (research)</a:t>
            </a:r>
          </a:p>
          <a:p>
            <a:r>
              <a:rPr lang="en-US" dirty="0"/>
              <a:t>Write a </a:t>
            </a:r>
            <a:r>
              <a:rPr lang="en-US" i="1" dirty="0"/>
              <a:t>thesis</a:t>
            </a:r>
            <a:r>
              <a:rPr lang="en-US" dirty="0"/>
              <a:t> and give a </a:t>
            </a:r>
            <a:r>
              <a:rPr lang="en-US" i="1" dirty="0"/>
              <a:t>dissertation</a:t>
            </a:r>
            <a:endParaRPr lang="en-US" dirty="0"/>
          </a:p>
          <a:p>
            <a:pPr lvl="1"/>
            <a:r>
              <a:rPr lang="en-US" dirty="0"/>
              <a:t>Thesis: book of your work</a:t>
            </a:r>
          </a:p>
          <a:p>
            <a:pPr lvl="1"/>
            <a:r>
              <a:rPr lang="en-US" dirty="0"/>
              <a:t>Dissertation: Presentation you give to experts in your field</a:t>
            </a:r>
          </a:p>
          <a:p>
            <a:pPr lvl="1"/>
            <a:r>
              <a:rPr lang="en-US" dirty="0"/>
              <a:t>Publish several academic papers along the way</a:t>
            </a:r>
          </a:p>
          <a:p>
            <a:r>
              <a:rPr lang="en-US" dirty="0"/>
              <a:t>Two types of programs	</a:t>
            </a:r>
          </a:p>
          <a:p>
            <a:pPr lvl="1"/>
            <a:r>
              <a:rPr lang="en-US" dirty="0"/>
              <a:t>Masters + Ph.D. programs (5-7 years, involves coursework)</a:t>
            </a:r>
          </a:p>
          <a:p>
            <a:pPr lvl="1"/>
            <a:r>
              <a:rPr lang="en-US" dirty="0"/>
              <a:t>Post-masters programs (3-5 years, little coursework)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AF58-2D8C-4E55-A2CB-12C48E8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B4B-7806-4E61-AD0F-85D33AF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Doctorate Degree (Ph.D.) 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A2811-978E-4855-9569-2E199C025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Qualifying exam (1-2 years in)</a:t>
            </a:r>
          </a:p>
          <a:p>
            <a:pPr lvl="1"/>
            <a:r>
              <a:rPr lang="en-US" dirty="0"/>
              <a:t>Varies depending on the university</a:t>
            </a:r>
          </a:p>
          <a:p>
            <a:pPr lvl="1"/>
            <a:r>
              <a:rPr lang="en-US" dirty="0"/>
              <a:t>May involve a written exam</a:t>
            </a:r>
          </a:p>
          <a:p>
            <a:pPr lvl="1"/>
            <a:r>
              <a:rPr lang="en-US" dirty="0"/>
              <a:t>May involve reading papers and explaining their results</a:t>
            </a:r>
          </a:p>
          <a:p>
            <a:r>
              <a:rPr lang="en-US" dirty="0"/>
              <a:t>Comprehensive exam / Thesis proposal (1-2 years left)</a:t>
            </a:r>
          </a:p>
          <a:p>
            <a:pPr lvl="1"/>
            <a:r>
              <a:rPr lang="en-US" dirty="0"/>
              <a:t>Present a plan for original work that you intend to do</a:t>
            </a:r>
          </a:p>
          <a:p>
            <a:pPr lvl="1"/>
            <a:r>
              <a:rPr lang="en-US" dirty="0"/>
              <a:t>What you think can be learned from it and why it will work</a:t>
            </a:r>
          </a:p>
          <a:p>
            <a:r>
              <a:rPr lang="en-US" dirty="0"/>
              <a:t>Dissertation / Thesis defense</a:t>
            </a:r>
          </a:p>
          <a:p>
            <a:pPr lvl="1"/>
            <a:r>
              <a:rPr lang="en-US" dirty="0"/>
              <a:t>Present your completed original work</a:t>
            </a:r>
          </a:p>
          <a:p>
            <a:pPr lvl="1"/>
            <a:r>
              <a:rPr lang="en-US" dirty="0"/>
              <a:t>Open to the public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B327-F346-47B5-A620-798E5882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D2EB-A82A-4188-9B7C-8C38EE39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E676A-385F-4D39-A31E-E611EA85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Need to fill out an application</a:t>
            </a:r>
          </a:p>
          <a:p>
            <a:pPr lvl="1"/>
            <a:r>
              <a:rPr lang="en-US" dirty="0">
                <a:hlinkClick r:id="rId2"/>
              </a:rPr>
              <a:t>https://www.uml.edu/graduate-apply/</a:t>
            </a:r>
            <a:endParaRPr lang="en-US" dirty="0"/>
          </a:p>
          <a:p>
            <a:r>
              <a:rPr lang="en-US" dirty="0"/>
              <a:t>Need to take an exam</a:t>
            </a:r>
          </a:p>
          <a:p>
            <a:pPr lvl="1"/>
            <a:r>
              <a:rPr lang="en-US" dirty="0"/>
              <a:t>GRE (standardized test)</a:t>
            </a:r>
          </a:p>
          <a:p>
            <a:pPr lvl="1"/>
            <a:r>
              <a:rPr lang="en-US" dirty="0"/>
              <a:t>TOEFL / IELTS (for international students)</a:t>
            </a:r>
          </a:p>
          <a:p>
            <a:pPr lvl="1"/>
            <a:r>
              <a:rPr lang="en-US" dirty="0"/>
              <a:t>Specialized subjects (not for CS)</a:t>
            </a:r>
          </a:p>
          <a:p>
            <a:r>
              <a:rPr lang="en-US" dirty="0"/>
              <a:t>Letters of Recommendation</a:t>
            </a:r>
          </a:p>
          <a:p>
            <a:pPr lvl="1"/>
            <a:r>
              <a:rPr lang="en-US" dirty="0"/>
              <a:t>Get at least 1 from a professor who knows you well (400-level elective)</a:t>
            </a:r>
          </a:p>
          <a:p>
            <a:pPr lvl="1"/>
            <a:r>
              <a:rPr lang="en-US" dirty="0"/>
              <a:t>A recent boss / employer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BF54-1CA8-4049-A74D-BD3FC70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0EC4-63E1-47AF-80C8-9AEAB171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1D13-C8ED-407F-B220-0606C8B023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There are research opportunities available</a:t>
            </a:r>
          </a:p>
          <a:p>
            <a:pPr lvl="1"/>
            <a:r>
              <a:rPr lang="en-US" dirty="0"/>
              <a:t>Department areas: </a:t>
            </a:r>
            <a:r>
              <a:rPr lang="en-US" dirty="0">
                <a:hlinkClick r:id="rId2"/>
              </a:rPr>
              <a:t>https://www.uml.edu/Sciences/computer-science/Research/</a:t>
            </a:r>
            <a:endParaRPr lang="en-US" dirty="0"/>
          </a:p>
          <a:p>
            <a:pPr lvl="1"/>
            <a:r>
              <a:rPr lang="en-US" dirty="0"/>
              <a:t>Undergraduate Research Opportunities and Collaborations (UROC):</a:t>
            </a:r>
          </a:p>
          <a:p>
            <a:pPr lvl="2"/>
            <a:r>
              <a:rPr lang="en-US" dirty="0">
                <a:hlinkClick r:id="rId3"/>
              </a:rPr>
              <a:t>https://www.uml.edu/uroc/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UROC@uml.edu</a:t>
            </a:r>
            <a:endParaRPr lang="en-US" dirty="0"/>
          </a:p>
          <a:p>
            <a:r>
              <a:rPr lang="en-US" dirty="0"/>
              <a:t>You will need a faculty mentor</a:t>
            </a:r>
          </a:p>
          <a:p>
            <a:pPr lvl="1"/>
            <a:r>
              <a:rPr lang="en-US" dirty="0"/>
              <a:t>Look for one whose area interests you</a:t>
            </a:r>
          </a:p>
          <a:p>
            <a:pPr lvl="2"/>
            <a:r>
              <a:rPr lang="en-US" dirty="0"/>
              <a:t>They will have published papers, so read some recent ones</a:t>
            </a:r>
          </a:p>
          <a:p>
            <a:pPr lvl="1"/>
            <a:r>
              <a:rPr lang="en-US" dirty="0"/>
              <a:t>Most won’t mentor you in areas outside of their expertise</a:t>
            </a:r>
          </a:p>
          <a:p>
            <a:r>
              <a:rPr lang="en-US" dirty="0"/>
              <a:t>Many schools offer summer REU opportunities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F4665-1903-4CE4-A3F1-492A3B8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5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8868-9DD5-452B-A68B-C45A6FD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Paying for Graduate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A7A3-0AD3-4B35-BAC2-48029F34D1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not be paying full-price for graduate school in Computer Science</a:t>
            </a:r>
          </a:p>
          <a:p>
            <a:pPr lvl="1"/>
            <a:r>
              <a:rPr lang="en-US" dirty="0"/>
              <a:t>Education support from your employer</a:t>
            </a:r>
          </a:p>
          <a:p>
            <a:pPr lvl="2"/>
            <a:r>
              <a:rPr lang="en-US" dirty="0"/>
              <a:t>Most commonly for master’s students</a:t>
            </a:r>
          </a:p>
          <a:p>
            <a:pPr lvl="2"/>
            <a:r>
              <a:rPr lang="en-US" dirty="0"/>
              <a:t>They cover part of your tuition while you continue working for them</a:t>
            </a:r>
          </a:p>
          <a:p>
            <a:pPr lvl="1"/>
            <a:r>
              <a:rPr lang="en-US" dirty="0"/>
              <a:t>Tuition credits from the university</a:t>
            </a:r>
          </a:p>
          <a:p>
            <a:pPr lvl="2"/>
            <a:r>
              <a:rPr lang="en-US" dirty="0"/>
              <a:t>Research Assistant (RA) or Teaching Assistant (TA) positions</a:t>
            </a:r>
          </a:p>
          <a:p>
            <a:pPr lvl="2"/>
            <a:r>
              <a:rPr lang="en-US" dirty="0"/>
              <a:t>The university pays you a small stipend and waives your tuition</a:t>
            </a:r>
          </a:p>
          <a:p>
            <a:r>
              <a:rPr lang="en-US" dirty="0"/>
              <a:t>Many schools have TA unions</a:t>
            </a:r>
          </a:p>
          <a:p>
            <a:pPr lvl="1"/>
            <a:r>
              <a:rPr lang="en-US" dirty="0"/>
              <a:t>Tend to have better pay and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8F4CE-DFEB-4FCD-8FC1-A5E2C8EA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902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1005</TotalTime>
  <Words>687</Words>
  <Application>Microsoft Office PowerPoint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Verdana</vt:lpstr>
      <vt:lpstr>Blank</vt:lpstr>
      <vt:lpstr>Academia</vt:lpstr>
      <vt:lpstr>Academia</vt:lpstr>
      <vt:lpstr>Graduate School</vt:lpstr>
      <vt:lpstr>Masters Degree</vt:lpstr>
      <vt:lpstr>Doctorate Degree (Ph.D.)</vt:lpstr>
      <vt:lpstr>Doctorate Degree (Ph.D.) Exams</vt:lpstr>
      <vt:lpstr>Getting into Graduate School</vt:lpstr>
      <vt:lpstr>Doing Research</vt:lpstr>
      <vt:lpstr>Paying for Graduate School</vt:lpstr>
      <vt:lpstr>Teaching</vt:lpstr>
      <vt:lpstr>My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James Daly</cp:lastModifiedBy>
  <cp:revision>45</cp:revision>
  <cp:lastPrinted>2015-05-01T18:07:17Z</cp:lastPrinted>
  <dcterms:created xsi:type="dcterms:W3CDTF">2018-02-21T14:10:40Z</dcterms:created>
  <dcterms:modified xsi:type="dcterms:W3CDTF">2020-10-19T18:38:40Z</dcterms:modified>
</cp:coreProperties>
</file>