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57" r:id="rId3"/>
    <p:sldId id="259" r:id="rId4"/>
    <p:sldId id="260" r:id="rId5"/>
    <p:sldId id="261" r:id="rId6"/>
    <p:sldId id="262" r:id="rId7"/>
    <p:sldId id="263" r:id="rId8"/>
    <p:sldId id="292" r:id="rId9"/>
    <p:sldId id="293" r:id="rId10"/>
    <p:sldId id="294" r:id="rId11"/>
    <p:sldId id="295" r:id="rId12"/>
    <p:sldId id="296" r:id="rId13"/>
    <p:sldId id="297" r:id="rId14"/>
    <p:sldId id="298" r:id="rId15"/>
    <p:sldId id="299" r:id="rId16"/>
    <p:sldId id="300" r:id="rId17"/>
    <p:sldId id="301" r:id="rId18"/>
    <p:sldId id="302" r:id="rId19"/>
    <p:sldId id="273" r:id="rId20"/>
    <p:sldId id="274" r:id="rId21"/>
    <p:sldId id="275" r:id="rId22"/>
    <p:sldId id="303" r:id="rId23"/>
    <p:sldId id="277" r:id="rId24"/>
    <p:sldId id="280" r:id="rId25"/>
    <p:sldId id="313" r:id="rId26"/>
    <p:sldId id="306" r:id="rId27"/>
    <p:sldId id="304" r:id="rId28"/>
    <p:sldId id="305" r:id="rId29"/>
    <p:sldId id="307" r:id="rId30"/>
    <p:sldId id="308" r:id="rId31"/>
    <p:sldId id="309" r:id="rId32"/>
    <p:sldId id="310" r:id="rId33"/>
    <p:sldId id="311" r:id="rId34"/>
    <p:sldId id="312" r:id="rId35"/>
  </p:sldIdLst>
  <p:sldSz cx="12161838"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0F3"/>
    <a:srgbClr val="00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9" autoAdjust="0"/>
    <p:restoredTop sz="94674" autoAdjust="0"/>
  </p:normalViewPr>
  <p:slideViewPr>
    <p:cSldViewPr>
      <p:cViewPr varScale="1">
        <p:scale>
          <a:sx n="114" d="100"/>
          <a:sy n="114" d="100"/>
        </p:scale>
        <p:origin x="528" y="102"/>
      </p:cViewPr>
      <p:guideLst>
        <p:guide orient="horz" pos="2160"/>
        <p:guide pos="2880"/>
        <p:guide pos="3831"/>
      </p:guideLst>
    </p:cSldViewPr>
  </p:slideViewPr>
  <p:outlineViewPr>
    <p:cViewPr>
      <p:scale>
        <a:sx n="33" d="100"/>
        <a:sy n="33" d="100"/>
      </p:scale>
      <p:origin x="48"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0" d="100"/>
          <a:sy n="100" d="100"/>
        </p:scale>
        <p:origin x="-3468"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43979" cy="465773"/>
          </a:xfrm>
          <a:prstGeom prst="rect">
            <a:avLst/>
          </a:prstGeom>
        </p:spPr>
        <p:txBody>
          <a:bodyPr vert="horz" lIns="91567" tIns="45785" rIns="91567" bIns="45785" rtlCol="0"/>
          <a:lstStyle>
            <a:lvl1pPr algn="l">
              <a:defRPr sz="1200"/>
            </a:lvl1pPr>
          </a:lstStyle>
          <a:p>
            <a:endParaRPr lang="en-US"/>
          </a:p>
        </p:txBody>
      </p:sp>
      <p:sp>
        <p:nvSpPr>
          <p:cNvPr id="3" name="Date Placeholder 2"/>
          <p:cNvSpPr>
            <a:spLocks noGrp="1"/>
          </p:cNvSpPr>
          <p:nvPr>
            <p:ph type="dt" sz="quarter" idx="1"/>
          </p:nvPr>
        </p:nvSpPr>
        <p:spPr>
          <a:xfrm>
            <a:off x="3977532" y="0"/>
            <a:ext cx="3043979" cy="465773"/>
          </a:xfrm>
          <a:prstGeom prst="rect">
            <a:avLst/>
          </a:prstGeom>
        </p:spPr>
        <p:txBody>
          <a:bodyPr vert="horz" lIns="91567" tIns="45785" rIns="91567" bIns="45785" rtlCol="0"/>
          <a:lstStyle>
            <a:lvl1pPr algn="r">
              <a:defRPr sz="1200"/>
            </a:lvl1pPr>
          </a:lstStyle>
          <a:p>
            <a:fld id="{C94BF1D3-5036-4D1A-A3B2-025E6980F662}" type="datetimeFigureOut">
              <a:rPr lang="en-US" smtClean="0"/>
              <a:t>9/2/2020</a:t>
            </a:fld>
            <a:endParaRPr lang="en-US"/>
          </a:p>
        </p:txBody>
      </p:sp>
      <p:sp>
        <p:nvSpPr>
          <p:cNvPr id="4" name="Footer Placeholder 3"/>
          <p:cNvSpPr>
            <a:spLocks noGrp="1"/>
          </p:cNvSpPr>
          <p:nvPr>
            <p:ph type="ftr" sz="quarter" idx="2"/>
          </p:nvPr>
        </p:nvSpPr>
        <p:spPr>
          <a:xfrm>
            <a:off x="2" y="8841739"/>
            <a:ext cx="3043979" cy="465773"/>
          </a:xfrm>
          <a:prstGeom prst="rect">
            <a:avLst/>
          </a:prstGeom>
        </p:spPr>
        <p:txBody>
          <a:bodyPr vert="horz" lIns="91567" tIns="45785" rIns="91567" bIns="45785" rtlCol="0" anchor="b"/>
          <a:lstStyle>
            <a:lvl1pPr algn="l">
              <a:defRPr sz="1200"/>
            </a:lvl1pPr>
          </a:lstStyle>
          <a:p>
            <a:endParaRPr lang="en-US"/>
          </a:p>
        </p:txBody>
      </p:sp>
      <p:sp>
        <p:nvSpPr>
          <p:cNvPr id="5" name="Slide Number Placeholder 4"/>
          <p:cNvSpPr>
            <a:spLocks noGrp="1"/>
          </p:cNvSpPr>
          <p:nvPr>
            <p:ph type="sldNum" sz="quarter" idx="3"/>
          </p:nvPr>
        </p:nvSpPr>
        <p:spPr>
          <a:xfrm>
            <a:off x="3977532" y="8841739"/>
            <a:ext cx="3043979" cy="465773"/>
          </a:xfrm>
          <a:prstGeom prst="rect">
            <a:avLst/>
          </a:prstGeom>
        </p:spPr>
        <p:txBody>
          <a:bodyPr vert="horz" lIns="91567" tIns="45785" rIns="91567" bIns="45785" rtlCol="0" anchor="b"/>
          <a:lstStyle>
            <a:lvl1pPr algn="r">
              <a:defRPr sz="1200"/>
            </a:lvl1pPr>
          </a:lstStyle>
          <a:p>
            <a:fld id="{8ADFC4BF-3D8E-45B9-B82B-E6BFDBB8BEE2}" type="slidenum">
              <a:rPr lang="en-US" smtClean="0"/>
              <a:t>‹#›</a:t>
            </a:fld>
            <a:endParaRPr lang="en-US"/>
          </a:p>
        </p:txBody>
      </p:sp>
    </p:spTree>
    <p:extLst>
      <p:ext uri="{BB962C8B-B14F-4D97-AF65-F5344CB8AC3E}">
        <p14:creationId xmlns:p14="http://schemas.microsoft.com/office/powerpoint/2010/main" val="382919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8" tIns="46654" rIns="93308" bIns="46654"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08" tIns="46654" rIns="93308" bIns="46654" rtlCol="0"/>
          <a:lstStyle>
            <a:lvl1pPr algn="r">
              <a:defRPr sz="1200"/>
            </a:lvl1pPr>
          </a:lstStyle>
          <a:p>
            <a:fld id="{FD852303-BCF1-4F7F-83D3-C9EE5BF074C9}" type="datetimeFigureOut">
              <a:rPr lang="en-US" smtClean="0"/>
              <a:t>9/2/2020</a:t>
            </a:fld>
            <a:endParaRPr lang="en-US"/>
          </a:p>
        </p:txBody>
      </p:sp>
      <p:sp>
        <p:nvSpPr>
          <p:cNvPr id="4" name="Slide Image Placeholder 3"/>
          <p:cNvSpPr>
            <a:spLocks noGrp="1" noRot="1" noChangeAspect="1"/>
          </p:cNvSpPr>
          <p:nvPr>
            <p:ph type="sldImg" idx="2"/>
          </p:nvPr>
        </p:nvSpPr>
        <p:spPr>
          <a:xfrm>
            <a:off x="417513" y="698500"/>
            <a:ext cx="6188075" cy="3490913"/>
          </a:xfrm>
          <a:prstGeom prst="rect">
            <a:avLst/>
          </a:prstGeom>
          <a:noFill/>
          <a:ln w="12700">
            <a:solidFill>
              <a:prstClr val="black"/>
            </a:solidFill>
          </a:ln>
        </p:spPr>
        <p:txBody>
          <a:bodyPr vert="horz" lIns="93308" tIns="46654" rIns="93308" bIns="46654"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08" tIns="46654" rIns="93308" bIns="466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308" tIns="46654" rIns="93308" bIns="46654"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08" tIns="46654" rIns="93308" bIns="46654" rtlCol="0" anchor="b"/>
          <a:lstStyle>
            <a:lvl1pPr algn="r">
              <a:defRPr sz="1200"/>
            </a:lvl1pPr>
          </a:lstStyle>
          <a:p>
            <a:fld id="{7D1D0D58-25A6-4377-805A-97D57715AC84}" type="slidenum">
              <a:rPr lang="en-US" smtClean="0"/>
              <a:t>‹#›</a:t>
            </a:fld>
            <a:endParaRPr lang="en-US"/>
          </a:p>
        </p:txBody>
      </p:sp>
    </p:spTree>
    <p:extLst>
      <p:ext uri="{BB962C8B-B14F-4D97-AF65-F5344CB8AC3E}">
        <p14:creationId xmlns:p14="http://schemas.microsoft.com/office/powerpoint/2010/main" val="145802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dean of college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supports and promotes the highest quality educational programs, research, public service and economic development activities of their respective </a:t>
            </a:r>
            <a:r>
              <a:rPr lang="en-US" sz="1200" b="1" i="0" kern="1200" dirty="0">
                <a:solidFill>
                  <a:schemeClr val="tx1"/>
                </a:solidFill>
                <a:effectLst/>
                <a:latin typeface="+mn-lt"/>
                <a:ea typeface="+mn-ea"/>
                <a:cs typeface="+mn-cs"/>
              </a:rPr>
              <a:t>colleges</a:t>
            </a:r>
            <a:r>
              <a:rPr lang="en-US" sz="1200" b="0" i="0" kern="1200" dirty="0">
                <a:solidFill>
                  <a:schemeClr val="tx1"/>
                </a:solidFill>
                <a:effectLst/>
                <a:latin typeface="+mn-lt"/>
                <a:ea typeface="+mn-ea"/>
                <a:cs typeface="+mn-cs"/>
              </a:rPr>
              <a:t> and schools. Each </a:t>
            </a:r>
            <a:r>
              <a:rPr lang="en-US" sz="1200" b="1" i="0" kern="1200" dirty="0">
                <a:solidFill>
                  <a:schemeClr val="tx1"/>
                </a:solidFill>
                <a:effectLst/>
                <a:latin typeface="+mn-lt"/>
                <a:ea typeface="+mn-ea"/>
                <a:cs typeface="+mn-cs"/>
              </a:rPr>
              <a:t>dean</a:t>
            </a:r>
            <a:r>
              <a:rPr lang="en-US" sz="1200" b="0" i="0" kern="1200" dirty="0">
                <a:solidFill>
                  <a:schemeClr val="tx1"/>
                </a:solidFill>
                <a:effectLst/>
                <a:latin typeface="+mn-lt"/>
                <a:ea typeface="+mn-ea"/>
                <a:cs typeface="+mn-cs"/>
              </a:rPr>
              <a:t> must be an effective advocate for his or her </a:t>
            </a:r>
            <a:r>
              <a:rPr lang="en-US" sz="1200" b="1" i="0" kern="1200" dirty="0">
                <a:solidFill>
                  <a:schemeClr val="tx1"/>
                </a:solidFill>
                <a:effectLst/>
                <a:latin typeface="+mn-lt"/>
                <a:ea typeface="+mn-ea"/>
                <a:cs typeface="+mn-cs"/>
              </a:rPr>
              <a:t>college</a:t>
            </a:r>
            <a:r>
              <a:rPr lang="en-US" sz="1200" b="0" i="0" kern="1200" dirty="0">
                <a:solidFill>
                  <a:schemeClr val="tx1"/>
                </a:solidFill>
                <a:effectLst/>
                <a:latin typeface="+mn-lt"/>
                <a:ea typeface="+mn-ea"/>
                <a:cs typeface="+mn-cs"/>
              </a:rPr>
              <a:t>, both within the university and externally.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dean of students</a:t>
            </a:r>
            <a:r>
              <a:rPr lang="en-US" sz="1200" b="0" i="0" kern="1200" dirty="0">
                <a:solidFill>
                  <a:schemeClr val="tx1"/>
                </a:solidFill>
                <a:effectLst/>
                <a:latin typeface="+mn-lt"/>
                <a:ea typeface="+mn-ea"/>
                <a:cs typeface="+mn-cs"/>
              </a:rPr>
              <a:t> plans and directs university activities related to </a:t>
            </a:r>
            <a:r>
              <a:rPr lang="en-US" sz="1200" b="1" i="0" kern="1200" dirty="0">
                <a:solidFill>
                  <a:schemeClr val="tx1"/>
                </a:solidFill>
                <a:effectLst/>
                <a:latin typeface="+mn-lt"/>
                <a:ea typeface="+mn-ea"/>
                <a:cs typeface="+mn-cs"/>
              </a:rPr>
              <a:t>student</a:t>
            </a:r>
            <a:r>
              <a:rPr lang="en-US" sz="1200" b="0" i="0" kern="1200" dirty="0">
                <a:solidFill>
                  <a:schemeClr val="tx1"/>
                </a:solidFill>
                <a:effectLst/>
                <a:latin typeface="+mn-lt"/>
                <a:ea typeface="+mn-ea"/>
                <a:cs typeface="+mn-cs"/>
              </a:rPr>
              <a:t> services and campus life. As an administrator, a </a:t>
            </a:r>
            <a:r>
              <a:rPr lang="en-US" sz="1200" b="1" i="0" kern="1200" dirty="0">
                <a:solidFill>
                  <a:schemeClr val="tx1"/>
                </a:solidFill>
                <a:effectLst/>
                <a:latin typeface="+mn-lt"/>
                <a:ea typeface="+mn-ea"/>
                <a:cs typeface="+mn-cs"/>
              </a:rPr>
              <a:t>dean of students</a:t>
            </a:r>
            <a:r>
              <a:rPr lang="en-US" sz="1200" b="0" i="0" kern="1200" dirty="0">
                <a:solidFill>
                  <a:schemeClr val="tx1"/>
                </a:solidFill>
                <a:effectLst/>
                <a:latin typeface="+mn-lt"/>
                <a:ea typeface="+mn-ea"/>
                <a:cs typeface="+mn-cs"/>
              </a:rPr>
              <a:t> might help coordinate admissions, health services, financial aid, housing, and social programs for </a:t>
            </a:r>
            <a:r>
              <a:rPr lang="en-US" sz="1200" b="1" i="0" kern="1200" dirty="0">
                <a:solidFill>
                  <a:schemeClr val="tx1"/>
                </a:solidFill>
                <a:effectLst/>
                <a:latin typeface="+mn-lt"/>
                <a:ea typeface="+mn-ea"/>
                <a:cs typeface="+mn-cs"/>
              </a:rPr>
              <a:t>students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chancellor is</a:t>
            </a:r>
            <a:r>
              <a:rPr lang="en-US" sz="1200" b="0" i="0" kern="1200" dirty="0">
                <a:solidFill>
                  <a:schemeClr val="tx1"/>
                </a:solidFill>
                <a:effectLst/>
                <a:latin typeface="+mn-lt"/>
                <a:ea typeface="+mn-ea"/>
                <a:cs typeface="+mn-cs"/>
              </a:rPr>
              <a:t> a leader of a </a:t>
            </a:r>
            <a:r>
              <a:rPr lang="en-US" sz="1200" b="1" i="0" kern="1200" dirty="0">
                <a:solidFill>
                  <a:schemeClr val="tx1"/>
                </a:solidFill>
                <a:effectLst/>
                <a:latin typeface="+mn-lt"/>
                <a:ea typeface="+mn-ea"/>
                <a:cs typeface="+mn-cs"/>
              </a:rPr>
              <a:t>college</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university</a:t>
            </a:r>
            <a:r>
              <a:rPr lang="en-US" sz="1200" b="0" i="0" kern="1200" dirty="0">
                <a:solidFill>
                  <a:schemeClr val="tx1"/>
                </a:solidFill>
                <a:effectLst/>
                <a:latin typeface="+mn-lt"/>
                <a:ea typeface="+mn-ea"/>
                <a:cs typeface="+mn-cs"/>
              </a:rPr>
              <a:t>, usually either the executive or ceremonial head of the </a:t>
            </a:r>
            <a:r>
              <a:rPr lang="en-US" sz="1200" b="1" i="0" kern="1200" dirty="0">
                <a:solidFill>
                  <a:schemeClr val="tx1"/>
                </a:solidFill>
                <a:effectLst/>
                <a:latin typeface="+mn-lt"/>
                <a:ea typeface="+mn-ea"/>
                <a:cs typeface="+mn-cs"/>
              </a:rPr>
              <a:t>university</a:t>
            </a:r>
            <a:r>
              <a:rPr lang="en-US" sz="1200" b="0" i="0" kern="1200" dirty="0">
                <a:solidFill>
                  <a:schemeClr val="tx1"/>
                </a:solidFill>
                <a:effectLst/>
                <a:latin typeface="+mn-lt"/>
                <a:ea typeface="+mn-ea"/>
                <a:cs typeface="+mn-cs"/>
              </a:rPr>
              <a:t> or of a </a:t>
            </a:r>
            <a:r>
              <a:rPr lang="en-US" sz="1200" b="1" i="0" kern="1200" dirty="0">
                <a:solidFill>
                  <a:schemeClr val="tx1"/>
                </a:solidFill>
                <a:effectLst/>
                <a:latin typeface="+mn-lt"/>
                <a:ea typeface="+mn-ea"/>
                <a:cs typeface="+mn-cs"/>
              </a:rPr>
              <a:t>university</a:t>
            </a:r>
            <a:r>
              <a:rPr lang="en-US" sz="1200" b="0" i="0" kern="1200" dirty="0">
                <a:solidFill>
                  <a:schemeClr val="tx1"/>
                </a:solidFill>
                <a:effectLst/>
                <a:latin typeface="+mn-lt"/>
                <a:ea typeface="+mn-ea"/>
                <a:cs typeface="+mn-cs"/>
              </a:rPr>
              <a:t> campus within a </a:t>
            </a:r>
            <a:r>
              <a:rPr lang="en-US" sz="1200" b="1" i="0" kern="1200" dirty="0">
                <a:solidFill>
                  <a:schemeClr val="tx1"/>
                </a:solidFill>
                <a:effectLst/>
                <a:latin typeface="+mn-lt"/>
                <a:ea typeface="+mn-ea"/>
                <a:cs typeface="+mn-cs"/>
              </a:rPr>
              <a:t>university</a:t>
            </a:r>
            <a:r>
              <a:rPr lang="en-US" sz="1200" b="0" i="0" kern="1200" dirty="0">
                <a:solidFill>
                  <a:schemeClr val="tx1"/>
                </a:solidFill>
                <a:effectLst/>
                <a:latin typeface="+mn-lt"/>
                <a:ea typeface="+mn-ea"/>
                <a:cs typeface="+mn-cs"/>
              </a:rPr>
              <a:t> system. ... The </a:t>
            </a:r>
            <a:r>
              <a:rPr lang="en-US" sz="1200" b="1" i="0" kern="1200" dirty="0">
                <a:solidFill>
                  <a:schemeClr val="tx1"/>
                </a:solidFill>
                <a:effectLst/>
                <a:latin typeface="+mn-lt"/>
                <a:ea typeface="+mn-ea"/>
                <a:cs typeface="+mn-cs"/>
              </a:rPr>
              <a:t>chancellor</a:t>
            </a:r>
            <a:r>
              <a:rPr lang="en-US" sz="1200" b="0" i="0" kern="1200" dirty="0">
                <a:solidFill>
                  <a:schemeClr val="tx1"/>
                </a:solidFill>
                <a:effectLst/>
                <a:latin typeface="+mn-lt"/>
                <a:ea typeface="+mn-ea"/>
                <a:cs typeface="+mn-cs"/>
              </a:rPr>
              <a:t> may serve as chairman of the governing body; if not, this duty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often held by a chairman who may be known as a pro-</a:t>
            </a:r>
            <a:r>
              <a:rPr lang="en-US" sz="1200" b="1" i="0" kern="1200" dirty="0">
                <a:solidFill>
                  <a:schemeClr val="tx1"/>
                </a:solidFill>
                <a:effectLst/>
                <a:latin typeface="+mn-lt"/>
                <a:ea typeface="+mn-ea"/>
                <a:cs typeface="+mn-cs"/>
              </a:rPr>
              <a:t>chancellor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Chancellor is responsible for the </a:t>
            </a:r>
            <a:r>
              <a:rPr lang="en-US" sz="1200" b="1" i="0" kern="1200" dirty="0">
                <a:solidFill>
                  <a:schemeClr val="tx1"/>
                </a:solidFill>
                <a:effectLst/>
                <a:latin typeface="+mn-lt"/>
                <a:ea typeface="+mn-ea"/>
                <a:cs typeface="+mn-cs"/>
              </a:rPr>
              <a:t>leadership</a:t>
            </a:r>
            <a:r>
              <a:rPr lang="en-US" sz="1200" b="0" i="0" kern="1200" dirty="0">
                <a:solidFill>
                  <a:schemeClr val="tx1"/>
                </a:solidFill>
                <a:effectLst/>
                <a:latin typeface="+mn-lt"/>
                <a:ea typeface="+mn-ea"/>
                <a:cs typeface="+mn-cs"/>
              </a:rPr>
              <a:t> of the Governing Authority. As Chair of its meetings, he/she is responsible for ensuring that the necessary business of the Governing Authority is carried out efficiently, effectively, and in a manner appropriate for the proper conduct of public business.</a:t>
            </a:r>
          </a:p>
          <a:p>
            <a:endParaRPr lang="en-US" dirty="0"/>
          </a:p>
          <a:p>
            <a:r>
              <a:rPr lang="en-US" sz="1200" b="0" i="0" kern="1200" dirty="0">
                <a:solidFill>
                  <a:schemeClr val="tx1"/>
                </a:solidFill>
                <a:effectLst/>
                <a:latin typeface="+mn-lt"/>
                <a:ea typeface="+mn-ea"/>
                <a:cs typeface="+mn-cs"/>
              </a:rPr>
              <a:t>Elected by </a:t>
            </a:r>
            <a:r>
              <a:rPr lang="en-US" sz="1200" b="1" i="0" kern="1200" dirty="0">
                <a:solidFill>
                  <a:schemeClr val="tx1"/>
                </a:solidFill>
                <a:effectLst/>
                <a:latin typeface="+mn-lt"/>
                <a:ea typeface="+mn-ea"/>
                <a:cs typeface="+mn-cs"/>
              </a:rPr>
              <a:t>College</a:t>
            </a:r>
            <a:r>
              <a:rPr lang="en-US" sz="1200" b="0" i="0" kern="1200" dirty="0">
                <a:solidFill>
                  <a:schemeClr val="tx1"/>
                </a:solidFill>
                <a:effectLst/>
                <a:latin typeface="+mn-lt"/>
                <a:ea typeface="+mn-ea"/>
                <a:cs typeface="+mn-cs"/>
              </a:rPr>
              <a:t> Board member delegates, the </a:t>
            </a:r>
            <a:r>
              <a:rPr lang="en-US" sz="1200" b="1" i="0" kern="1200" dirty="0">
                <a:solidFill>
                  <a:schemeClr val="tx1"/>
                </a:solidFill>
                <a:effectLst/>
                <a:latin typeface="+mn-lt"/>
                <a:ea typeface="+mn-ea"/>
                <a:cs typeface="+mn-cs"/>
              </a:rPr>
              <a:t>Board of Trustees is the</a:t>
            </a:r>
            <a:r>
              <a:rPr lang="en-US" sz="1200" b="0" i="0" kern="1200" dirty="0">
                <a:solidFill>
                  <a:schemeClr val="tx1"/>
                </a:solidFill>
                <a:effectLst/>
                <a:latin typeface="+mn-lt"/>
                <a:ea typeface="+mn-ea"/>
                <a:cs typeface="+mn-cs"/>
              </a:rPr>
              <a:t> governing body of the </a:t>
            </a:r>
            <a:r>
              <a:rPr lang="en-US" sz="1200" b="1" i="0" kern="1200" dirty="0">
                <a:solidFill>
                  <a:schemeClr val="tx1"/>
                </a:solidFill>
                <a:effectLst/>
                <a:latin typeface="+mn-lt"/>
                <a:ea typeface="+mn-ea"/>
                <a:cs typeface="+mn-cs"/>
              </a:rPr>
              <a:t>College</a:t>
            </a:r>
            <a:r>
              <a:rPr lang="en-US" sz="1200" b="0" i="0" kern="1200" dirty="0">
                <a:solidFill>
                  <a:schemeClr val="tx1"/>
                </a:solidFill>
                <a:effectLst/>
                <a:latin typeface="+mn-lt"/>
                <a:ea typeface="+mn-ea"/>
                <a:cs typeface="+mn-cs"/>
              </a:rPr>
              <a:t> Board. Trustee responsibilities include: Approving the organization's mission, strategic goals, and objectives. Establishing policies related to membership, programs, and services.</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board of trustees</a:t>
            </a:r>
            <a:r>
              <a:rPr lang="en-US" sz="1200" b="0" i="0" kern="1200" dirty="0">
                <a:solidFill>
                  <a:schemeClr val="tx1"/>
                </a:solidFill>
                <a:effectLst/>
                <a:latin typeface="+mn-lt"/>
                <a:ea typeface="+mn-ea"/>
                <a:cs typeface="+mn-cs"/>
              </a:rPr>
              <a:t> is an appointed or elected group of individuals that has overall </a:t>
            </a:r>
            <a:r>
              <a:rPr lang="en-US" sz="1200" b="1" i="0" kern="1200" dirty="0">
                <a:solidFill>
                  <a:schemeClr val="tx1"/>
                </a:solidFill>
                <a:effectLst/>
                <a:latin typeface="+mn-lt"/>
                <a:ea typeface="+mn-ea"/>
                <a:cs typeface="+mn-cs"/>
              </a:rPr>
              <a:t>responsibility</a:t>
            </a:r>
            <a:r>
              <a:rPr lang="en-US" sz="1200" b="0" i="0" kern="1200" dirty="0">
                <a:solidFill>
                  <a:schemeClr val="tx1"/>
                </a:solidFill>
                <a:effectLst/>
                <a:latin typeface="+mn-lt"/>
                <a:ea typeface="+mn-ea"/>
                <a:cs typeface="+mn-cs"/>
              </a:rPr>
              <a:t> for the management of an organization. The </a:t>
            </a:r>
            <a:r>
              <a:rPr lang="en-US" sz="1200" b="1" i="0" kern="1200" dirty="0">
                <a:solidFill>
                  <a:schemeClr val="tx1"/>
                </a:solidFill>
                <a:effectLst/>
                <a:latin typeface="+mn-lt"/>
                <a:ea typeface="+mn-ea"/>
                <a:cs typeface="+mn-cs"/>
              </a:rPr>
              <a:t>board of trustees</a:t>
            </a:r>
            <a:r>
              <a:rPr lang="en-US" sz="1200" b="0" i="0" kern="1200" dirty="0">
                <a:solidFill>
                  <a:schemeClr val="tx1"/>
                </a:solidFill>
                <a:effectLst/>
                <a:latin typeface="+mn-lt"/>
                <a:ea typeface="+mn-ea"/>
                <a:cs typeface="+mn-cs"/>
              </a:rPr>
              <a:t> is typically the governing body of an organization and seeks to ensure the best interest of stakeholders in all types of management decisions</a:t>
            </a:r>
            <a:endParaRPr lang="en-US" dirty="0"/>
          </a:p>
        </p:txBody>
      </p:sp>
      <p:sp>
        <p:nvSpPr>
          <p:cNvPr id="4" name="Slide Number Placeholder 3"/>
          <p:cNvSpPr>
            <a:spLocks noGrp="1"/>
          </p:cNvSpPr>
          <p:nvPr>
            <p:ph type="sldNum" sz="quarter" idx="10"/>
          </p:nvPr>
        </p:nvSpPr>
        <p:spPr/>
        <p:txBody>
          <a:bodyPr/>
          <a:lstStyle/>
          <a:p>
            <a:fld id="{186B75AA-4BBB-4D2D-941D-F8639934E6AC}" type="slidenum">
              <a:rPr lang="en-US" smtClean="0"/>
              <a:t>7</a:t>
            </a:fld>
            <a:endParaRPr lang="en-US"/>
          </a:p>
        </p:txBody>
      </p:sp>
    </p:spTree>
    <p:extLst>
      <p:ext uri="{BB962C8B-B14F-4D97-AF65-F5344CB8AC3E}">
        <p14:creationId xmlns:p14="http://schemas.microsoft.com/office/powerpoint/2010/main" val="1504016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6" name="TextBox 5"/>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3" name="Slide Number Placeholder 2"/>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8179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77BBFA-109E-450C-864C-83F4039B5591}" type="datetimeFigureOut">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0117E3-6CAF-4F2F-84A6-2DE81CB95AF4}" type="slidenum">
              <a:rPr lang="en-US" smtClean="0"/>
              <a:t>‹#›</a:t>
            </a:fld>
            <a:endParaRPr lang="en-US" dirty="0"/>
          </a:p>
        </p:txBody>
      </p:sp>
    </p:spTree>
    <p:extLst>
      <p:ext uri="{BB962C8B-B14F-4D97-AF65-F5344CB8AC3E}">
        <p14:creationId xmlns:p14="http://schemas.microsoft.com/office/powerpoint/2010/main" val="19888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itle + Sub Title on Le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1981200"/>
            <a:ext cx="7162800" cy="1447799"/>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3" name="Subtitle 2"/>
          <p:cNvSpPr>
            <a:spLocks noGrp="1"/>
          </p:cNvSpPr>
          <p:nvPr>
            <p:ph type="subTitle" idx="1" hasCustomPrompt="1"/>
          </p:nvPr>
        </p:nvSpPr>
        <p:spPr>
          <a:xfrm>
            <a:off x="442119" y="3581400"/>
            <a:ext cx="7162800" cy="14478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4" name="Rectangle 13"/>
          <p:cNvSpPr/>
          <p:nvPr userDrawn="1"/>
        </p:nvSpPr>
        <p:spPr>
          <a:xfrm>
            <a:off x="518319" y="34869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94618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
        <p:nvSpPr>
          <p:cNvPr id="12" name="Text Placeholder 4">
            <a:extLst>
              <a:ext uri="{FF2B5EF4-FFF2-40B4-BE49-F238E27FC236}">
                <a16:creationId xmlns:a16="http://schemas.microsoft.com/office/drawing/2014/main" id="{9F60988D-929E-44D9-88A2-7F58190E4E4E}"/>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5">
            <a:extLst>
              <a:ext uri="{FF2B5EF4-FFF2-40B4-BE49-F238E27FC236}">
                <a16:creationId xmlns:a16="http://schemas.microsoft.com/office/drawing/2014/main" id="{5096204F-6257-414C-A0D9-252F5529F50E}"/>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5" name="Text Placeholder 4">
            <a:extLst>
              <a:ext uri="{FF2B5EF4-FFF2-40B4-BE49-F238E27FC236}">
                <a16:creationId xmlns:a16="http://schemas.microsoft.com/office/drawing/2014/main" id="{B9861574-1295-4C59-9A15-38FC1455C34D}"/>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dirty="0"/>
              <a:t>MAIN HEADER</a:t>
            </a:r>
          </a:p>
        </p:txBody>
      </p:sp>
    </p:spTree>
    <p:extLst>
      <p:ext uri="{BB962C8B-B14F-4D97-AF65-F5344CB8AC3E}">
        <p14:creationId xmlns:p14="http://schemas.microsoft.com/office/powerpoint/2010/main" val="224586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1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10874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
        <p:nvSpPr>
          <p:cNvPr id="10" name="Text Placeholder 15">
            <a:extLst>
              <a:ext uri="{FF2B5EF4-FFF2-40B4-BE49-F238E27FC236}">
                <a16:creationId xmlns:a16="http://schemas.microsoft.com/office/drawing/2014/main" id="{D875B717-1786-403F-8150-BFA5166F63DB}"/>
              </a:ext>
            </a:extLst>
          </p:cNvPr>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1" name="Title 1">
            <a:extLst>
              <a:ext uri="{FF2B5EF4-FFF2-40B4-BE49-F238E27FC236}">
                <a16:creationId xmlns:a16="http://schemas.microsoft.com/office/drawing/2014/main" id="{9301F18E-099C-4551-B21E-64440635CBF1}"/>
              </a:ext>
            </a:extLst>
          </p:cNvPr>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12" name="Text Placeholder 4">
            <a:extLst>
              <a:ext uri="{FF2B5EF4-FFF2-40B4-BE49-F238E27FC236}">
                <a16:creationId xmlns:a16="http://schemas.microsoft.com/office/drawing/2014/main" id="{B2107A9E-A4E5-4DB0-A83A-DC48D8A86DA0}"/>
              </a:ext>
            </a:extLst>
          </p:cNvPr>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268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3" name="Slide Number Placeholder 2"/>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57378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1" name="Picture Placeholder 10"/>
          <p:cNvSpPr>
            <a:spLocks noGrp="1"/>
          </p:cNvSpPr>
          <p:nvPr>
            <p:ph type="pic" sz="quarter" idx="10"/>
          </p:nvPr>
        </p:nvSpPr>
        <p:spPr>
          <a:xfrm>
            <a:off x="-15081"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endParaRPr lang="en-US" dirty="0"/>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dirty="0"/>
              <a:t>Click to edit text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14" name="TextBox 13"/>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Slide Number Placeholder 1"/>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07865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dirty="0"/>
              <a:t>SUB Header</a:t>
            </a:r>
          </a:p>
        </p:txBody>
      </p:sp>
      <p:sp>
        <p:nvSpPr>
          <p:cNvPr id="8" name="Rectangle 7"/>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68075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96302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1047003" y="5901071"/>
            <a:ext cx="91130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prstClr val="white"/>
              </a:solidFill>
            </a:endParaRPr>
          </a:p>
        </p:txBody>
      </p:sp>
      <p:sp>
        <p:nvSpPr>
          <p:cNvPr id="4" name="Slide Number Placeholder 3"/>
          <p:cNvSpPr>
            <a:spLocks noGrp="1"/>
          </p:cNvSpPr>
          <p:nvPr>
            <p:ph type="sldNum" sz="quarter" idx="4"/>
          </p:nvPr>
        </p:nvSpPr>
        <p:spPr>
          <a:xfrm>
            <a:off x="5880894" y="6356350"/>
            <a:ext cx="400050" cy="365125"/>
          </a:xfrm>
          <a:prstGeom prst="rect">
            <a:avLst/>
          </a:prstGeom>
        </p:spPr>
        <p:txBody>
          <a:bodyPr vert="horz" lIns="91440" tIns="45720" rIns="91440" bIns="45720" rtlCol="0" anchor="t"/>
          <a:lstStyle>
            <a:lvl1pPr algn="ctr">
              <a:defRPr sz="1200">
                <a:solidFill>
                  <a:srgbClr val="00C0F3"/>
                </a:solidFill>
              </a:defRPr>
            </a:lvl1p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00010740"/>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2" r:id="rId3"/>
    <p:sldLayoutId id="2147483677" r:id="rId4"/>
    <p:sldLayoutId id="2147483683" r:id="rId5"/>
    <p:sldLayoutId id="2147483680" r:id="rId6"/>
    <p:sldLayoutId id="2147483661" r:id="rId7"/>
    <p:sldLayoutId id="2147483666" r:id="rId8"/>
    <p:sldLayoutId id="2147483681" r:id="rId9"/>
    <p:sldLayoutId id="2147483684" r:id="rId10"/>
  </p:sldLayoutIdLst>
  <p:hf hdr="0" ftr="0" dt="0"/>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uml.edu/it/services/academic-technology/attendance.aspx"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www.uml.edu/Registrar/Calendars/"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uml.edu/myum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mailto:bbhelp@uml.edu"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COMP1110 - Seminar</a:t>
            </a:r>
          </a:p>
        </p:txBody>
      </p:sp>
      <p:sp>
        <p:nvSpPr>
          <p:cNvPr id="3" name="Subtitle 2"/>
          <p:cNvSpPr>
            <a:spLocks noGrp="1"/>
          </p:cNvSpPr>
          <p:nvPr>
            <p:ph type="subTitle" idx="1"/>
          </p:nvPr>
        </p:nvSpPr>
        <p:spPr/>
        <p:txBody>
          <a:bodyPr/>
          <a:lstStyle/>
          <a:p>
            <a:r>
              <a:rPr lang="en-US" dirty="0"/>
              <a:t>Computer Science First Year Seminar – Fall 2020</a:t>
            </a:r>
          </a:p>
          <a:p>
            <a:endParaRPr lang="en-US" dirty="0"/>
          </a:p>
        </p:txBody>
      </p:sp>
    </p:spTree>
    <p:extLst>
      <p:ext uri="{BB962C8B-B14F-4D97-AF65-F5344CB8AC3E}">
        <p14:creationId xmlns:p14="http://schemas.microsoft.com/office/powerpoint/2010/main" val="41411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Syllabi</a:t>
            </a:r>
          </a:p>
        </p:txBody>
      </p:sp>
      <p:sp>
        <p:nvSpPr>
          <p:cNvPr id="3" name="Content Placeholder 2"/>
          <p:cNvSpPr>
            <a:spLocks noGrp="1"/>
          </p:cNvSpPr>
          <p:nvPr>
            <p:ph type="body" sz="quarter" idx="11"/>
          </p:nvPr>
        </p:nvSpPr>
        <p:spPr/>
        <p:txBody>
          <a:bodyPr/>
          <a:lstStyle/>
          <a:p>
            <a:r>
              <a:rPr lang="en-US" dirty="0"/>
              <a:t>Many times, the answer is in the syllabus.  For each course, you should receive a syllabus – either on paper or via Blackboard.</a:t>
            </a:r>
          </a:p>
          <a:p>
            <a:r>
              <a:rPr lang="en-US" dirty="0"/>
              <a:t>Short Quiz:</a:t>
            </a:r>
          </a:p>
          <a:p>
            <a:pPr lvl="1"/>
            <a:r>
              <a:rPr lang="en-US" dirty="0"/>
              <a:t>Approximately how many students are in this class?</a:t>
            </a:r>
          </a:p>
          <a:p>
            <a:pPr lvl="1"/>
            <a:r>
              <a:rPr lang="en-US" dirty="0"/>
              <a:t>How long does it take to ask a question about course policies?</a:t>
            </a:r>
          </a:p>
          <a:p>
            <a:pPr lvl="1"/>
            <a:r>
              <a:rPr lang="en-US" dirty="0"/>
              <a:t>Multiply the two numbers</a:t>
            </a:r>
          </a:p>
          <a:p>
            <a:pPr lvl="2"/>
            <a:r>
              <a:rPr lang="en-US" dirty="0"/>
              <a:t>Is it really an effective use of time?</a:t>
            </a:r>
          </a:p>
          <a:p>
            <a:pPr marL="912114" lvl="2" indent="0">
              <a:buNone/>
            </a:pPr>
            <a:endParaRPr lang="en-US" dirty="0"/>
          </a:p>
        </p:txBody>
      </p:sp>
    </p:spTree>
    <p:extLst>
      <p:ext uri="{BB962C8B-B14F-4D97-AF65-F5344CB8AC3E}">
        <p14:creationId xmlns:p14="http://schemas.microsoft.com/office/powerpoint/2010/main" val="291916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3261519" y="36512"/>
            <a:ext cx="5116513" cy="68214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1250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type="body" sz="quarter" idx="11"/>
          </p:nvPr>
        </p:nvSpPr>
        <p:spPr/>
        <p:txBody>
          <a:bodyPr/>
          <a:lstStyle/>
          <a:p>
            <a:r>
              <a:rPr lang="en-US" dirty="0"/>
              <a:t>Please check the syllabus </a:t>
            </a:r>
            <a:r>
              <a:rPr lang="en-US" b="1" dirty="0"/>
              <a:t>Before</a:t>
            </a:r>
            <a:r>
              <a:rPr lang="en-US" dirty="0"/>
              <a:t> asking any policy, schedule or generic questions.</a:t>
            </a:r>
          </a:p>
          <a:p>
            <a:r>
              <a:rPr lang="en-US" dirty="0"/>
              <a:t>To Repeat, the following types of questions:</a:t>
            </a:r>
          </a:p>
        </p:txBody>
      </p:sp>
    </p:spTree>
    <p:extLst>
      <p:ext uri="{BB962C8B-B14F-4D97-AF65-F5344CB8AC3E}">
        <p14:creationId xmlns:p14="http://schemas.microsoft.com/office/powerpoint/2010/main" val="192458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66675"/>
            <a:ext cx="7870825" cy="6650038"/>
          </a:xfrm>
        </p:spPr>
      </p:pic>
      <p:pic>
        <p:nvPicPr>
          <p:cNvPr id="5" name="Content Placeholder 3">
            <a:extLst>
              <a:ext uri="{FF2B5EF4-FFF2-40B4-BE49-F238E27FC236}">
                <a16:creationId xmlns:a16="http://schemas.microsoft.com/office/drawing/2014/main" id="{4173021F-37D0-45A6-88DA-C9F71675E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604" y="58188"/>
            <a:ext cx="7889712" cy="6666807"/>
          </a:xfrm>
        </p:spPr>
      </p:pic>
      <p:pic>
        <p:nvPicPr>
          <p:cNvPr id="6" name="Content Placeholder 3">
            <a:extLst>
              <a:ext uri="{FF2B5EF4-FFF2-40B4-BE49-F238E27FC236}">
                <a16:creationId xmlns:a16="http://schemas.microsoft.com/office/drawing/2014/main" id="{0A6C04C3-7FE9-41C5-89F4-5A70B8785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004" y="210588"/>
            <a:ext cx="7889712" cy="6666807"/>
          </a:xfrm>
          <a:prstGeom prst="rect">
            <a:avLst/>
          </a:prstGeom>
        </p:spPr>
      </p:pic>
    </p:spTree>
    <p:extLst>
      <p:ext uri="{BB962C8B-B14F-4D97-AF65-F5344CB8AC3E}">
        <p14:creationId xmlns:p14="http://schemas.microsoft.com/office/powerpoint/2010/main" val="2310312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Anatomy</a:t>
            </a:r>
          </a:p>
        </p:txBody>
      </p:sp>
      <p:sp>
        <p:nvSpPr>
          <p:cNvPr id="3" name="Content Placeholder 2"/>
          <p:cNvSpPr>
            <a:spLocks noGrp="1"/>
          </p:cNvSpPr>
          <p:nvPr>
            <p:ph type="body" sz="quarter" idx="11"/>
          </p:nvPr>
        </p:nvSpPr>
        <p:spPr/>
        <p:txBody>
          <a:bodyPr>
            <a:normAutofit fontScale="92500" lnSpcReduction="10000"/>
          </a:bodyPr>
          <a:lstStyle/>
          <a:p>
            <a:r>
              <a:rPr lang="en-US" dirty="0"/>
              <a:t>We will use the syllabus for this seminar as an example.  Other courses may use a different format and contain different information.</a:t>
            </a:r>
          </a:p>
          <a:p>
            <a:pPr lvl="1"/>
            <a:r>
              <a:rPr lang="en-US" dirty="0"/>
              <a:t>1. Course Number and Title: COMP.1110 First Year Seminar for Computer Science Students</a:t>
            </a:r>
          </a:p>
          <a:p>
            <a:pPr lvl="1"/>
            <a:r>
              <a:rPr lang="fr-FR" dirty="0"/>
              <a:t>2. Instructor’s Name: Dr. James Daly. email: mailto:james_daly@uml.edu</a:t>
            </a:r>
          </a:p>
          <a:p>
            <a:pPr lvl="1"/>
            <a:r>
              <a:rPr lang="en-US" dirty="0"/>
              <a:t>3. Instructor’s Office: DAN-347</a:t>
            </a:r>
          </a:p>
          <a:p>
            <a:pPr lvl="1"/>
            <a:r>
              <a:rPr lang="en-US" dirty="0"/>
              <a:t>4. Office Hours:</a:t>
            </a:r>
          </a:p>
          <a:p>
            <a:pPr lvl="2"/>
            <a:r>
              <a:rPr lang="en-US" dirty="0"/>
              <a:t>On Zoom, by appointment</a:t>
            </a:r>
          </a:p>
          <a:p>
            <a:pPr lvl="2"/>
            <a:r>
              <a:rPr lang="en-US" dirty="0"/>
              <a:t>Please send an email requesting a time to meet</a:t>
            </a:r>
          </a:p>
          <a:p>
            <a:pPr lvl="2"/>
            <a:r>
              <a:rPr lang="en-US" dirty="0"/>
              <a:t>Tuesdays and Thursdays are better</a:t>
            </a:r>
          </a:p>
          <a:p>
            <a:pPr lvl="2"/>
            <a:r>
              <a:rPr lang="en-US" dirty="0"/>
              <a:t>MWF after 3pm is doable</a:t>
            </a:r>
          </a:p>
          <a:p>
            <a:pPr lvl="1"/>
            <a:r>
              <a:rPr lang="en-US" dirty="0"/>
              <a:t>These times are reserved for you, but I may have to attend a meeting from time to time. If you are having difficulty with the material, I would strongly encourage you to make use of office hours for additional help.</a:t>
            </a:r>
          </a:p>
        </p:txBody>
      </p:sp>
    </p:spTree>
    <p:extLst>
      <p:ext uri="{BB962C8B-B14F-4D97-AF65-F5344CB8AC3E}">
        <p14:creationId xmlns:p14="http://schemas.microsoft.com/office/powerpoint/2010/main" val="152651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Anatomy</a:t>
            </a:r>
          </a:p>
        </p:txBody>
      </p:sp>
      <p:sp>
        <p:nvSpPr>
          <p:cNvPr id="3" name="Content Placeholder 2"/>
          <p:cNvSpPr>
            <a:spLocks noGrp="1"/>
          </p:cNvSpPr>
          <p:nvPr>
            <p:ph type="body" sz="quarter" idx="11"/>
          </p:nvPr>
        </p:nvSpPr>
        <p:spPr/>
        <p:txBody>
          <a:bodyPr/>
          <a:lstStyle/>
          <a:p>
            <a:r>
              <a:rPr lang="en-US" dirty="0"/>
              <a:t>When you receive a syllabus use the course number and title to verify you are in the right place!</a:t>
            </a:r>
          </a:p>
          <a:p>
            <a:r>
              <a:rPr lang="en-US" dirty="0"/>
              <a:t>The instructor’s name, office hours and office should be listed.</a:t>
            </a:r>
          </a:p>
          <a:p>
            <a:pPr lvl="1"/>
            <a:r>
              <a:rPr lang="en-US" dirty="0"/>
              <a:t>The instructor will typically state his/her name in the first class.  If you miss it or forget, don’t be afraid to ask how the name should be pronounced.</a:t>
            </a:r>
          </a:p>
          <a:p>
            <a:pPr lvl="1"/>
            <a:r>
              <a:rPr lang="en-US" dirty="0"/>
              <a:t>As with classes, the first three letters denote the building.  Maps are available from UCAPS, which also has information regarding parking.  In this case, ‘DAN’ is the abbreviation for </a:t>
            </a:r>
            <a:r>
              <a:rPr lang="en-US" dirty="0" err="1"/>
              <a:t>Dandeneau</a:t>
            </a:r>
            <a:r>
              <a:rPr lang="en-US" dirty="0"/>
              <a:t> Hall.  This is located on the ‘North Campus’, part of the ‘Quad’ on the river side of Southwick Hall (large yellow brick arches).</a:t>
            </a:r>
          </a:p>
        </p:txBody>
      </p:sp>
    </p:spTree>
    <p:extLst>
      <p:ext uri="{BB962C8B-B14F-4D97-AF65-F5344CB8AC3E}">
        <p14:creationId xmlns:p14="http://schemas.microsoft.com/office/powerpoint/2010/main" val="71014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Hours</a:t>
            </a:r>
          </a:p>
        </p:txBody>
      </p:sp>
      <p:sp>
        <p:nvSpPr>
          <p:cNvPr id="3" name="Content Placeholder 2"/>
          <p:cNvSpPr>
            <a:spLocks noGrp="1"/>
          </p:cNvSpPr>
          <p:nvPr>
            <p:ph type="body" sz="quarter" idx="11"/>
          </p:nvPr>
        </p:nvSpPr>
        <p:spPr/>
        <p:txBody>
          <a:bodyPr/>
          <a:lstStyle/>
          <a:p>
            <a:r>
              <a:rPr lang="en-US" dirty="0"/>
              <a:t>A great deal of learning can occur during office hours.</a:t>
            </a:r>
          </a:p>
          <a:p>
            <a:r>
              <a:rPr lang="en-US" dirty="0"/>
              <a:t>Your professor wants you to be successful in the course</a:t>
            </a:r>
          </a:p>
          <a:p>
            <a:r>
              <a:rPr lang="en-US" dirty="0"/>
              <a:t>Asking questions in class is very helpful</a:t>
            </a:r>
          </a:p>
          <a:p>
            <a:r>
              <a:rPr lang="en-US" dirty="0"/>
              <a:t>Sometimes an explanation may require more time than can be allocated during class.</a:t>
            </a:r>
          </a:p>
          <a:p>
            <a:r>
              <a:rPr lang="en-US" dirty="0"/>
              <a:t>Many times, quick questions can be addressed via email</a:t>
            </a:r>
          </a:p>
          <a:p>
            <a:r>
              <a:rPr lang="en-US" dirty="0"/>
              <a:t>Office hours are not useful to try to gain the entire content just before the final exam (If you had questions earlier, ask earlier)</a:t>
            </a:r>
          </a:p>
        </p:txBody>
      </p:sp>
    </p:spTree>
    <p:extLst>
      <p:ext uri="{BB962C8B-B14F-4D97-AF65-F5344CB8AC3E}">
        <p14:creationId xmlns:p14="http://schemas.microsoft.com/office/powerpoint/2010/main" val="102387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Hours</a:t>
            </a:r>
          </a:p>
        </p:txBody>
      </p:sp>
      <p:sp>
        <p:nvSpPr>
          <p:cNvPr id="3" name="Content Placeholder 2"/>
          <p:cNvSpPr>
            <a:spLocks noGrp="1"/>
          </p:cNvSpPr>
          <p:nvPr>
            <p:ph type="body" sz="quarter" idx="11"/>
          </p:nvPr>
        </p:nvSpPr>
        <p:spPr/>
        <p:txBody>
          <a:bodyPr/>
          <a:lstStyle/>
          <a:p>
            <a:r>
              <a:rPr lang="en-US" dirty="0"/>
              <a:t>Do not wait for the last minute.  </a:t>
            </a:r>
          </a:p>
          <a:p>
            <a:r>
              <a:rPr lang="en-US" dirty="0"/>
              <a:t>There may be a line of students.  Your professor may have an obligation to attend to after office hours end.</a:t>
            </a:r>
          </a:p>
          <a:p>
            <a:r>
              <a:rPr lang="en-US" dirty="0"/>
              <a:t>Sometimes, your professor may have a meeting or other event that falls during office hours.</a:t>
            </a:r>
          </a:p>
          <a:p>
            <a:r>
              <a:rPr lang="en-US" dirty="0"/>
              <a:t>The time immediately after class is suitable for only very short questions – Just like you, your professor may have to travel to </a:t>
            </a:r>
            <a:r>
              <a:rPr lang="en-US"/>
              <a:t>another class</a:t>
            </a:r>
            <a:endParaRPr lang="en-US" dirty="0"/>
          </a:p>
          <a:p>
            <a:r>
              <a:rPr lang="en-US" dirty="0"/>
              <a:t>Many courses will have a TA.  The TA may also hold office hours.</a:t>
            </a:r>
          </a:p>
          <a:p>
            <a:endParaRPr lang="en-US" dirty="0"/>
          </a:p>
        </p:txBody>
      </p:sp>
    </p:spTree>
    <p:extLst>
      <p:ext uri="{BB962C8B-B14F-4D97-AF65-F5344CB8AC3E}">
        <p14:creationId xmlns:p14="http://schemas.microsoft.com/office/powerpoint/2010/main" val="4240994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Anatomy</a:t>
            </a:r>
          </a:p>
        </p:txBody>
      </p:sp>
      <p:sp>
        <p:nvSpPr>
          <p:cNvPr id="3" name="Content Placeholder 2"/>
          <p:cNvSpPr>
            <a:spLocks noGrp="1"/>
          </p:cNvSpPr>
          <p:nvPr>
            <p:ph type="body" sz="quarter" idx="11"/>
          </p:nvPr>
        </p:nvSpPr>
        <p:spPr/>
        <p:txBody>
          <a:bodyPr/>
          <a:lstStyle/>
          <a:p>
            <a:r>
              <a:rPr lang="en-US" dirty="0"/>
              <a:t>Course Description – should be self-explanatory</a:t>
            </a:r>
          </a:p>
          <a:p>
            <a:r>
              <a:rPr lang="en-US" dirty="0"/>
              <a:t>Course Co-requisites – What other courses MUST be taken at the same time (For example COMP.1010 Computing I and COMP.1030L Computing I Lab must be taken in the same semester).</a:t>
            </a:r>
          </a:p>
          <a:p>
            <a:r>
              <a:rPr lang="en-US" dirty="0"/>
              <a:t>Course Prerequisites – What courses MUST have been SUCCESSFULLY taken (or transfer credit received) BEFORE taking this course.</a:t>
            </a:r>
          </a:p>
          <a:p>
            <a:r>
              <a:rPr lang="en-US" dirty="0"/>
              <a:t>Course Category – Is this a ‘Required’ course (you must successfully complete this before you can receive your degree), or an ‘Elective’, from the point of view of the Bachelor of Science in Computer Science program.</a:t>
            </a:r>
          </a:p>
        </p:txBody>
      </p:sp>
    </p:spTree>
    <p:extLst>
      <p:ext uri="{BB962C8B-B14F-4D97-AF65-F5344CB8AC3E}">
        <p14:creationId xmlns:p14="http://schemas.microsoft.com/office/powerpoint/2010/main" val="2736062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Anatomy</a:t>
            </a:r>
          </a:p>
        </p:txBody>
      </p:sp>
      <p:sp>
        <p:nvSpPr>
          <p:cNvPr id="3" name="Content Placeholder 2"/>
          <p:cNvSpPr>
            <a:spLocks noGrp="1"/>
          </p:cNvSpPr>
          <p:nvPr>
            <p:ph type="body" sz="quarter" idx="11"/>
          </p:nvPr>
        </p:nvSpPr>
        <p:spPr/>
        <p:txBody>
          <a:bodyPr/>
          <a:lstStyle/>
          <a:p>
            <a:r>
              <a:rPr lang="en-US" dirty="0"/>
              <a:t>Student Outcomes – The end result of taking this course</a:t>
            </a:r>
          </a:p>
          <a:p>
            <a:r>
              <a:rPr lang="en-US" dirty="0"/>
              <a:t>Date, Time, Location – When and where the course meets</a:t>
            </a:r>
          </a:p>
          <a:p>
            <a:r>
              <a:rPr lang="en-US" dirty="0"/>
              <a:t>Requires Textbook – To be successful in the course, you need to obtain the textbook.  There may be homework assignments that require the book.  Make certain you have the correct Edition – many times, the publisher will rearrange problems and sections from one edition to another.</a:t>
            </a:r>
          </a:p>
          <a:p>
            <a:r>
              <a:rPr lang="en-US" dirty="0"/>
              <a:t>Recommended Books – Additional books that may be helpful.</a:t>
            </a:r>
          </a:p>
        </p:txBody>
      </p:sp>
    </p:spTree>
    <p:extLst>
      <p:ext uri="{BB962C8B-B14F-4D97-AF65-F5344CB8AC3E}">
        <p14:creationId xmlns:p14="http://schemas.microsoft.com/office/powerpoint/2010/main" val="14287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Science Freshman Seminar</a:t>
            </a:r>
            <a:br>
              <a:rPr lang="en-US" dirty="0"/>
            </a:br>
            <a:r>
              <a:rPr lang="en-US" dirty="0"/>
              <a:t>Week 1 - Introduction</a:t>
            </a:r>
          </a:p>
        </p:txBody>
      </p:sp>
      <p:sp>
        <p:nvSpPr>
          <p:cNvPr id="3" name="Content Placeholder 2"/>
          <p:cNvSpPr>
            <a:spLocks noGrp="1"/>
          </p:cNvSpPr>
          <p:nvPr>
            <p:ph type="body" sz="quarter" idx="11"/>
          </p:nvPr>
        </p:nvSpPr>
        <p:spPr/>
        <p:txBody>
          <a:bodyPr/>
          <a:lstStyle/>
          <a:p>
            <a:r>
              <a:rPr lang="en-US" dirty="0"/>
              <a:t>Introduction</a:t>
            </a:r>
          </a:p>
          <a:p>
            <a:r>
              <a:rPr lang="en-US" dirty="0"/>
              <a:t>Learning Management System – Using Blackboard</a:t>
            </a:r>
          </a:p>
          <a:p>
            <a:pPr lvl="1"/>
            <a:r>
              <a:rPr lang="en-US" dirty="0"/>
              <a:t>Utilized in some courses</a:t>
            </a:r>
          </a:p>
          <a:p>
            <a:r>
              <a:rPr lang="en-US" dirty="0"/>
              <a:t>Syllabi – How to read and understand</a:t>
            </a:r>
          </a:p>
          <a:p>
            <a:pPr lvl="1"/>
            <a:r>
              <a:rPr lang="en-US" dirty="0"/>
              <a:t>What is and is not in a syllabus (plural syllabi)</a:t>
            </a:r>
          </a:p>
          <a:p>
            <a:r>
              <a:rPr lang="en-US" dirty="0"/>
              <a:t>Academic Calendar – Sometimes, Tuesday is Monday</a:t>
            </a:r>
          </a:p>
          <a:p>
            <a:pPr lvl="1"/>
            <a:r>
              <a:rPr lang="en-US" dirty="0"/>
              <a:t>Important dates you must keep in mind</a:t>
            </a:r>
          </a:p>
          <a:p>
            <a:endParaRPr lang="en-US" dirty="0"/>
          </a:p>
        </p:txBody>
      </p:sp>
    </p:spTree>
    <p:extLst>
      <p:ext uri="{BB962C8B-B14F-4D97-AF65-F5344CB8AC3E}">
        <p14:creationId xmlns:p14="http://schemas.microsoft.com/office/powerpoint/2010/main" val="706309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Textbooks</a:t>
            </a:r>
          </a:p>
        </p:txBody>
      </p:sp>
      <p:sp>
        <p:nvSpPr>
          <p:cNvPr id="3" name="Content Placeholder 2"/>
          <p:cNvSpPr>
            <a:spLocks noGrp="1"/>
          </p:cNvSpPr>
          <p:nvPr>
            <p:ph type="body" sz="quarter" idx="11"/>
          </p:nvPr>
        </p:nvSpPr>
        <p:spPr/>
        <p:txBody>
          <a:bodyPr/>
          <a:lstStyle/>
          <a:p>
            <a:r>
              <a:rPr lang="en-US" dirty="0"/>
              <a:t>Textbooks can be expensive.  For courses in you major (Computer Science, in case you were wondering!), you may want to retain the book for reference, either in other courses or in the workplace).</a:t>
            </a:r>
          </a:p>
          <a:p>
            <a:pPr lvl="1"/>
            <a:r>
              <a:rPr lang="en-US" dirty="0"/>
              <a:t>Many times ‘used’ books are available for a significantly lower cost</a:t>
            </a:r>
          </a:p>
          <a:p>
            <a:pPr lvl="1"/>
            <a:r>
              <a:rPr lang="en-US" dirty="0"/>
              <a:t>If you are uncertain if you want to retain the book, purchasing it and then selling it after the semester may be a better option than renting.</a:t>
            </a:r>
          </a:p>
          <a:p>
            <a:pPr lvl="1"/>
            <a:r>
              <a:rPr lang="en-US" dirty="0"/>
              <a:t>Online books may be available.  Be certain to consider the ‘expiration date’</a:t>
            </a:r>
          </a:p>
          <a:p>
            <a:r>
              <a:rPr lang="en-US" dirty="0"/>
              <a:t>When I was a student, I would find out what the textbook was before the semester started and read it before (over winter or summer break).</a:t>
            </a:r>
          </a:p>
        </p:txBody>
      </p:sp>
    </p:spTree>
    <p:extLst>
      <p:ext uri="{BB962C8B-B14F-4D97-AF65-F5344CB8AC3E}">
        <p14:creationId xmlns:p14="http://schemas.microsoft.com/office/powerpoint/2010/main" val="2850084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Textbooks </a:t>
            </a:r>
          </a:p>
        </p:txBody>
      </p:sp>
      <p:sp>
        <p:nvSpPr>
          <p:cNvPr id="3" name="Content Placeholder 2"/>
          <p:cNvSpPr>
            <a:spLocks noGrp="1"/>
          </p:cNvSpPr>
          <p:nvPr>
            <p:ph type="body" sz="quarter" idx="11"/>
          </p:nvPr>
        </p:nvSpPr>
        <p:spPr/>
        <p:txBody>
          <a:bodyPr/>
          <a:lstStyle/>
          <a:p>
            <a:r>
              <a:rPr lang="en-US" dirty="0"/>
              <a:t>Textbooks are not like novels.</a:t>
            </a:r>
          </a:p>
          <a:p>
            <a:pPr lvl="1"/>
            <a:r>
              <a:rPr lang="en-US" dirty="0"/>
              <a:t>You shouldn’t expect to pick up everything on the first reading</a:t>
            </a:r>
          </a:p>
          <a:p>
            <a:pPr lvl="1"/>
            <a:r>
              <a:rPr lang="en-US" dirty="0"/>
              <a:t>The syllabus will typically indicate topics on the schedule, perhaps particular chapters and sections of the textbook.  You will get much more out of class if you read the text before class.  Don’t worry if you don’t understand everything.</a:t>
            </a:r>
          </a:p>
          <a:p>
            <a:r>
              <a:rPr lang="en-US" dirty="0"/>
              <a:t>You may need to read a section several times.</a:t>
            </a:r>
          </a:p>
        </p:txBody>
      </p:sp>
    </p:spTree>
    <p:extLst>
      <p:ext uri="{BB962C8B-B14F-4D97-AF65-F5344CB8AC3E}">
        <p14:creationId xmlns:p14="http://schemas.microsoft.com/office/powerpoint/2010/main" val="13963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Anatomy</a:t>
            </a:r>
          </a:p>
        </p:txBody>
      </p:sp>
      <p:sp>
        <p:nvSpPr>
          <p:cNvPr id="3" name="Content Placeholder 2"/>
          <p:cNvSpPr>
            <a:spLocks noGrp="1"/>
          </p:cNvSpPr>
          <p:nvPr>
            <p:ph type="body" sz="quarter" idx="11"/>
          </p:nvPr>
        </p:nvSpPr>
        <p:spPr/>
        <p:txBody>
          <a:bodyPr/>
          <a:lstStyle/>
          <a:p>
            <a:r>
              <a:rPr lang="en-US" dirty="0"/>
              <a:t>Course Expectations – This section lists various policies</a:t>
            </a:r>
          </a:p>
          <a:p>
            <a:pPr lvl="1"/>
            <a:r>
              <a:rPr lang="en-US" dirty="0"/>
              <a:t>Attendance – Attending class is good.  If you must miss class, please try to obtain notes from a classmate.</a:t>
            </a:r>
          </a:p>
          <a:p>
            <a:pPr lvl="1"/>
            <a:r>
              <a:rPr lang="en-US" dirty="0"/>
              <a:t>Academic Honesty – As with plagiarism, at the university level this is a BIG thing.  Penalties can be severe.  It is better to fail a test honestly than to attempt to cheat.  A violation will follow you and have long range consequences (several public figures (aka politicians) have ruined their career this way).</a:t>
            </a:r>
          </a:p>
          <a:p>
            <a:pPr lvl="2"/>
            <a:r>
              <a:rPr lang="en-US" dirty="0"/>
              <a:t>Do you really thing a company would risk employing you if you are not honest?</a:t>
            </a:r>
          </a:p>
          <a:p>
            <a:pPr lvl="1"/>
            <a:r>
              <a:rPr lang="en-US" dirty="0"/>
              <a:t>Electronic devices – Permitted or not</a:t>
            </a:r>
          </a:p>
          <a:p>
            <a:pPr lvl="1"/>
            <a:endParaRPr lang="en-US" dirty="0"/>
          </a:p>
        </p:txBody>
      </p:sp>
    </p:spTree>
    <p:extLst>
      <p:ext uri="{BB962C8B-B14F-4D97-AF65-F5344CB8AC3E}">
        <p14:creationId xmlns:p14="http://schemas.microsoft.com/office/powerpoint/2010/main" val="283871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on Attendance</a:t>
            </a:r>
          </a:p>
        </p:txBody>
      </p:sp>
      <p:sp>
        <p:nvSpPr>
          <p:cNvPr id="3" name="Content Placeholder 2"/>
          <p:cNvSpPr>
            <a:spLocks noGrp="1"/>
          </p:cNvSpPr>
          <p:nvPr>
            <p:ph type="body" sz="quarter" idx="11"/>
          </p:nvPr>
        </p:nvSpPr>
        <p:spPr/>
        <p:txBody>
          <a:bodyPr/>
          <a:lstStyle/>
          <a:p>
            <a:r>
              <a:rPr lang="en-US" dirty="0"/>
              <a:t>If you know in advance you are going to miss class, please take responsibility and read over any slides or lecture notes.</a:t>
            </a:r>
          </a:p>
          <a:p>
            <a:r>
              <a:rPr lang="en-US" dirty="0"/>
              <a:t>Don’t ask your professor: “Is there going to be anything important on Wednesday?” (If it was not important, we wouldn’t be doing it).</a:t>
            </a:r>
          </a:p>
          <a:p>
            <a:r>
              <a:rPr lang="en-US" dirty="0"/>
              <a:t>If you miss an exam, please make appropriate arrangements with your professor.  The ‘Testing Center’ may be helpful.</a:t>
            </a:r>
          </a:p>
          <a:p>
            <a:r>
              <a:rPr lang="en-US" dirty="0"/>
              <a:t>Missing a class does not relieve you of turning in an assignment on time.  If the assignment is to be turned in via Blackboard, please do so.  If a paper copy is required, make arrangements with your professor.</a:t>
            </a:r>
          </a:p>
        </p:txBody>
      </p:sp>
    </p:spTree>
    <p:extLst>
      <p:ext uri="{BB962C8B-B14F-4D97-AF65-F5344CB8AC3E}">
        <p14:creationId xmlns:p14="http://schemas.microsoft.com/office/powerpoint/2010/main" val="390382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(aka grades)</a:t>
            </a:r>
          </a:p>
        </p:txBody>
      </p:sp>
      <p:sp>
        <p:nvSpPr>
          <p:cNvPr id="3" name="Content Placeholder 2"/>
          <p:cNvSpPr>
            <a:spLocks noGrp="1"/>
          </p:cNvSpPr>
          <p:nvPr>
            <p:ph type="body" sz="quarter" idx="11"/>
          </p:nvPr>
        </p:nvSpPr>
        <p:spPr/>
        <p:txBody>
          <a:bodyPr/>
          <a:lstStyle/>
          <a:p>
            <a:r>
              <a:rPr lang="en-US" dirty="0"/>
              <a:t>The syllabus should clearly state how grades are calculated</a:t>
            </a:r>
          </a:p>
          <a:p>
            <a:r>
              <a:rPr lang="en-US" dirty="0"/>
              <a:t>It should indicate the weights for various Items (homework, quizzes, exams, participation, …)</a:t>
            </a:r>
          </a:p>
          <a:p>
            <a:r>
              <a:rPr lang="en-US" dirty="0"/>
              <a:t>At the end of the semester, numeric grades are translated to a letter grade.</a:t>
            </a:r>
          </a:p>
        </p:txBody>
      </p:sp>
    </p:spTree>
    <p:extLst>
      <p:ext uri="{BB962C8B-B14F-4D97-AF65-F5344CB8AC3E}">
        <p14:creationId xmlns:p14="http://schemas.microsoft.com/office/powerpoint/2010/main" val="3002936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EF9D-087A-4157-9952-332BAB37621C}"/>
              </a:ext>
            </a:extLst>
          </p:cNvPr>
          <p:cNvSpPr>
            <a:spLocks noGrp="1"/>
          </p:cNvSpPr>
          <p:nvPr>
            <p:ph type="title"/>
          </p:nvPr>
        </p:nvSpPr>
        <p:spPr/>
        <p:txBody>
          <a:bodyPr/>
          <a:lstStyle/>
          <a:p>
            <a:r>
              <a:rPr lang="en-US" dirty="0"/>
              <a:t>Evaluation</a:t>
            </a:r>
          </a:p>
        </p:txBody>
      </p:sp>
      <p:sp>
        <p:nvSpPr>
          <p:cNvPr id="3" name="Text Placeholder 2">
            <a:extLst>
              <a:ext uri="{FF2B5EF4-FFF2-40B4-BE49-F238E27FC236}">
                <a16:creationId xmlns:a16="http://schemas.microsoft.com/office/drawing/2014/main" id="{726FEC1F-5CB9-46F0-995F-B770E5C68904}"/>
              </a:ext>
            </a:extLst>
          </p:cNvPr>
          <p:cNvSpPr>
            <a:spLocks noGrp="1"/>
          </p:cNvSpPr>
          <p:nvPr>
            <p:ph type="body" sz="quarter" idx="11"/>
          </p:nvPr>
        </p:nvSpPr>
        <p:spPr/>
        <p:txBody>
          <a:bodyPr/>
          <a:lstStyle/>
          <a:p>
            <a:r>
              <a:rPr lang="en-US" dirty="0"/>
              <a:t>Most CS courses (and probably most courses in natural science and engineering) use a weighted average</a:t>
            </a:r>
          </a:p>
          <a:p>
            <a:pPr lvl="1"/>
            <a:r>
              <a:rPr lang="en-US" dirty="0"/>
              <a:t>We will not be doing that in this class</a:t>
            </a:r>
          </a:p>
          <a:p>
            <a:r>
              <a:rPr lang="en-US" dirty="0"/>
              <a:t>To receive an A in FYS, students must</a:t>
            </a:r>
          </a:p>
          <a:p>
            <a:pPr lvl="1"/>
            <a:r>
              <a:rPr lang="en-US" dirty="0"/>
              <a:t>Attend at least 11 of the 13 classes</a:t>
            </a:r>
          </a:p>
          <a:p>
            <a:pPr lvl="1"/>
            <a:r>
              <a:rPr lang="en-US" dirty="0"/>
              <a:t>Do at least ¾ of the homework (which are graded credit/no credit)</a:t>
            </a:r>
          </a:p>
          <a:p>
            <a:pPr lvl="1"/>
            <a:r>
              <a:rPr lang="en-US" strike="sngStrike" dirty="0"/>
              <a:t>Attend at least 4 CS Colloquia, department talks, or ACM presentations </a:t>
            </a:r>
            <a:r>
              <a:rPr lang="en-US" dirty="0"/>
              <a:t>(waived F20 because of Covid-19)</a:t>
            </a:r>
          </a:p>
          <a:p>
            <a:r>
              <a:rPr lang="en-US" dirty="0"/>
              <a:t>Lower grades have reduced targets, as noted in the syllabus.</a:t>
            </a:r>
          </a:p>
          <a:p>
            <a:r>
              <a:rPr lang="en-US" dirty="0"/>
              <a:t>Attendance will use the system at</a:t>
            </a:r>
          </a:p>
          <a:p>
            <a:pPr lvl="1"/>
            <a:r>
              <a:rPr lang="en-US" sz="1800" b="0" i="0" u="sng" strike="noStrike" dirty="0">
                <a:solidFill>
                  <a:srgbClr val="0563C1"/>
                </a:solidFill>
                <a:effectLst/>
                <a:latin typeface="Calibri" panose="020F0502020204030204" pitchFamily="34" charset="0"/>
                <a:hlinkClick r:id="rId2"/>
              </a:rPr>
              <a:t>https://www.uml.edu/it/services/academic-technology/attendance.aspx</a:t>
            </a:r>
            <a:r>
              <a:rPr lang="en-US" sz="1800" b="0" i="0" dirty="0">
                <a:effectLst/>
                <a:latin typeface="Calibri" panose="020F0502020204030204" pitchFamily="34" charset="0"/>
              </a:rPr>
              <a:t> </a:t>
            </a:r>
          </a:p>
          <a:p>
            <a:pPr lvl="1"/>
            <a:endParaRPr lang="en-US" dirty="0"/>
          </a:p>
        </p:txBody>
      </p:sp>
      <p:sp>
        <p:nvSpPr>
          <p:cNvPr id="4" name="Slide Number Placeholder 3">
            <a:extLst>
              <a:ext uri="{FF2B5EF4-FFF2-40B4-BE49-F238E27FC236}">
                <a16:creationId xmlns:a16="http://schemas.microsoft.com/office/drawing/2014/main" id="{26C2C1AD-1867-4AE0-A6A4-CB462BAFF203}"/>
              </a:ext>
            </a:extLst>
          </p:cNvPr>
          <p:cNvSpPr>
            <a:spLocks noGrp="1"/>
          </p:cNvSpPr>
          <p:nvPr>
            <p:ph type="sldNum" sz="quarter" idx="12"/>
          </p:nvPr>
        </p:nvSpPr>
        <p:spPr/>
        <p:txBody>
          <a:bodyPr/>
          <a:lstStyle/>
          <a:p>
            <a:fld id="{0FA920F7-7227-4D6E-B7C6-AC05743CC8F3}" type="slidenum">
              <a:rPr lang="en-US" smtClean="0"/>
              <a:pPr/>
              <a:t>25</a:t>
            </a:fld>
            <a:endParaRPr lang="en-US" dirty="0"/>
          </a:p>
        </p:txBody>
      </p:sp>
    </p:spTree>
    <p:extLst>
      <p:ext uri="{BB962C8B-B14F-4D97-AF65-F5344CB8AC3E}">
        <p14:creationId xmlns:p14="http://schemas.microsoft.com/office/powerpoint/2010/main" val="849759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dates and late submissions</a:t>
            </a:r>
          </a:p>
        </p:txBody>
      </p:sp>
      <p:sp>
        <p:nvSpPr>
          <p:cNvPr id="3" name="Content Placeholder 2"/>
          <p:cNvSpPr>
            <a:spLocks noGrp="1"/>
          </p:cNvSpPr>
          <p:nvPr>
            <p:ph type="body" sz="quarter" idx="11"/>
          </p:nvPr>
        </p:nvSpPr>
        <p:spPr/>
        <p:txBody>
          <a:bodyPr/>
          <a:lstStyle/>
          <a:p>
            <a:r>
              <a:rPr lang="en-US" dirty="0"/>
              <a:t>The policy for late submission of assignments should be clearly spelled out.</a:t>
            </a:r>
          </a:p>
          <a:p>
            <a:pPr lvl="1"/>
            <a:r>
              <a:rPr lang="en-US" dirty="0"/>
              <a:t>It may indicate a penalty for late submission</a:t>
            </a:r>
          </a:p>
          <a:p>
            <a:pPr lvl="1"/>
            <a:r>
              <a:rPr lang="en-US" dirty="0"/>
              <a:t>It may indicate the late submissions are not accepted (in this case a grade of 0 will be used)</a:t>
            </a:r>
          </a:p>
          <a:p>
            <a:pPr lvl="1"/>
            <a:r>
              <a:rPr lang="en-US" dirty="0"/>
              <a:t>Any policy regrading dropping the lowest homework/quiz grade will be listed</a:t>
            </a:r>
          </a:p>
          <a:p>
            <a:pPr lvl="1"/>
            <a:r>
              <a:rPr lang="en-US" dirty="0"/>
              <a:t>The syllabus should also speak about any ‘re-do’ policy (many times, re-doing an assignment or quiz is not permitted).</a:t>
            </a:r>
          </a:p>
        </p:txBody>
      </p:sp>
    </p:spTree>
    <p:extLst>
      <p:ext uri="{BB962C8B-B14F-4D97-AF65-F5344CB8AC3E}">
        <p14:creationId xmlns:p14="http://schemas.microsoft.com/office/powerpoint/2010/main" val="4248026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Honesty</a:t>
            </a:r>
          </a:p>
        </p:txBody>
      </p:sp>
      <p:sp>
        <p:nvSpPr>
          <p:cNvPr id="3" name="Content Placeholder 2"/>
          <p:cNvSpPr>
            <a:spLocks noGrp="1"/>
          </p:cNvSpPr>
          <p:nvPr>
            <p:ph type="body" sz="quarter" idx="11"/>
          </p:nvPr>
        </p:nvSpPr>
        <p:spPr/>
        <p:txBody>
          <a:bodyPr/>
          <a:lstStyle/>
          <a:p>
            <a:r>
              <a:rPr lang="en-US" dirty="0"/>
              <a:t>Academic Honesty is VERY important</a:t>
            </a:r>
          </a:p>
          <a:p>
            <a:r>
              <a:rPr lang="en-US" dirty="0"/>
              <a:t>Violations can take many forms:</a:t>
            </a:r>
          </a:p>
          <a:p>
            <a:pPr lvl="1"/>
            <a:r>
              <a:rPr lang="en-US" dirty="0"/>
              <a:t>Copying another student’s work on a homework assignment</a:t>
            </a:r>
          </a:p>
          <a:p>
            <a:pPr lvl="1"/>
            <a:r>
              <a:rPr lang="en-US" dirty="0"/>
              <a:t>Using a prohibited source such as </a:t>
            </a:r>
          </a:p>
          <a:p>
            <a:pPr lvl="2"/>
            <a:r>
              <a:rPr lang="en-US" dirty="0"/>
              <a:t>assignments from pervious semesters</a:t>
            </a:r>
          </a:p>
          <a:p>
            <a:pPr lvl="2"/>
            <a:r>
              <a:rPr lang="en-US" dirty="0"/>
              <a:t>Parents, siblings or friend</a:t>
            </a:r>
          </a:p>
          <a:p>
            <a:pPr lvl="2"/>
            <a:r>
              <a:rPr lang="en-US" dirty="0"/>
              <a:t>Internet question boards or ‘work for hire’</a:t>
            </a:r>
          </a:p>
          <a:p>
            <a:pPr lvl="1"/>
            <a:r>
              <a:rPr lang="en-US" dirty="0"/>
              <a:t>Allowing another student to use your work is also a violation </a:t>
            </a:r>
          </a:p>
          <a:p>
            <a:pPr lvl="1"/>
            <a:r>
              <a:rPr lang="en-US" dirty="0"/>
              <a:t>Plagiarism, including failure to properly cite another work</a:t>
            </a:r>
          </a:p>
        </p:txBody>
      </p:sp>
    </p:spTree>
    <p:extLst>
      <p:ext uri="{BB962C8B-B14F-4D97-AF65-F5344CB8AC3E}">
        <p14:creationId xmlns:p14="http://schemas.microsoft.com/office/powerpoint/2010/main" val="3524738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Honesty</a:t>
            </a:r>
          </a:p>
        </p:txBody>
      </p:sp>
      <p:sp>
        <p:nvSpPr>
          <p:cNvPr id="3" name="Content Placeholder 2"/>
          <p:cNvSpPr>
            <a:spLocks noGrp="1"/>
          </p:cNvSpPr>
          <p:nvPr>
            <p:ph type="body" sz="quarter" idx="11"/>
          </p:nvPr>
        </p:nvSpPr>
        <p:spPr/>
        <p:txBody>
          <a:bodyPr/>
          <a:lstStyle/>
          <a:p>
            <a:r>
              <a:rPr lang="en-US" dirty="0"/>
              <a:t>This is also a BIG issue in industry</a:t>
            </a:r>
          </a:p>
          <a:p>
            <a:r>
              <a:rPr lang="en-US" dirty="0"/>
              <a:t>Consider the results if you include code that does not belong to you in your company’s product:</a:t>
            </a:r>
          </a:p>
          <a:p>
            <a:pPr lvl="1"/>
            <a:r>
              <a:rPr lang="en-US" dirty="0"/>
              <a:t>A potentially company ending lawsuit may result</a:t>
            </a:r>
          </a:p>
          <a:p>
            <a:pPr lvl="1"/>
            <a:r>
              <a:rPr lang="en-US" dirty="0"/>
              <a:t>You (and all of your colleagues) suddenly find themselves unemployed</a:t>
            </a:r>
          </a:p>
          <a:p>
            <a:pPr lvl="1"/>
            <a:r>
              <a:rPr lang="en-US" dirty="0"/>
              <a:t>You basically become unemployable in the field (do you really think any company would take a chance hiring you?)</a:t>
            </a:r>
          </a:p>
          <a:p>
            <a:r>
              <a:rPr lang="en-US" dirty="0"/>
              <a:t>If in doubt, ask your professor if a particular source is permitted</a:t>
            </a:r>
          </a:p>
          <a:p>
            <a:r>
              <a:rPr lang="en-US" dirty="0"/>
              <a:t>Be certain to ask if group work is permitted, if this has not been made clear</a:t>
            </a:r>
          </a:p>
        </p:txBody>
      </p:sp>
    </p:spTree>
    <p:extLst>
      <p:ext uri="{BB962C8B-B14F-4D97-AF65-F5344CB8AC3E}">
        <p14:creationId xmlns:p14="http://schemas.microsoft.com/office/powerpoint/2010/main" val="1530796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type="body" sz="quarter" idx="11"/>
          </p:nvPr>
        </p:nvSpPr>
        <p:spPr/>
        <p:txBody>
          <a:bodyPr/>
          <a:lstStyle/>
          <a:p>
            <a:r>
              <a:rPr lang="en-US" dirty="0"/>
              <a:t>A schedule of topics, reading assignments, homework, exams and quizzes may be included</a:t>
            </a:r>
          </a:p>
          <a:p>
            <a:r>
              <a:rPr lang="en-US" dirty="0"/>
              <a:t>Schedules are subject to change (snow days, extra instruction time required for a particular topic, other unexpected events).</a:t>
            </a:r>
          </a:p>
          <a:p>
            <a:r>
              <a:rPr lang="en-US" dirty="0"/>
              <a:t>Reading should typically be done BEFORE the indicated class.</a:t>
            </a:r>
          </a:p>
          <a:p>
            <a:pPr lvl="1"/>
            <a:r>
              <a:rPr lang="en-US" dirty="0"/>
              <a:t>Even though you may not understand everything you read, it will help when you see the material again in class.</a:t>
            </a:r>
          </a:p>
          <a:p>
            <a:r>
              <a:rPr lang="en-US" dirty="0"/>
              <a:t>You should be aware that sometimes a different day’s schedule is run (Tuesday is a Monday schedule).</a:t>
            </a:r>
          </a:p>
        </p:txBody>
      </p:sp>
    </p:spTree>
    <p:extLst>
      <p:ext uri="{BB962C8B-B14F-4D97-AF65-F5344CB8AC3E}">
        <p14:creationId xmlns:p14="http://schemas.microsoft.com/office/powerpoint/2010/main" val="350204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type="body" sz="quarter" idx="11"/>
          </p:nvPr>
        </p:nvSpPr>
        <p:spPr/>
        <p:txBody>
          <a:bodyPr/>
          <a:lstStyle/>
          <a:p>
            <a:r>
              <a:rPr lang="en-US" dirty="0"/>
              <a:t>Welcome to the University of Massachusetts – Lowell Computer Science Program</a:t>
            </a:r>
          </a:p>
          <a:p>
            <a:r>
              <a:rPr lang="en-US" dirty="0"/>
              <a:t>We are here to help – our goal is your success</a:t>
            </a:r>
          </a:p>
          <a:p>
            <a:r>
              <a:rPr lang="en-US" dirty="0"/>
              <a:t>Everyone is able to start fresh – Your High School grades don’t matter.</a:t>
            </a:r>
          </a:p>
          <a:p>
            <a:r>
              <a:rPr lang="en-US" dirty="0"/>
              <a:t>If you are a transfer student, courses that transferred are graded as ‘T’ – they do not impact your Grade Point Average (GPA)</a:t>
            </a:r>
          </a:p>
        </p:txBody>
      </p:sp>
    </p:spTree>
    <p:extLst>
      <p:ext uri="{BB962C8B-B14F-4D97-AF65-F5344CB8AC3E}">
        <p14:creationId xmlns:p14="http://schemas.microsoft.com/office/powerpoint/2010/main" val="121140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&amp; Calendar</a:t>
            </a:r>
          </a:p>
        </p:txBody>
      </p:sp>
      <p:sp>
        <p:nvSpPr>
          <p:cNvPr id="3" name="Content Placeholder 2"/>
          <p:cNvSpPr>
            <a:spLocks noGrp="1"/>
          </p:cNvSpPr>
          <p:nvPr>
            <p:ph type="body" sz="quarter" idx="11"/>
          </p:nvPr>
        </p:nvSpPr>
        <p:spPr/>
        <p:txBody>
          <a:bodyPr/>
          <a:lstStyle/>
          <a:p>
            <a:r>
              <a:rPr lang="en-US" dirty="0"/>
              <a:t>The academic calendar is available at: </a:t>
            </a:r>
            <a:r>
              <a:rPr lang="en-US" dirty="0">
                <a:hlinkClick r:id="rId2"/>
              </a:rPr>
              <a:t>https://www.uml.edu/Registrar/Calendars/</a:t>
            </a:r>
            <a:r>
              <a:rPr lang="en-US" dirty="0"/>
              <a:t> (be sure to select the undergraduate version)</a:t>
            </a:r>
          </a:p>
          <a:p>
            <a:r>
              <a:rPr lang="en-US" dirty="0"/>
              <a:t>You may need to make arrangements with outside schedules (work, childcare, etc.)</a:t>
            </a:r>
          </a:p>
        </p:txBody>
      </p:sp>
    </p:spTree>
    <p:extLst>
      <p:ext uri="{BB962C8B-B14F-4D97-AF65-F5344CB8AC3E}">
        <p14:creationId xmlns:p14="http://schemas.microsoft.com/office/powerpoint/2010/main" val="2335509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SIS (Student Information System)</a:t>
            </a:r>
          </a:p>
        </p:txBody>
      </p:sp>
      <p:sp>
        <p:nvSpPr>
          <p:cNvPr id="3" name="Content Placeholder 2"/>
          <p:cNvSpPr>
            <a:spLocks noGrp="1"/>
          </p:cNvSpPr>
          <p:nvPr>
            <p:ph type="body" sz="quarter" idx="11"/>
          </p:nvPr>
        </p:nvSpPr>
        <p:spPr/>
        <p:txBody>
          <a:bodyPr/>
          <a:lstStyle/>
          <a:p>
            <a:pPr lvl="1"/>
            <a:r>
              <a:rPr lang="en-US" dirty="0"/>
              <a:t>This is where you “shop” for courses</a:t>
            </a:r>
          </a:p>
          <a:p>
            <a:pPr lvl="1"/>
            <a:r>
              <a:rPr lang="en-US" dirty="0"/>
              <a:t>Register for courses</a:t>
            </a:r>
          </a:p>
          <a:p>
            <a:pPr lvl="1"/>
            <a:r>
              <a:rPr lang="en-US" dirty="0"/>
              <a:t>See your final grades</a:t>
            </a:r>
          </a:p>
          <a:p>
            <a:pPr lvl="1"/>
            <a:r>
              <a:rPr lang="en-US" dirty="0"/>
              <a:t>Request a transcript</a:t>
            </a:r>
          </a:p>
          <a:p>
            <a:pPr lvl="1"/>
            <a:r>
              <a:rPr lang="en-US" dirty="0"/>
              <a:t>Just about anything related to “being a student”</a:t>
            </a:r>
          </a:p>
          <a:p>
            <a:pPr marL="456057" lvl="1" indent="0">
              <a:buNone/>
            </a:pPr>
            <a:endParaRPr lang="en-US" dirty="0"/>
          </a:p>
        </p:txBody>
      </p:sp>
    </p:spTree>
    <p:extLst>
      <p:ext uri="{BB962C8B-B14F-4D97-AF65-F5344CB8AC3E}">
        <p14:creationId xmlns:p14="http://schemas.microsoft.com/office/powerpoint/2010/main" val="845885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SIS is large and complex</a:t>
            </a:r>
          </a:p>
        </p:txBody>
      </p:sp>
      <p:sp>
        <p:nvSpPr>
          <p:cNvPr id="3" name="Content Placeholder 2"/>
          <p:cNvSpPr>
            <a:spLocks noGrp="1"/>
          </p:cNvSpPr>
          <p:nvPr>
            <p:ph type="body" sz="quarter" idx="11"/>
          </p:nvPr>
        </p:nvSpPr>
        <p:spPr/>
        <p:txBody>
          <a:bodyPr/>
          <a:lstStyle/>
          <a:p>
            <a:r>
              <a:rPr lang="en-US" dirty="0"/>
              <a:t>Do not use your browser’s “back” button.  You have to use the links within a SIS page to navigate</a:t>
            </a:r>
          </a:p>
          <a:p>
            <a:r>
              <a:rPr lang="en-US" dirty="0"/>
              <a:t>To have the best possible selection of courses, register as soon as possible.</a:t>
            </a:r>
          </a:p>
          <a:p>
            <a:r>
              <a:rPr lang="en-US" dirty="0"/>
              <a:t>You are permitted to register after any critical “holds” have been removed.  These include items like:</a:t>
            </a:r>
          </a:p>
          <a:p>
            <a:pPr lvl="1"/>
            <a:r>
              <a:rPr lang="en-US" dirty="0"/>
              <a:t>Financial issues	</a:t>
            </a:r>
          </a:p>
          <a:p>
            <a:pPr lvl="1"/>
            <a:r>
              <a:rPr lang="en-US" dirty="0"/>
              <a:t>Advising</a:t>
            </a:r>
          </a:p>
          <a:p>
            <a:pPr lvl="1"/>
            <a:r>
              <a:rPr lang="en-US" dirty="0"/>
              <a:t>Immunization </a:t>
            </a:r>
          </a:p>
          <a:p>
            <a:pPr marL="456057" lvl="1" indent="0">
              <a:buNone/>
            </a:pPr>
            <a:endParaRPr lang="en-US" dirty="0"/>
          </a:p>
        </p:txBody>
      </p:sp>
    </p:spTree>
    <p:extLst>
      <p:ext uri="{BB962C8B-B14F-4D97-AF65-F5344CB8AC3E}">
        <p14:creationId xmlns:p14="http://schemas.microsoft.com/office/powerpoint/2010/main" val="1714721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Advising</a:t>
            </a:r>
          </a:p>
        </p:txBody>
      </p:sp>
      <p:sp>
        <p:nvSpPr>
          <p:cNvPr id="3" name="Content Placeholder 2"/>
          <p:cNvSpPr>
            <a:spLocks noGrp="1"/>
          </p:cNvSpPr>
          <p:nvPr>
            <p:ph type="body" sz="quarter" idx="11"/>
          </p:nvPr>
        </p:nvSpPr>
        <p:spPr/>
        <p:txBody>
          <a:bodyPr/>
          <a:lstStyle/>
          <a:p>
            <a:r>
              <a:rPr lang="en-US" dirty="0"/>
              <a:t>After the first year, you will be assigned a departmental advisor.</a:t>
            </a:r>
          </a:p>
          <a:p>
            <a:r>
              <a:rPr lang="en-US" dirty="0"/>
              <a:t>Your advisor is a faculty member and will help you navigate the various requirements.</a:t>
            </a:r>
          </a:p>
          <a:p>
            <a:r>
              <a:rPr lang="en-US" dirty="0"/>
              <a:t>You need to meet with your advisor (typically during “advising period”).</a:t>
            </a:r>
          </a:p>
          <a:p>
            <a:r>
              <a:rPr lang="en-US" dirty="0"/>
              <a:t>It will make the process go more quickly if you have looked at the CS Curriculum and have given some thought to what courses you would like to take next semester.</a:t>
            </a:r>
          </a:p>
        </p:txBody>
      </p:sp>
    </p:spTree>
    <p:extLst>
      <p:ext uri="{BB962C8B-B14F-4D97-AF65-F5344CB8AC3E}">
        <p14:creationId xmlns:p14="http://schemas.microsoft.com/office/powerpoint/2010/main" val="3854421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Advising</a:t>
            </a:r>
          </a:p>
        </p:txBody>
      </p:sp>
      <p:sp>
        <p:nvSpPr>
          <p:cNvPr id="3" name="Content Placeholder 2"/>
          <p:cNvSpPr>
            <a:spLocks noGrp="1"/>
          </p:cNvSpPr>
          <p:nvPr>
            <p:ph type="body" sz="quarter" idx="11"/>
          </p:nvPr>
        </p:nvSpPr>
        <p:spPr/>
        <p:txBody>
          <a:bodyPr/>
          <a:lstStyle/>
          <a:p>
            <a:r>
              <a:rPr lang="en-US" dirty="0"/>
              <a:t>Many courses have pre-requisites.  </a:t>
            </a:r>
          </a:p>
          <a:p>
            <a:r>
              <a:rPr lang="en-US" dirty="0"/>
              <a:t>The content of the pre-requisites is needed for the new course.</a:t>
            </a:r>
          </a:p>
          <a:p>
            <a:r>
              <a:rPr lang="en-US" dirty="0"/>
              <a:t>In rare cases, a professor may override a  pre-requisite and allow you to register for the course (issue a “permission number”).</a:t>
            </a:r>
          </a:p>
          <a:p>
            <a:pPr lvl="1"/>
            <a:r>
              <a:rPr lang="en-US" dirty="0"/>
              <a:t>Permission numbers don’t let you get into a class that is full.</a:t>
            </a:r>
          </a:p>
          <a:p>
            <a:endParaRPr lang="en-US" dirty="0"/>
          </a:p>
        </p:txBody>
      </p:sp>
    </p:spTree>
    <p:extLst>
      <p:ext uri="{BB962C8B-B14F-4D97-AF65-F5344CB8AC3E}">
        <p14:creationId xmlns:p14="http://schemas.microsoft.com/office/powerpoint/2010/main" val="50557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type="body" sz="quarter" idx="11"/>
          </p:nvPr>
        </p:nvSpPr>
        <p:spPr/>
        <p:txBody>
          <a:bodyPr/>
          <a:lstStyle/>
          <a:p>
            <a:r>
              <a:rPr lang="en-US" dirty="0"/>
              <a:t>GPA (Grade Point Average) – A number on a scale of 0.0 – 4.0 Each letter grade is converted to a numeric value which is multiplied by the number of credits.  The average (for a semester, over your entire time here, or for just particular courses) is a GPA.</a:t>
            </a:r>
          </a:p>
          <a:p>
            <a:pPr lvl="1"/>
            <a:r>
              <a:rPr lang="en-US" dirty="0"/>
              <a:t>There are requirements that you maintain an appropriate GPA – either overall or just Computer Science course (course prefix ‘COMP’)</a:t>
            </a:r>
          </a:p>
          <a:p>
            <a:r>
              <a:rPr lang="en-US" dirty="0"/>
              <a:t> Credits – An indication of how much time the course requires.  For typical courses it is the number of hours per week.  Credits for Labs are measured differently.</a:t>
            </a:r>
          </a:p>
        </p:txBody>
      </p:sp>
    </p:spTree>
    <p:extLst>
      <p:ext uri="{BB962C8B-B14F-4D97-AF65-F5344CB8AC3E}">
        <p14:creationId xmlns:p14="http://schemas.microsoft.com/office/powerpoint/2010/main" val="129138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type="body" sz="quarter" idx="11"/>
          </p:nvPr>
        </p:nvSpPr>
        <p:spPr/>
        <p:txBody>
          <a:bodyPr/>
          <a:lstStyle/>
          <a:p>
            <a:r>
              <a:rPr lang="en-US" dirty="0"/>
              <a:t>Professor – Provides instruction for the course.</a:t>
            </a:r>
          </a:p>
          <a:p>
            <a:r>
              <a:rPr lang="en-US" dirty="0"/>
              <a:t>Different ranks (Full, Associate, Assistant).  Some are focused on teaching (e.g. Assistant teaching Professor), others conduct research.</a:t>
            </a:r>
          </a:p>
          <a:p>
            <a:r>
              <a:rPr lang="en-US" dirty="0"/>
              <a:t>Teaching Assistant (TA) – assists the professor and may oversee Labs.  Typically a student pursuing a PhD.</a:t>
            </a:r>
          </a:p>
          <a:p>
            <a:r>
              <a:rPr lang="en-US" dirty="0"/>
              <a:t>Grader – responsible for assisting by grading student work – typically an upper level student that has excelled in the course.</a:t>
            </a:r>
          </a:p>
          <a:p>
            <a:r>
              <a:rPr lang="en-US" dirty="0"/>
              <a:t>Chair – An elected professor that oversees the operation of the department</a:t>
            </a:r>
          </a:p>
          <a:p>
            <a:pPr lvl="1"/>
            <a:r>
              <a:rPr lang="en-US" dirty="0"/>
              <a:t>Computer science chair: Dr. Haim </a:t>
            </a:r>
            <a:r>
              <a:rPr lang="en-US" dirty="0" err="1"/>
              <a:t>Levkowitz</a:t>
            </a:r>
            <a:endParaRPr lang="en-US" dirty="0"/>
          </a:p>
        </p:txBody>
      </p:sp>
    </p:spTree>
    <p:extLst>
      <p:ext uri="{BB962C8B-B14F-4D97-AF65-F5344CB8AC3E}">
        <p14:creationId xmlns:p14="http://schemas.microsoft.com/office/powerpoint/2010/main" val="54463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type="body" sz="quarter" idx="11"/>
          </p:nvPr>
        </p:nvSpPr>
        <p:spPr/>
        <p:txBody>
          <a:bodyPr/>
          <a:lstStyle/>
          <a:p>
            <a:r>
              <a:rPr lang="en-US" dirty="0"/>
              <a:t>College – The University consists of several Colleges, each of which may contain several departments:</a:t>
            </a:r>
          </a:p>
          <a:p>
            <a:pPr lvl="1"/>
            <a:r>
              <a:rPr lang="en-US" dirty="0"/>
              <a:t>Kennedy College of Sciences</a:t>
            </a:r>
          </a:p>
          <a:p>
            <a:pPr lvl="2"/>
            <a:r>
              <a:rPr lang="en-US" dirty="0"/>
              <a:t>Computer Science</a:t>
            </a:r>
          </a:p>
          <a:p>
            <a:pPr lvl="2"/>
            <a:r>
              <a:rPr lang="en-US" dirty="0"/>
              <a:t>Mathematical Sciences</a:t>
            </a:r>
          </a:p>
          <a:p>
            <a:pPr lvl="2"/>
            <a:r>
              <a:rPr lang="en-US" dirty="0"/>
              <a:t>Chemistry</a:t>
            </a:r>
          </a:p>
          <a:p>
            <a:pPr lvl="2"/>
            <a:r>
              <a:rPr lang="en-US" dirty="0"/>
              <a:t>Physics</a:t>
            </a:r>
          </a:p>
          <a:p>
            <a:pPr lvl="1"/>
            <a:r>
              <a:rPr lang="en-US" dirty="0"/>
              <a:t>Francis College of Engineering</a:t>
            </a:r>
          </a:p>
          <a:p>
            <a:pPr lvl="2"/>
            <a:r>
              <a:rPr lang="en-US" dirty="0"/>
              <a:t>Computer Engineering </a:t>
            </a:r>
          </a:p>
          <a:p>
            <a:pPr lvl="2"/>
            <a:r>
              <a:rPr lang="en-US" dirty="0"/>
              <a:t>Electrical Engineering</a:t>
            </a:r>
          </a:p>
          <a:p>
            <a:pPr lvl="2"/>
            <a:r>
              <a:rPr lang="en-US" dirty="0"/>
              <a:t>Mechanical Engineering</a:t>
            </a:r>
          </a:p>
        </p:txBody>
      </p:sp>
    </p:spTree>
    <p:extLst>
      <p:ext uri="{BB962C8B-B14F-4D97-AF65-F5344CB8AC3E}">
        <p14:creationId xmlns:p14="http://schemas.microsoft.com/office/powerpoint/2010/main" val="339308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type="body" sz="quarter" idx="11"/>
          </p:nvPr>
        </p:nvSpPr>
        <p:spPr/>
        <p:txBody>
          <a:bodyPr/>
          <a:lstStyle/>
          <a:p>
            <a:r>
              <a:rPr lang="en-US" dirty="0"/>
              <a:t>Dean – At the college level, may have a particular focus</a:t>
            </a:r>
          </a:p>
          <a:p>
            <a:pPr lvl="1"/>
            <a:r>
              <a:rPr lang="en-US" dirty="0"/>
              <a:t>Dr. Noureddine </a:t>
            </a:r>
            <a:r>
              <a:rPr lang="en-US" dirty="0" err="1"/>
              <a:t>Melikechi</a:t>
            </a:r>
            <a:endParaRPr lang="en-US" dirty="0"/>
          </a:p>
          <a:p>
            <a:r>
              <a:rPr lang="en-US" dirty="0"/>
              <a:t>Provost – Chief Academic Officer for the University</a:t>
            </a:r>
          </a:p>
          <a:p>
            <a:pPr lvl="1"/>
            <a:r>
              <a:rPr lang="en-US" dirty="0"/>
              <a:t>Dr. Joseph Hartman</a:t>
            </a:r>
          </a:p>
          <a:p>
            <a:r>
              <a:rPr lang="en-US" dirty="0"/>
              <a:t>Chancellor</a:t>
            </a:r>
          </a:p>
          <a:p>
            <a:pPr lvl="1"/>
            <a:r>
              <a:rPr lang="en-US" dirty="0"/>
              <a:t>Dr. Jacqueline Moloney</a:t>
            </a:r>
          </a:p>
          <a:p>
            <a:r>
              <a:rPr lang="en-US" dirty="0"/>
              <a:t>Board of Trustees</a:t>
            </a:r>
          </a:p>
        </p:txBody>
      </p:sp>
    </p:spTree>
    <p:extLst>
      <p:ext uri="{BB962C8B-B14F-4D97-AF65-F5344CB8AC3E}">
        <p14:creationId xmlns:p14="http://schemas.microsoft.com/office/powerpoint/2010/main" val="411036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Blackboard</a:t>
            </a:r>
          </a:p>
        </p:txBody>
      </p:sp>
      <p:sp>
        <p:nvSpPr>
          <p:cNvPr id="3" name="Content Placeholder 2"/>
          <p:cNvSpPr>
            <a:spLocks noGrp="1"/>
          </p:cNvSpPr>
          <p:nvPr>
            <p:ph type="body" sz="quarter" idx="11"/>
          </p:nvPr>
        </p:nvSpPr>
        <p:spPr/>
        <p:txBody>
          <a:bodyPr/>
          <a:lstStyle/>
          <a:p>
            <a:r>
              <a:rPr lang="en-US" dirty="0"/>
              <a:t>May be utilized in your course.  Easiest way to get there:</a:t>
            </a:r>
          </a:p>
          <a:p>
            <a:pPr lvl="1"/>
            <a:r>
              <a:rPr lang="en-US" dirty="0">
                <a:hlinkClick r:id="rId2"/>
              </a:rPr>
              <a:t>https://uml.edu/myuml</a:t>
            </a:r>
            <a:endParaRPr lang="en-US" dirty="0"/>
          </a:p>
          <a:p>
            <a:pPr lvl="1"/>
            <a:r>
              <a:rPr lang="en-US" dirty="0"/>
              <a:t>In the “</a:t>
            </a:r>
            <a:r>
              <a:rPr lang="en-US" b="1" dirty="0"/>
              <a:t>Info for Students”</a:t>
            </a:r>
            <a:r>
              <a:rPr lang="en-US" dirty="0"/>
              <a:t> (you may need to scroll), click on the “Blackboard” link</a:t>
            </a:r>
          </a:p>
          <a:p>
            <a:pPr lvl="1"/>
            <a:r>
              <a:rPr lang="en-US" dirty="0"/>
              <a:t>Now click on the “On-campus Course Login” link</a:t>
            </a:r>
          </a:p>
          <a:p>
            <a:pPr lvl="1"/>
            <a:r>
              <a:rPr lang="en-US" dirty="0"/>
              <a:t>You may need to authenticate your self by supplying your uml email address and password (same authentication for email and SIS).</a:t>
            </a:r>
          </a:p>
          <a:p>
            <a:pPr lvl="1"/>
            <a:r>
              <a:rPr lang="en-US" dirty="0"/>
              <a:t>You should see any courses that are using Blackboard where you are a student.</a:t>
            </a:r>
          </a:p>
          <a:p>
            <a:pPr lvl="2"/>
            <a:r>
              <a:rPr lang="en-US" dirty="0"/>
              <a:t>It may take a day or so after you register for you to appear on Blackboard</a:t>
            </a:r>
          </a:p>
          <a:p>
            <a:pPr lvl="1"/>
            <a:endParaRPr lang="en-US" dirty="0"/>
          </a:p>
          <a:p>
            <a:pPr lvl="1"/>
            <a:endParaRPr lang="en-US" dirty="0"/>
          </a:p>
        </p:txBody>
      </p:sp>
    </p:spTree>
    <p:extLst>
      <p:ext uri="{BB962C8B-B14F-4D97-AF65-F5344CB8AC3E}">
        <p14:creationId xmlns:p14="http://schemas.microsoft.com/office/powerpoint/2010/main" val="79467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Blackboard</a:t>
            </a:r>
          </a:p>
        </p:txBody>
      </p:sp>
      <p:sp>
        <p:nvSpPr>
          <p:cNvPr id="3" name="Content Placeholder 2"/>
          <p:cNvSpPr>
            <a:spLocks noGrp="1"/>
          </p:cNvSpPr>
          <p:nvPr>
            <p:ph type="body" sz="quarter" idx="11"/>
          </p:nvPr>
        </p:nvSpPr>
        <p:spPr/>
        <p:txBody>
          <a:bodyPr/>
          <a:lstStyle/>
          <a:p>
            <a:r>
              <a:rPr lang="en-US" dirty="0"/>
              <a:t>If you have not used Blackboard before, it may take a bit of time to find your way around.</a:t>
            </a:r>
          </a:p>
          <a:p>
            <a:r>
              <a:rPr lang="en-US" dirty="0"/>
              <a:t>On the initial Blackboard screen you are directed to </a:t>
            </a:r>
            <a:r>
              <a:rPr lang="en-US" dirty="0">
                <a:hlinkClick r:id="rId2"/>
              </a:rPr>
              <a:t>bbhelp@uml.edu</a:t>
            </a:r>
            <a:r>
              <a:rPr lang="en-US" dirty="0"/>
              <a:t> or 978-934-4357 for assistance.</a:t>
            </a:r>
          </a:p>
          <a:p>
            <a:pPr lvl="1"/>
            <a:r>
              <a:rPr lang="en-US" dirty="0"/>
              <a:t>You may find it quicker to ask a friend, in particular at the beginning of the semester when the help desk may be fielding a large number of requests.</a:t>
            </a:r>
          </a:p>
        </p:txBody>
      </p:sp>
    </p:spTree>
    <p:extLst>
      <p:ext uri="{BB962C8B-B14F-4D97-AF65-F5344CB8AC3E}">
        <p14:creationId xmlns:p14="http://schemas.microsoft.com/office/powerpoint/2010/main" val="2358970109"/>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new-template-academic.potx" id="{14BD037D-5701-4367-9443-43F3FD159F7A}" vid="{1EA14F1B-88DC-43A8-B88C-A9EB44FA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842</TotalTime>
  <Words>2847</Words>
  <Application>Microsoft Office PowerPoint</Application>
  <PresentationFormat>Custom</PresentationFormat>
  <Paragraphs>210</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Times New Roman</vt:lpstr>
      <vt:lpstr>Verdana</vt:lpstr>
      <vt:lpstr>Blank</vt:lpstr>
      <vt:lpstr>COMP1110 - Seminar</vt:lpstr>
      <vt:lpstr>Computer Science Freshman Seminar Week 1 - Introduction</vt:lpstr>
      <vt:lpstr>Introduction</vt:lpstr>
      <vt:lpstr>Vocabulary</vt:lpstr>
      <vt:lpstr>Vocabulary</vt:lpstr>
      <vt:lpstr>Vocabulary</vt:lpstr>
      <vt:lpstr>Vocabulary</vt:lpstr>
      <vt:lpstr>Blackboard</vt:lpstr>
      <vt:lpstr>Blackboard</vt:lpstr>
      <vt:lpstr>Syllabi</vt:lpstr>
      <vt:lpstr>PowerPoint Presentation</vt:lpstr>
      <vt:lpstr>Syllabus</vt:lpstr>
      <vt:lpstr>PowerPoint Presentation</vt:lpstr>
      <vt:lpstr>Syllabus Anatomy</vt:lpstr>
      <vt:lpstr>Syllabus Anatomy</vt:lpstr>
      <vt:lpstr>Office Hours</vt:lpstr>
      <vt:lpstr>Office Hours</vt:lpstr>
      <vt:lpstr>Syllabus Anatomy</vt:lpstr>
      <vt:lpstr>Syllabus Anatomy</vt:lpstr>
      <vt:lpstr>Textbooks</vt:lpstr>
      <vt:lpstr>Textbooks </vt:lpstr>
      <vt:lpstr>Syllabus Anatomy</vt:lpstr>
      <vt:lpstr>Additional notes on Attendance</vt:lpstr>
      <vt:lpstr>Evaluation (aka grades)</vt:lpstr>
      <vt:lpstr>Evaluation</vt:lpstr>
      <vt:lpstr>Due dates and late submissions</vt:lpstr>
      <vt:lpstr>Academic Honesty</vt:lpstr>
      <vt:lpstr>Academic Honesty</vt:lpstr>
      <vt:lpstr>Schedule</vt:lpstr>
      <vt:lpstr>Schedule &amp; Calendar</vt:lpstr>
      <vt:lpstr>SIS (Student Information System)</vt:lpstr>
      <vt:lpstr>SIS is large and complex</vt:lpstr>
      <vt:lpstr>Advising</vt:lpstr>
      <vt:lpstr>Advising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Umass Lowell</dc:title>
  <dc:creator>Lyon1, Stephanie</dc:creator>
  <cp:lastModifiedBy>James Daly</cp:lastModifiedBy>
  <cp:revision>34</cp:revision>
  <cp:lastPrinted>2015-05-01T18:07:17Z</cp:lastPrinted>
  <dcterms:created xsi:type="dcterms:W3CDTF">2018-02-21T14:10:40Z</dcterms:created>
  <dcterms:modified xsi:type="dcterms:W3CDTF">2020-09-02T18:22:30Z</dcterms:modified>
</cp:coreProperties>
</file>