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4" r:id="rId2"/>
    <p:sldId id="278" r:id="rId3"/>
    <p:sldId id="265" r:id="rId4"/>
    <p:sldId id="269" r:id="rId5"/>
    <p:sldId id="268" r:id="rId6"/>
    <p:sldId id="266" r:id="rId7"/>
    <p:sldId id="273" r:id="rId8"/>
    <p:sldId id="274" r:id="rId9"/>
    <p:sldId id="275" r:id="rId10"/>
    <p:sldId id="277" r:id="rId11"/>
    <p:sldId id="272" r:id="rId12"/>
    <p:sldId id="267" r:id="rId13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.edu/student-services/Career-Services/Handshake/" TargetMode="External"/><Relationship Id="rId2" Type="http://schemas.openxmlformats.org/officeDocument/2006/relationships/hyperlink" Target="https://joinhandshake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Career Trajectories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069B-AE7F-46E3-BEED-936DCD49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DD34-CD91-48D5-A20F-8D7866D48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Responsible for managing and analyzing data</a:t>
            </a:r>
          </a:p>
          <a:p>
            <a:pPr lvl="1"/>
            <a:r>
              <a:rPr lang="en-US" dirty="0"/>
              <a:t>Often given data from others, but may also collect it themselves</a:t>
            </a:r>
          </a:p>
          <a:p>
            <a:pPr lvl="1"/>
            <a:r>
              <a:rPr lang="en-US" dirty="0"/>
              <a:t>Take the data and learn something useful from it</a:t>
            </a:r>
          </a:p>
          <a:p>
            <a:r>
              <a:rPr lang="en-US" dirty="0"/>
              <a:t>Courses you should take</a:t>
            </a:r>
          </a:p>
          <a:p>
            <a:pPr lvl="1"/>
            <a:r>
              <a:rPr lang="en-US" dirty="0"/>
              <a:t>Data Mining (COMP 4210)</a:t>
            </a:r>
          </a:p>
          <a:p>
            <a:pPr lvl="1"/>
            <a:r>
              <a:rPr lang="en-US" dirty="0"/>
              <a:t>Machine Learning (COMP 4220)</a:t>
            </a:r>
          </a:p>
          <a:p>
            <a:pPr lvl="1"/>
            <a:r>
              <a:rPr lang="en-US" dirty="0"/>
              <a:t>Database (COMP 3090)</a:t>
            </a:r>
          </a:p>
          <a:p>
            <a:pPr lvl="1"/>
            <a:r>
              <a:rPr lang="en-US" dirty="0"/>
              <a:t>Bioinformatics for CS (COMP 4290)</a:t>
            </a:r>
          </a:p>
          <a:p>
            <a:pPr lvl="1"/>
            <a:r>
              <a:rPr lang="en-US" dirty="0"/>
              <a:t>More statistics</a:t>
            </a:r>
          </a:p>
          <a:p>
            <a:pPr lvl="1"/>
            <a:r>
              <a:rPr lang="en-US" dirty="0"/>
              <a:t>Good idea to pair with another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3A6D5-BCD4-4BA2-8753-0CD809CC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2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983C-0074-4CEC-80D3-C0A7B7F6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751D2-1218-4BFE-B3B6-5C1A250608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SW companies often promote developers to management</a:t>
            </a:r>
          </a:p>
          <a:p>
            <a:pPr lvl="1"/>
            <a:r>
              <a:rPr lang="en-US" dirty="0"/>
              <a:t>Understand how SW works better than non-technical people</a:t>
            </a:r>
          </a:p>
          <a:p>
            <a:r>
              <a:rPr lang="en-US" dirty="0"/>
              <a:t>Usually required to get a Masters of Business Administration (MBA)</a:t>
            </a:r>
          </a:p>
          <a:p>
            <a:r>
              <a:rPr lang="en-US" dirty="0"/>
              <a:t>Management responsibilities will cut into development time</a:t>
            </a:r>
          </a:p>
          <a:p>
            <a:pPr lvl="1"/>
            <a:r>
              <a:rPr lang="en-US" dirty="0"/>
              <a:t>Some do no coding and are full-time managers</a:t>
            </a:r>
          </a:p>
          <a:p>
            <a:pPr lvl="1"/>
            <a:r>
              <a:rPr lang="en-US" dirty="0"/>
              <a:t>Others do part-time management, part-time development</a:t>
            </a:r>
          </a:p>
          <a:p>
            <a:pPr lvl="1"/>
            <a:r>
              <a:rPr lang="en-US" dirty="0"/>
              <a:t>Depends on company and project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DA817-19FA-4897-8413-0F40CB0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1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5BC1-DCC4-4BF8-85F2-4C8B3F91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52B25-C4E9-466B-BA4D-B1C54EDF30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Due Wednesday, October 28</a:t>
            </a:r>
          </a:p>
          <a:p>
            <a:r>
              <a:rPr lang="en-US" dirty="0"/>
              <a:t>Read two sections from </a:t>
            </a:r>
            <a:r>
              <a:rPr lang="en-US" i="1" dirty="0"/>
              <a:t>the Pragmatic Programmer</a:t>
            </a:r>
            <a:endParaRPr lang="en-US" dirty="0"/>
          </a:p>
          <a:p>
            <a:pPr lvl="1"/>
            <a:r>
              <a:rPr lang="en-US" dirty="0"/>
              <a:t>It’s a very good book</a:t>
            </a:r>
          </a:p>
          <a:p>
            <a:pPr lvl="1"/>
            <a:r>
              <a:rPr lang="en-US" dirty="0"/>
              <a:t>Some of it is useful now</a:t>
            </a:r>
          </a:p>
          <a:p>
            <a:r>
              <a:rPr lang="en-US" dirty="0"/>
              <a:t>Reflect on your approach to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9C247-EAB0-4115-BD2D-C416EBB0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0BB593-C8DF-4032-AB4F-6CB64176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478441-72DD-4493-A5AA-EDF5058CB6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Today is election day</a:t>
            </a:r>
          </a:p>
          <a:p>
            <a:pPr lvl="1"/>
            <a:r>
              <a:rPr lang="en-US" dirty="0"/>
              <a:t>Go out and vote if you haven’t already</a:t>
            </a:r>
          </a:p>
          <a:p>
            <a:r>
              <a:rPr lang="en-US" dirty="0"/>
              <a:t>No class next week</a:t>
            </a:r>
          </a:p>
          <a:p>
            <a:pPr lvl="1"/>
            <a:r>
              <a:rPr lang="en-US" dirty="0"/>
              <a:t>Nov 10 is a designated Monday</a:t>
            </a:r>
          </a:p>
          <a:p>
            <a:pPr lvl="1"/>
            <a:r>
              <a:rPr lang="en-US" dirty="0"/>
              <a:t>Nov 11 is Veteran’s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5DC2-484C-4C6B-871D-9BB80C74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5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55BF5-8C0F-4C6F-8D8C-5AB2C1C7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C4BA0C-922B-440C-AE05-DFFB715544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  <a:p>
            <a:r>
              <a:rPr lang="en-US" dirty="0"/>
              <a:t>LinkedIn</a:t>
            </a:r>
          </a:p>
          <a:p>
            <a:r>
              <a:rPr lang="en-US" dirty="0"/>
              <a:t>Internships</a:t>
            </a:r>
          </a:p>
          <a:p>
            <a:r>
              <a:rPr lang="en-US" dirty="0"/>
              <a:t>Possible Jobs</a:t>
            </a:r>
          </a:p>
          <a:p>
            <a:pPr lvl="1"/>
            <a:r>
              <a:rPr lang="en-US" dirty="0"/>
              <a:t>Software Developer</a:t>
            </a:r>
          </a:p>
          <a:p>
            <a:pPr lvl="1"/>
            <a:r>
              <a:rPr lang="en-US" dirty="0"/>
              <a:t>Cybersecurity Expert</a:t>
            </a:r>
          </a:p>
          <a:p>
            <a:pPr lvl="1"/>
            <a:r>
              <a:rPr lang="en-US" dirty="0"/>
              <a:t>UX Designer</a:t>
            </a:r>
          </a:p>
          <a:p>
            <a:pPr lvl="1"/>
            <a:r>
              <a:rPr lang="en-US" dirty="0"/>
              <a:t>DB Administrator</a:t>
            </a:r>
          </a:p>
          <a:p>
            <a:pPr lvl="1"/>
            <a:r>
              <a:rPr lang="en-US" dirty="0"/>
              <a:t>Data Scientist</a:t>
            </a:r>
          </a:p>
          <a:p>
            <a:pPr lvl="1"/>
            <a:r>
              <a:rPr lang="en-US" dirty="0"/>
              <a:t>Management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E367-0BA9-491A-A9D4-8912CDE8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9A84-7789-4158-9E46-A99AE429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D088-7A68-4893-8D81-85942C1FD2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Job site that focuses on college students</a:t>
            </a:r>
          </a:p>
          <a:p>
            <a:pPr lvl="1"/>
            <a:r>
              <a:rPr lang="en-US" dirty="0">
                <a:hlinkClick r:id="rId2"/>
              </a:rPr>
              <a:t>https://joinhandshake.com/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https://www.uml.edu/student-services/Career-Services/Handshake/</a:t>
            </a:r>
            <a:endParaRPr lang="en-US" dirty="0"/>
          </a:p>
          <a:p>
            <a:r>
              <a:rPr lang="en-US" dirty="0"/>
              <a:t>Partners with many colleges for career fairs</a:t>
            </a:r>
          </a:p>
          <a:p>
            <a:pPr lvl="1"/>
            <a:r>
              <a:rPr lang="en-US" dirty="0"/>
              <a:t>Including UML</a:t>
            </a:r>
          </a:p>
          <a:p>
            <a:pPr lvl="1"/>
            <a:r>
              <a:rPr lang="en-US" dirty="0"/>
              <a:t>Employers at career fairs will assume that you are already on it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Upload resumes and profile for potential employers to search</a:t>
            </a:r>
          </a:p>
          <a:p>
            <a:pPr lvl="1"/>
            <a:r>
              <a:rPr lang="en-US" dirty="0"/>
              <a:t>Search for jobs</a:t>
            </a:r>
          </a:p>
          <a:p>
            <a:pPr lvl="1"/>
            <a:r>
              <a:rPr lang="en-US" dirty="0"/>
              <a:t>Follow employers</a:t>
            </a:r>
          </a:p>
          <a:p>
            <a:pPr lvl="1"/>
            <a:r>
              <a:rPr lang="en-US" dirty="0"/>
              <a:t>Find virtual career fairs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C9B61-613D-4D77-B3C4-76EB542C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A1B3FA0-10BC-43C7-B2A4-44ED91C20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13" y="1143000"/>
            <a:ext cx="56483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9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121C-DED8-447E-A43B-4A8DBB3A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609-B98F-481F-B649-C1DDB0AC0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Professional networking site</a:t>
            </a:r>
          </a:p>
          <a:p>
            <a:pPr lvl="1"/>
            <a:r>
              <a:rPr lang="en-US" dirty="0">
                <a:hlinkClick r:id="rId2"/>
              </a:rPr>
              <a:t>https://www.linkedin.com/</a:t>
            </a:r>
            <a:endParaRPr lang="en-US" dirty="0"/>
          </a:p>
          <a:p>
            <a:r>
              <a:rPr lang="en-US" dirty="0"/>
              <a:t>Post your resume</a:t>
            </a:r>
          </a:p>
          <a:p>
            <a:r>
              <a:rPr lang="en-US" dirty="0"/>
              <a:t>Connect to people</a:t>
            </a:r>
          </a:p>
          <a:p>
            <a:r>
              <a:rPr lang="en-US" dirty="0"/>
              <a:t>List your skills</a:t>
            </a:r>
          </a:p>
          <a:p>
            <a:pPr lvl="1"/>
            <a:r>
              <a:rPr lang="en-US" dirty="0"/>
              <a:t>Your connections can endorse you for your skills</a:t>
            </a:r>
          </a:p>
          <a:p>
            <a:r>
              <a:rPr lang="en-US" dirty="0"/>
              <a:t>Search for openings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47A49-B039-4DA7-9D26-0B094775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05B8E24-C9D2-425D-9C7D-97DF14C8F5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19" y="2286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FF18-690D-495A-9873-45141E4A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CD3B-BF6D-48BD-89D9-7004166B10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Temporary job where you learn through real-world experience</a:t>
            </a:r>
          </a:p>
          <a:p>
            <a:pPr lvl="1"/>
            <a:r>
              <a:rPr lang="en-US" dirty="0"/>
              <a:t>Often for ~10-12 weeks over the summer</a:t>
            </a:r>
          </a:p>
          <a:p>
            <a:pPr lvl="1"/>
            <a:r>
              <a:rPr lang="en-US" dirty="0"/>
              <a:t>Sometimes have internships during the school year</a:t>
            </a:r>
          </a:p>
          <a:p>
            <a:pPr lvl="1"/>
            <a:r>
              <a:rPr lang="en-US" dirty="0"/>
              <a:t>Sometimes lead to full-time positions after you graduate</a:t>
            </a:r>
          </a:p>
          <a:p>
            <a:r>
              <a:rPr lang="en-US" dirty="0"/>
              <a:t>In CS, you should be taking paid internships</a:t>
            </a:r>
          </a:p>
          <a:p>
            <a:pPr lvl="1"/>
            <a:r>
              <a:rPr lang="en-US" dirty="0"/>
              <a:t>MA state law requires interns to be paid</a:t>
            </a:r>
          </a:p>
          <a:p>
            <a:r>
              <a:rPr lang="en-US" dirty="0"/>
              <a:t>Easiest to acquire after Junior year</a:t>
            </a:r>
          </a:p>
          <a:p>
            <a:pPr lvl="1"/>
            <a:r>
              <a:rPr lang="en-US" dirty="0"/>
              <a:t>Have more experience</a:t>
            </a:r>
          </a:p>
          <a:p>
            <a:pPr lvl="1"/>
            <a:r>
              <a:rPr lang="en-US" dirty="0"/>
              <a:t>Post-sophomore is still pretty common</a:t>
            </a:r>
          </a:p>
          <a:p>
            <a:pPr lvl="1"/>
            <a:r>
              <a:rPr lang="en-US" dirty="0"/>
              <a:t>Might have difficulty before taking Computing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26BBC-62E2-4B81-B247-097DBB88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9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367E-6F78-42F0-A9B5-4B0C14DB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C3C6-2F04-4BBE-9478-156C29B0B2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 on writing software</a:t>
            </a:r>
          </a:p>
          <a:p>
            <a:pPr lvl="1"/>
            <a:r>
              <a:rPr lang="en-US" dirty="0"/>
              <a:t>May be perpetual or finished-and-done depending on the project and the company</a:t>
            </a:r>
          </a:p>
          <a:p>
            <a:r>
              <a:rPr lang="en-US" dirty="0"/>
              <a:t>Important to find a project that interests you</a:t>
            </a:r>
          </a:p>
          <a:p>
            <a:pPr lvl="1"/>
            <a:r>
              <a:rPr lang="en-US" dirty="0"/>
              <a:t>Research both the company and the products they make</a:t>
            </a:r>
          </a:p>
          <a:p>
            <a:pPr lvl="1"/>
            <a:r>
              <a:rPr lang="en-US" dirty="0"/>
              <a:t>Remember that some non-software companies will need some software developers too</a:t>
            </a:r>
          </a:p>
          <a:p>
            <a:pPr lvl="2"/>
            <a:r>
              <a:rPr lang="en-US" dirty="0"/>
              <a:t>Ex: Write controlling software for a car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0297-79DD-4746-B233-962824E1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6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3A6C-5854-482B-95D0-D63E3BA7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Expert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6C60E-6F9E-494F-A0D9-4E098696D5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Help protect systems from attacks by malicious actors</a:t>
            </a:r>
          </a:p>
          <a:p>
            <a:pPr lvl="1"/>
            <a:r>
              <a:rPr lang="en-US" dirty="0"/>
              <a:t>Intrusion / Snooping</a:t>
            </a:r>
          </a:p>
          <a:p>
            <a:pPr lvl="1"/>
            <a:r>
              <a:rPr lang="en-US" dirty="0"/>
              <a:t>Denial of Service</a:t>
            </a:r>
          </a:p>
          <a:p>
            <a:pPr lvl="1"/>
            <a:r>
              <a:rPr lang="en-US" dirty="0"/>
              <a:t>Phishing</a:t>
            </a:r>
          </a:p>
          <a:p>
            <a:pPr lvl="1"/>
            <a:r>
              <a:rPr lang="en-US" dirty="0"/>
              <a:t>Application Vulnerabilities</a:t>
            </a:r>
          </a:p>
          <a:p>
            <a:r>
              <a:rPr lang="en-US" dirty="0"/>
              <a:t>Courses you should take</a:t>
            </a:r>
          </a:p>
          <a:p>
            <a:pPr lvl="1"/>
            <a:r>
              <a:rPr lang="en-US" dirty="0"/>
              <a:t>Data Communications (COMP 4130)</a:t>
            </a:r>
          </a:p>
          <a:p>
            <a:pPr lvl="1"/>
            <a:r>
              <a:rPr lang="en-US" dirty="0"/>
              <a:t>Cyber Crime Investigation (COMP 4611)</a:t>
            </a:r>
          </a:p>
          <a:p>
            <a:pPr lvl="1"/>
            <a:r>
              <a:rPr lang="en-US" dirty="0"/>
              <a:t>Maybe some Legal Studies courses (LGST) or Criminology (CRIM)</a:t>
            </a:r>
          </a:p>
          <a:p>
            <a:pPr lvl="1"/>
            <a:r>
              <a:rPr lang="en-US" dirty="0"/>
              <a:t>There is now a Cybersecurity option (not yet posted)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5C4F1-737D-4416-ACEA-A45D1FF3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1FE5-29E8-454B-868C-E9999DB7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Designer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6D86-F8D5-4A9D-93C1-F4E3A90F4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 how a system looks</a:t>
            </a:r>
          </a:p>
          <a:p>
            <a:pPr lvl="1"/>
            <a:r>
              <a:rPr lang="en-US" dirty="0"/>
              <a:t>Involves some artistic creativity</a:t>
            </a:r>
          </a:p>
          <a:p>
            <a:r>
              <a:rPr lang="en-US" dirty="0"/>
              <a:t>May also design other interface parts to make life better</a:t>
            </a:r>
          </a:p>
          <a:p>
            <a:pPr lvl="1"/>
            <a:r>
              <a:rPr lang="en-US" dirty="0"/>
              <a:t>Color choices</a:t>
            </a:r>
          </a:p>
          <a:p>
            <a:pPr lvl="1"/>
            <a:r>
              <a:rPr lang="en-US" dirty="0"/>
              <a:t>Sounds</a:t>
            </a:r>
          </a:p>
          <a:p>
            <a:r>
              <a:rPr lang="en-US" dirty="0"/>
              <a:t>Courses you should take</a:t>
            </a:r>
          </a:p>
          <a:p>
            <a:pPr lvl="1"/>
            <a:r>
              <a:rPr lang="en-US" dirty="0"/>
              <a:t>GUI Programming</a:t>
            </a:r>
          </a:p>
          <a:p>
            <a:pPr lvl="1"/>
            <a:r>
              <a:rPr lang="en-US" dirty="0"/>
              <a:t>Mobile App Programming</a:t>
            </a:r>
          </a:p>
          <a:p>
            <a:pPr lvl="1"/>
            <a:r>
              <a:rPr lang="en-US" dirty="0"/>
              <a:t>Art classes (maybe even an Art major / minor)</a:t>
            </a:r>
          </a:p>
          <a:p>
            <a:pPr lvl="2"/>
            <a:r>
              <a:rPr lang="en-US" dirty="0"/>
              <a:t>Especially graphic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1BAC2-8DFC-4F33-81BD-567E8606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0560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1347</TotalTime>
  <Words>547</Words>
  <Application>Microsoft Office PowerPoint</Application>
  <PresentationFormat>Custom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Verdana</vt:lpstr>
      <vt:lpstr>Blank</vt:lpstr>
      <vt:lpstr>Career Trajectories</vt:lpstr>
      <vt:lpstr>Announcements</vt:lpstr>
      <vt:lpstr>Careers</vt:lpstr>
      <vt:lpstr>Handshake</vt:lpstr>
      <vt:lpstr>LinkedIn</vt:lpstr>
      <vt:lpstr>Internship</vt:lpstr>
      <vt:lpstr>Software Developer</vt:lpstr>
      <vt:lpstr>Cybersecurity Expert</vt:lpstr>
      <vt:lpstr>UX Designer</vt:lpstr>
      <vt:lpstr>Data Scientist</vt:lpstr>
      <vt:lpstr>Management</vt:lpstr>
      <vt:lpstr>Homework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61</cp:revision>
  <cp:lastPrinted>2015-05-01T18:07:17Z</cp:lastPrinted>
  <dcterms:created xsi:type="dcterms:W3CDTF">2018-02-21T14:10:40Z</dcterms:created>
  <dcterms:modified xsi:type="dcterms:W3CDTF">2020-11-03T15:24:04Z</dcterms:modified>
</cp:coreProperties>
</file>