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4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13" r:id="rId13"/>
    <p:sldId id="311" r:id="rId14"/>
    <p:sldId id="312" r:id="rId15"/>
    <p:sldId id="314" r:id="rId16"/>
    <p:sldId id="307" r:id="rId17"/>
    <p:sldId id="308" r:id="rId18"/>
    <p:sldId id="309" r:id="rId19"/>
    <p:sldId id="310" r:id="rId20"/>
    <p:sldId id="317" r:id="rId21"/>
    <p:sldId id="319" r:id="rId22"/>
    <p:sldId id="315" r:id="rId23"/>
    <p:sldId id="316" r:id="rId24"/>
    <p:sldId id="318" r:id="rId25"/>
    <p:sldId id="320" r:id="rId26"/>
    <p:sldId id="296" r:id="rId27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Linux and Scripting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9C31-0B74-4AAE-8F72-DA499BC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Working Directory (PWD)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FB3F-A584-4FF1-A213-A07785DBB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Prints the path to the current directory</a:t>
            </a:r>
          </a:p>
          <a:p>
            <a:r>
              <a:rPr lang="en-US" dirty="0"/>
              <a:t>Helps keep track of where you currently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6BA3-74BF-465A-9953-3B09FA1C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F9C7C-E91C-4C73-AAC0-48A64538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57D9-1ECE-4F47-9154-85EBAF10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(Man) and About (apropos)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8FD2-02DE-4D58-A38A-5AED41235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143000"/>
            <a:ext cx="10668000" cy="4419600"/>
          </a:xfrm>
        </p:spPr>
        <p:txBody>
          <a:bodyPr/>
          <a:lstStyle/>
          <a:p>
            <a:r>
              <a:rPr lang="en-US" dirty="0"/>
              <a:t>man opens the manual for a given command</a:t>
            </a:r>
          </a:p>
          <a:p>
            <a:pPr lvl="1"/>
            <a:r>
              <a:rPr lang="en-US" dirty="0"/>
              <a:t>Use to get more information about how to use a command</a:t>
            </a:r>
          </a:p>
          <a:p>
            <a:r>
              <a:rPr lang="en-US" dirty="0"/>
              <a:t>apropos searches for manuals that contain the given term</a:t>
            </a:r>
          </a:p>
          <a:p>
            <a:pPr lvl="1"/>
            <a:r>
              <a:rPr lang="en-US" dirty="0"/>
              <a:t>Use to find the command that does something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CA8C1-4588-4B55-A652-7482858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27469-9198-4D27-9B0D-FD105FF6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0"/>
            <a:ext cx="6296025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D8602-8365-4996-BEEA-6C3CC5B0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3" y="28956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AAE-F0D0-4194-A7E8-2963D7FD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Directory (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EB7A-77CB-4E59-8AF0-2FA897CB50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Makes a directory of the given name</a:t>
            </a:r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change the current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3177-2F6F-4937-A472-0396FC9E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99942-B7D8-4D38-80DE-AB1F7B87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86F-A01D-46A3-9988-B6FD5D4A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(CP)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D961-E21B-4B45-9951-6A2EEFA4F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Creates a copy of the file in a new location</a:t>
            </a:r>
          </a:p>
          <a:p>
            <a:r>
              <a:rPr lang="en-US" dirty="0"/>
              <a:t>Some flags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-f </a:t>
            </a:r>
            <a:r>
              <a:rPr lang="en-US" dirty="0"/>
              <a:t>: Force overwriting of existing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-n </a:t>
            </a:r>
            <a:r>
              <a:rPr lang="en-US" dirty="0"/>
              <a:t>: No overwriting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-r </a:t>
            </a:r>
            <a:r>
              <a:rPr lang="en-US" dirty="0"/>
              <a:t>: recursively copy directory </a:t>
            </a:r>
            <a:br>
              <a:rPr lang="en-US" dirty="0"/>
            </a:br>
            <a:r>
              <a:rPr lang="en-US" dirty="0"/>
              <a:t>contents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-v </a:t>
            </a:r>
            <a:r>
              <a:rPr lang="en-US" dirty="0"/>
              <a:t>: verbose (list files as copied)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5720-6EF2-4097-A53B-930E3C8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9BEBA-6A35-48DF-903D-37238D2C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15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4403-DF89-48A4-A427-3F0254B9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(MV)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F26C-1193-4FAE-B543-F751AE7BF7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Renames a file</a:t>
            </a:r>
          </a:p>
          <a:p>
            <a:r>
              <a:rPr lang="en-US" dirty="0"/>
              <a:t>Can be used to move it to a different directory</a:t>
            </a:r>
          </a:p>
          <a:p>
            <a:r>
              <a:rPr lang="en-US" dirty="0"/>
              <a:t>Similar flags to </a:t>
            </a:r>
            <a:r>
              <a:rPr lang="en-US" dirty="0">
                <a:latin typeface="Consolas" panose="020B0609020204030204" pitchFamily="49" charset="0"/>
              </a:rPr>
              <a:t>cp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4991-B45C-4143-A6F9-FA4F5E8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A32CB-D206-4F3B-9802-425FB48E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1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CED-0B55-4373-A6B6-10CF712F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(RM)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BEA8-FFC5-47B3-B770-306FFFBBD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Deletes a file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-f : Force (never prompt)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: always prompt</a:t>
            </a:r>
          </a:p>
          <a:p>
            <a:pPr lvl="1"/>
            <a:r>
              <a:rPr lang="en-US" dirty="0"/>
              <a:t>-I : prompt when removing many </a:t>
            </a:r>
            <a:br>
              <a:rPr lang="en-US" dirty="0"/>
            </a:br>
            <a:r>
              <a:rPr lang="en-US" dirty="0"/>
              <a:t>files</a:t>
            </a:r>
          </a:p>
          <a:p>
            <a:pPr lvl="1"/>
            <a:r>
              <a:rPr lang="en-US" dirty="0"/>
              <a:t>-r : recursively remove contents </a:t>
            </a:r>
            <a:br>
              <a:rPr lang="en-US" dirty="0"/>
            </a:br>
            <a:r>
              <a:rPr lang="en-US" dirty="0"/>
              <a:t>of directory</a:t>
            </a:r>
          </a:p>
          <a:p>
            <a:pPr lvl="1"/>
            <a:r>
              <a:rPr lang="en-US" dirty="0"/>
              <a:t>-v : list files that are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8EA69-5DE4-4625-9BB8-F29C90A0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92FFC-3F47-4AB5-BFF3-2DED8E08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045C-6211-4F3A-81E7-05C95681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(WC)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735C-4453-41C2-AC2A-29E1D675B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the number of lines, words, and characters in a given file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-l : Print the number of lines</a:t>
            </a:r>
          </a:p>
          <a:p>
            <a:pPr lvl="1"/>
            <a:r>
              <a:rPr lang="en-US" dirty="0"/>
              <a:t>-m : Print the number of characters</a:t>
            </a:r>
          </a:p>
          <a:p>
            <a:pPr lvl="1"/>
            <a:r>
              <a:rPr lang="en-US" dirty="0"/>
              <a:t>-c : Print the number of bytes</a:t>
            </a:r>
          </a:p>
          <a:p>
            <a:pPr lvl="1"/>
            <a:r>
              <a:rPr lang="en-US" dirty="0"/>
              <a:t>-w : Print the number of words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BE5EB-D7FB-46FE-A92A-9514F56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8AA1-0645-4249-BA25-9167C35C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515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73A6-DC8A-4261-8969-177DB0E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0637-D8F4-4E22-BE89-8DAEC200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 you want to send the output of one program as the input of another</a:t>
            </a:r>
          </a:p>
          <a:p>
            <a:r>
              <a:rPr lang="en-US" dirty="0"/>
              <a:t>Other times, you want to save the output to a file</a:t>
            </a:r>
          </a:p>
          <a:p>
            <a:r>
              <a:rPr lang="en-US" dirty="0"/>
              <a:t>| : Use output of program on the left as input of the program on the right</a:t>
            </a:r>
          </a:p>
          <a:p>
            <a:r>
              <a:rPr lang="en-US" dirty="0"/>
              <a:t>&lt; : Read input from a file</a:t>
            </a:r>
          </a:p>
          <a:p>
            <a:r>
              <a:rPr lang="en-US" dirty="0"/>
              <a:t>&gt; : Write output to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6B3A-D931-4A52-BB50-BFE60A0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1E2BE-E917-49B3-8D37-8744B406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88" y="304800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2A9-C5E8-4CEC-B5CA-136CB1EF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6C3D-B5FC-4634-BC66-0AF7EABDE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Both outputs to a file and prints to the terminal window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r>
              <a:rPr lang="en-US" dirty="0"/>
              <a:t>Often used for saving an intermediate result that you still want to pipe to another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6998-2A73-4AE7-8ED6-50A678CB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E2EB-34F8-4E5B-B426-329D53A3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85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9C28-F464-4A88-A43A-76B48840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3BE5-E2F5-4370-8DAD-4FFC367FE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Converts input to arguments of another program</a:t>
            </a:r>
          </a:p>
          <a:p>
            <a:pPr lvl="1"/>
            <a:r>
              <a:rPr lang="en-US" dirty="0"/>
              <a:t>Specify program with the </a:t>
            </a:r>
            <a:r>
              <a:rPr lang="en-US" dirty="0">
                <a:latin typeface="Consolas" panose="020B0609020204030204" pitchFamily="49" charset="0"/>
              </a:rPr>
              <a:t>–o </a:t>
            </a:r>
            <a:r>
              <a:rPr lang="en-US" dirty="0"/>
              <a:t>flag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05CF-0C90-4BBC-B08B-3A003CD4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DF8F-A89D-4E0C-B293-077BE6E7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20" y="287515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F627-CCC8-48B3-87E0-AF23D4AE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88D0-443B-4089-9951-2D3AFD9AE6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7772400" cy="4267200"/>
          </a:xfrm>
        </p:spPr>
        <p:txBody>
          <a:bodyPr/>
          <a:lstStyle/>
          <a:p>
            <a:r>
              <a:rPr lang="en-US" dirty="0"/>
              <a:t>An operating system (OS) is software that sits between the hardware and the applications</a:t>
            </a:r>
          </a:p>
          <a:p>
            <a:r>
              <a:rPr lang="en-US" dirty="0"/>
              <a:t>Provides services for basic tasks</a:t>
            </a:r>
          </a:p>
          <a:p>
            <a:pPr lvl="1"/>
            <a:r>
              <a:rPr lang="en-US" dirty="0"/>
              <a:t>File management</a:t>
            </a:r>
          </a:p>
          <a:p>
            <a:pPr lvl="1"/>
            <a:r>
              <a:rPr lang="en-US" dirty="0"/>
              <a:t>Time-sharing / scheduling</a:t>
            </a:r>
          </a:p>
          <a:p>
            <a:pPr lvl="1"/>
            <a:r>
              <a:rPr lang="en-US" dirty="0"/>
              <a:t>Device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77A83-FAE9-45C8-BBC8-10D615F1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B00F72B-B27A-4CE4-9CD0-2337C730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19" y="900113"/>
            <a:ext cx="2381250" cy="56197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98917B8-449D-4246-84FB-2096DADF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44" y="1528194"/>
            <a:ext cx="1905000" cy="1905000"/>
          </a:xfrm>
          <a:prstGeom prst="rect">
            <a:avLst/>
          </a:prstGeom>
        </p:spPr>
      </p:pic>
      <p:pic>
        <p:nvPicPr>
          <p:cNvPr id="22" name="Picture 21" descr="Tux the penguin, mascot of Linux&#10;">
            <a:extLst>
              <a:ext uri="{FF2B5EF4-FFF2-40B4-BE49-F238E27FC236}">
                <a16:creationId xmlns:a16="http://schemas.microsoft.com/office/drawing/2014/main" id="{B9F1C620-2B3F-4666-935A-E63E93C5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3562350"/>
            <a:ext cx="1428750" cy="1695450"/>
          </a:xfrm>
          <a:prstGeom prst="rect">
            <a:avLst/>
          </a:prstGeom>
        </p:spPr>
      </p:pic>
      <p:pic>
        <p:nvPicPr>
          <p:cNvPr id="24" name="Picture 23" descr="Red Hat logo">
            <a:extLst>
              <a:ext uri="{FF2B5EF4-FFF2-40B4-BE49-F238E27FC236}">
                <a16:creationId xmlns:a16="http://schemas.microsoft.com/office/drawing/2014/main" id="{591506B0-5862-4507-905A-A29D84CCD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3" y="4648200"/>
            <a:ext cx="2095500" cy="495300"/>
          </a:xfrm>
          <a:prstGeom prst="rect">
            <a:avLst/>
          </a:prstGeom>
        </p:spPr>
      </p:pic>
      <p:pic>
        <p:nvPicPr>
          <p:cNvPr id="26" name="Picture 25" descr="Ubuntu Logo">
            <a:extLst>
              <a:ext uri="{FF2B5EF4-FFF2-40B4-BE49-F238E27FC236}">
                <a16:creationId xmlns:a16="http://schemas.microsoft.com/office/drawing/2014/main" id="{4529FED0-601B-422C-99F5-EAF6B2A1D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3" y="5257800"/>
            <a:ext cx="2381250" cy="533400"/>
          </a:xfrm>
          <a:prstGeom prst="rect">
            <a:avLst/>
          </a:prstGeom>
        </p:spPr>
      </p:pic>
      <p:pic>
        <p:nvPicPr>
          <p:cNvPr id="28" name="Picture 27" descr="Debian Logo">
            <a:extLst>
              <a:ext uri="{FF2B5EF4-FFF2-40B4-BE49-F238E27FC236}">
                <a16:creationId xmlns:a16="http://schemas.microsoft.com/office/drawing/2014/main" id="{C8082D77-373D-4881-9CA2-5FBC4F077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5" y="4648200"/>
            <a:ext cx="952500" cy="1257300"/>
          </a:xfrm>
          <a:prstGeom prst="rect">
            <a:avLst/>
          </a:prstGeom>
        </p:spPr>
      </p:pic>
      <p:pic>
        <p:nvPicPr>
          <p:cNvPr id="30" name="Picture 29" descr="SUSE logo">
            <a:extLst>
              <a:ext uri="{FF2B5EF4-FFF2-40B4-BE49-F238E27FC236}">
                <a16:creationId xmlns:a16="http://schemas.microsoft.com/office/drawing/2014/main" id="{05FC6F6E-4BB2-42F9-9560-4F81884B2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7" y="4102227"/>
            <a:ext cx="2095792" cy="1771897"/>
          </a:xfrm>
          <a:prstGeom prst="rect">
            <a:avLst/>
          </a:prstGeom>
        </p:spPr>
      </p:pic>
      <p:pic>
        <p:nvPicPr>
          <p:cNvPr id="32" name="Picture 31" descr="Gentoo logo">
            <a:extLst>
              <a:ext uri="{FF2B5EF4-FFF2-40B4-BE49-F238E27FC236}">
                <a16:creationId xmlns:a16="http://schemas.microsoft.com/office/drawing/2014/main" id="{BF50A633-BC51-496D-BB7A-FADC7B67D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8" y="5374061"/>
            <a:ext cx="95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C0D0-6715-4CE4-9499-4395F061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AB66-594F-4F1F-AD97-EA15DCC60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for viewing a file</a:t>
            </a:r>
          </a:p>
          <a:p>
            <a:pPr lvl="1"/>
            <a:r>
              <a:rPr lang="en-US" dirty="0"/>
              <a:t>Based on the earlier </a:t>
            </a:r>
            <a:r>
              <a:rPr lang="en-US" dirty="0">
                <a:latin typeface="Consolas" panose="020B0609020204030204" pitchFamily="49" charset="0"/>
              </a:rPr>
              <a:t>more</a:t>
            </a:r>
            <a:r>
              <a:rPr lang="en-US" dirty="0"/>
              <a:t> utility with extra enhancements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less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more</a:t>
            </a:r>
          </a:p>
          <a:p>
            <a:pPr lvl="1"/>
            <a:r>
              <a:rPr lang="en-US" dirty="0"/>
              <a:t>Can scroll through a file</a:t>
            </a:r>
          </a:p>
          <a:p>
            <a:pPr lvl="1"/>
            <a:r>
              <a:rPr lang="en-US" dirty="0"/>
              <a:t>Use ‘q’ to quit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441E-F5D5-477A-B095-554F818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52B66-16A3-40BB-A5A6-63284D5F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90031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F1D3-0198-4A68-B1D6-ED6FBEE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20D9-A8A6-413B-B748-1B9A4321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Utilities for printing the first or last couple lines of a file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–n &lt;#&gt; </a:t>
            </a:r>
            <a:r>
              <a:rPr lang="en-US" dirty="0"/>
              <a:t>to control how many lines to show (default 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2376-4BC2-41D3-A3DB-630D279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DFEEC-684F-4EF0-970C-563F55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5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8320-CE15-407F-85FE-E4EC5F6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Code (G++)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51E0-A956-4D2E-B337-A989D89E6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compile programs on the command line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g++ </a:t>
            </a:r>
            <a:r>
              <a:rPr lang="en-US" dirty="0"/>
              <a:t>is a C and C++ compiler</a:t>
            </a:r>
          </a:p>
          <a:p>
            <a:pPr lvl="1"/>
            <a:r>
              <a:rPr lang="en-US" dirty="0"/>
              <a:t>By default the program is called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You can change the name of the program with the </a:t>
            </a:r>
            <a:r>
              <a:rPr lang="en-US" dirty="0">
                <a:latin typeface="Consolas" panose="020B0609020204030204" pitchFamily="49" charset="0"/>
              </a:rPr>
              <a:t>–o &lt;output file&gt; </a:t>
            </a:r>
            <a:r>
              <a:rPr lang="en-US" dirty="0"/>
              <a:t>option</a:t>
            </a:r>
          </a:p>
          <a:p>
            <a:r>
              <a:rPr lang="en-US" dirty="0"/>
              <a:t>Other compilers exist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/>
              <a:t> for Java</a:t>
            </a:r>
          </a:p>
          <a:p>
            <a:r>
              <a:rPr lang="en-US" dirty="0"/>
              <a:t>For bigger programs, people use</a:t>
            </a:r>
            <a:br>
              <a:rPr lang="en-US" dirty="0"/>
            </a:br>
            <a:r>
              <a:rPr lang="en-US" dirty="0" err="1"/>
              <a:t>makefiles</a:t>
            </a:r>
            <a:r>
              <a:rPr lang="en-US" dirty="0"/>
              <a:t> to organize the calls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F4C74-63AC-431E-B414-0C8548AB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0D24C-8992-496D-A18B-038A213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94" y="2912902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632-1B99-4B3B-A131-690C180B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 administrator (SUDO)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7F5B-6FCA-45BC-A5E7-ABDD83FA99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apps require special permissions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/>
              <a:t> to grant these permissions</a:t>
            </a:r>
          </a:p>
          <a:p>
            <a:r>
              <a:rPr lang="en-US" dirty="0"/>
              <a:t>Can also use </a:t>
            </a:r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/>
              <a:t> to run a program as a different user</a:t>
            </a:r>
          </a:p>
          <a:p>
            <a:r>
              <a:rPr lang="en-US" dirty="0"/>
              <a:t>Originally short for “superuser do”, now sometimes expanded to “substitute user do”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B03E2-3ECA-4E66-AFD7-48191C11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9821B3C9-9FD7-42F8-B3B7-54BF6A6B7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9" y="3429000"/>
            <a:ext cx="34290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E823D0-9C82-4253-8D16-7D17988B6876}"/>
              </a:ext>
            </a:extLst>
          </p:cNvPr>
          <p:cNvSpPr txBox="1"/>
          <p:nvPr/>
        </p:nvSpPr>
        <p:spPr>
          <a:xfrm>
            <a:off x="594519" y="6538912"/>
            <a:ext cx="368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90744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8F08-9F03-48E2-9010-D5B382F4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1BD-2993-4912-84B1-C149DFE34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sequences of commands might be done more than once</a:t>
            </a:r>
          </a:p>
          <a:p>
            <a:r>
              <a:rPr lang="en-US" dirty="0"/>
              <a:t>Put common sequences into a file (a </a:t>
            </a:r>
            <a:r>
              <a:rPr lang="en-US" i="1" dirty="0"/>
              <a:t>script</a:t>
            </a:r>
            <a:r>
              <a:rPr lang="en-US" dirty="0"/>
              <a:t>) for ease of use</a:t>
            </a:r>
          </a:p>
          <a:p>
            <a:r>
              <a:rPr lang="en-US" dirty="0"/>
              <a:t>Scripts start with </a:t>
            </a:r>
            <a:r>
              <a:rPr lang="en-US" dirty="0">
                <a:latin typeface="Consolas" panose="020B0609020204030204" pitchFamily="49" charset="0"/>
              </a:rPr>
              <a:t>#!/bin/bash</a:t>
            </a:r>
          </a:p>
          <a:p>
            <a:pPr lvl="1"/>
            <a:r>
              <a:rPr lang="en-US" dirty="0"/>
              <a:t>Tells which interpreter to use</a:t>
            </a:r>
          </a:p>
          <a:p>
            <a:pPr lvl="1"/>
            <a:r>
              <a:rPr lang="en-US" dirty="0"/>
              <a:t>Lines starting with 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 are comments</a:t>
            </a:r>
          </a:p>
          <a:p>
            <a:r>
              <a:rPr lang="en-US" dirty="0"/>
              <a:t>Can use any of the utilities discussed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echo</a:t>
            </a:r>
            <a:r>
              <a:rPr lang="en-US" dirty="0"/>
              <a:t> to print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BADF-1E0F-4F19-A19B-0666E7B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7B3B-B64E-4F67-B8DE-D21BC1A9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19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9563-F9C4-48B4-989A-1134B5B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96657-B9B6-471D-8C26-DDB8FD151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 to a variable with </a:t>
            </a:r>
            <a:r>
              <a:rPr lang="en-US" dirty="0" err="1">
                <a:latin typeface="Consolas" panose="020B0609020204030204" pitchFamily="49" charset="0"/>
              </a:rPr>
              <a:t>varname</a:t>
            </a:r>
            <a:r>
              <a:rPr lang="en-US" dirty="0">
                <a:latin typeface="Consolas" panose="020B0609020204030204" pitchFamily="49" charset="0"/>
              </a:rPr>
              <a:t>=&lt;exp&gt;</a:t>
            </a:r>
          </a:p>
          <a:p>
            <a:pPr lvl="1"/>
            <a:r>
              <a:rPr lang="en-US" dirty="0"/>
              <a:t>Similar to C</a:t>
            </a:r>
          </a:p>
          <a:p>
            <a:r>
              <a:rPr lang="en-US" dirty="0"/>
              <a:t>Access the variable using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varname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Different from C</a:t>
            </a:r>
          </a:p>
          <a:p>
            <a:r>
              <a:rPr lang="en-US" dirty="0"/>
              <a:t>Special variables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$0</a:t>
            </a:r>
            <a:r>
              <a:rPr lang="en-US" dirty="0"/>
              <a:t> : name of the script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$2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: parameters of script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29F0-1364-4437-ABE0-FC96C54D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AC50-F7BF-4575-BB4F-51401400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19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6BDD-92F2-4BE2-A9E6-0EAB1F5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C22-2C66-4AE5-8EE8-8BCF3B7A1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  <a:p>
            <a:r>
              <a:rPr lang="en-US" dirty="0"/>
              <a:t>Due Wednesday, December 9</a:t>
            </a:r>
          </a:p>
          <a:p>
            <a:r>
              <a:rPr lang="en-US" dirty="0"/>
              <a:t>Tutorial to help you write a bash script to count how many times a word appears in </a:t>
            </a:r>
            <a:r>
              <a:rPr lang="en-US" i="1" dirty="0"/>
              <a:t>Romeo and Juliet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56F2-73D4-4DDF-8C35-F6B68DF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32BE-9569-49F0-8A25-F64111E6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B3AB-9FB9-415D-9D7F-B4E5F85BF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Unix-like family of operating systems</a:t>
            </a:r>
          </a:p>
          <a:p>
            <a:pPr lvl="1"/>
            <a:r>
              <a:rPr lang="en-US" dirty="0"/>
              <a:t>First developed by Linus Torvalds in 1991</a:t>
            </a:r>
          </a:p>
          <a:p>
            <a:r>
              <a:rPr lang="en-US" dirty="0"/>
              <a:t>Many different versions, called distributions (distros)</a:t>
            </a:r>
          </a:p>
          <a:p>
            <a:pPr lvl="1"/>
            <a:r>
              <a:rPr lang="en-US" dirty="0"/>
              <a:t>Red Hat Enterprise Linux and Fedora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Debian</a:t>
            </a:r>
          </a:p>
          <a:p>
            <a:pPr lvl="1"/>
            <a:r>
              <a:rPr lang="en-US" dirty="0"/>
              <a:t>SUSE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0C15-850F-4689-89F6-D6CCDC2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0CF8B2-E5C3-4EF7-BE97-703576D0C105}"/>
              </a:ext>
            </a:extLst>
          </p:cNvPr>
          <p:cNvSpPr txBox="1">
            <a:spLocks/>
          </p:cNvSpPr>
          <p:nvPr/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00C0F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Tux the penguin, mascot of Linux&#10;">
            <a:extLst>
              <a:ext uri="{FF2B5EF4-FFF2-40B4-BE49-F238E27FC236}">
                <a16:creationId xmlns:a16="http://schemas.microsoft.com/office/drawing/2014/main" id="{F0EE6B10-826F-437C-9DEE-E4ABA538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3" y="3562350"/>
            <a:ext cx="1428750" cy="1695450"/>
          </a:xfrm>
          <a:prstGeom prst="rect">
            <a:avLst/>
          </a:prstGeom>
        </p:spPr>
      </p:pic>
      <p:pic>
        <p:nvPicPr>
          <p:cNvPr id="7" name="Picture 6" descr="Red Hat logo">
            <a:extLst>
              <a:ext uri="{FF2B5EF4-FFF2-40B4-BE49-F238E27FC236}">
                <a16:creationId xmlns:a16="http://schemas.microsoft.com/office/drawing/2014/main" id="{0583BAA8-E970-4749-A78C-1431B6D72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3" y="4648200"/>
            <a:ext cx="2095500" cy="495300"/>
          </a:xfrm>
          <a:prstGeom prst="rect">
            <a:avLst/>
          </a:prstGeom>
        </p:spPr>
      </p:pic>
      <p:pic>
        <p:nvPicPr>
          <p:cNvPr id="8" name="Picture 7" descr="Ubuntu Logo">
            <a:extLst>
              <a:ext uri="{FF2B5EF4-FFF2-40B4-BE49-F238E27FC236}">
                <a16:creationId xmlns:a16="http://schemas.microsoft.com/office/drawing/2014/main" id="{BFD9E587-D1C3-4D63-91F0-67704D60F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3" y="5257800"/>
            <a:ext cx="2381250" cy="533400"/>
          </a:xfrm>
          <a:prstGeom prst="rect">
            <a:avLst/>
          </a:prstGeom>
        </p:spPr>
      </p:pic>
      <p:pic>
        <p:nvPicPr>
          <p:cNvPr id="9" name="Picture 8" descr="Debian Logo">
            <a:extLst>
              <a:ext uri="{FF2B5EF4-FFF2-40B4-BE49-F238E27FC236}">
                <a16:creationId xmlns:a16="http://schemas.microsoft.com/office/drawing/2014/main" id="{A7EDE2FD-A3BD-4965-B59D-11ADBEFA9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5" y="4648200"/>
            <a:ext cx="952500" cy="1257300"/>
          </a:xfrm>
          <a:prstGeom prst="rect">
            <a:avLst/>
          </a:prstGeom>
        </p:spPr>
      </p:pic>
      <p:pic>
        <p:nvPicPr>
          <p:cNvPr id="10" name="Picture 9" descr="SUSE logo">
            <a:extLst>
              <a:ext uri="{FF2B5EF4-FFF2-40B4-BE49-F238E27FC236}">
                <a16:creationId xmlns:a16="http://schemas.microsoft.com/office/drawing/2014/main" id="{3ACE5FBE-C3B0-49F4-BA72-EE85D5C3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7" y="4102227"/>
            <a:ext cx="2095792" cy="1771897"/>
          </a:xfrm>
          <a:prstGeom prst="rect">
            <a:avLst/>
          </a:prstGeom>
        </p:spPr>
      </p:pic>
      <p:pic>
        <p:nvPicPr>
          <p:cNvPr id="11" name="Picture 10" descr="Gentoo logo">
            <a:extLst>
              <a:ext uri="{FF2B5EF4-FFF2-40B4-BE49-F238E27FC236}">
                <a16:creationId xmlns:a16="http://schemas.microsoft.com/office/drawing/2014/main" id="{F53DD1B7-1D59-4891-B96C-F6E1E2322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8" y="5374061"/>
            <a:ext cx="95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F930-6DF3-4854-B226-1F492881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65A7-3540-482C-8817-348C8B63B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Linux has both graphical (GUI) applications and command-line utilities</a:t>
            </a:r>
          </a:p>
          <a:p>
            <a:r>
              <a:rPr lang="en-US" dirty="0"/>
              <a:t>Two major desktop environments</a:t>
            </a:r>
          </a:p>
          <a:p>
            <a:pPr lvl="1"/>
            <a:r>
              <a:rPr lang="en-US" dirty="0"/>
              <a:t>GNOME</a:t>
            </a:r>
          </a:p>
          <a:p>
            <a:pPr lvl="1"/>
            <a:r>
              <a:rPr lang="en-US" dirty="0"/>
              <a:t>KDE Plasma</a:t>
            </a:r>
          </a:p>
          <a:p>
            <a:r>
              <a:rPr lang="en-US" dirty="0"/>
              <a:t>There is a very wide variety of command-line utilities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4E7A-05D6-4896-B9FE-2840FD85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GNOME Icon">
            <a:extLst>
              <a:ext uri="{FF2B5EF4-FFF2-40B4-BE49-F238E27FC236}">
                <a16:creationId xmlns:a16="http://schemas.microsoft.com/office/drawing/2014/main" id="{7EAF3355-F9E1-4B8D-A209-7845AD37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19" y="1981200"/>
            <a:ext cx="857250" cy="1038225"/>
          </a:xfrm>
          <a:prstGeom prst="rect">
            <a:avLst/>
          </a:prstGeom>
        </p:spPr>
      </p:pic>
      <p:pic>
        <p:nvPicPr>
          <p:cNvPr id="8" name="Picture 7" descr="KDE Icon">
            <a:extLst>
              <a:ext uri="{FF2B5EF4-FFF2-40B4-BE49-F238E27FC236}">
                <a16:creationId xmlns:a16="http://schemas.microsoft.com/office/drawing/2014/main" id="{A298AB0B-2D22-4D4E-96B3-0578EE37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9" y="2286000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58F7-B6F5-4090-BC51-C3635C9D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remote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BA04-C728-44DD-B99D-888AA4F958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department has a Linux server that you can connect to using SSH</a:t>
            </a:r>
          </a:p>
          <a:p>
            <a:pPr lvl="1"/>
            <a:r>
              <a:rPr lang="en-US" dirty="0"/>
              <a:t>cs.uml.edu</a:t>
            </a:r>
          </a:p>
          <a:p>
            <a:pPr lvl="1"/>
            <a:r>
              <a:rPr lang="en-US" dirty="0"/>
              <a:t>Be sure to use your CS login, not your UML login</a:t>
            </a:r>
          </a:p>
          <a:p>
            <a:r>
              <a:rPr lang="en-US" dirty="0"/>
              <a:t>I use PuTTY for this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https://www.chiark.greenend.org.uk/~sgtatham/putty/</a:t>
            </a:r>
            <a:endParaRPr lang="en-US" dirty="0"/>
          </a:p>
          <a:p>
            <a:pPr lvl="1"/>
            <a:r>
              <a:rPr lang="en-US" dirty="0"/>
              <a:t>Can save session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8D44B-540A-4F91-AA2D-63378BA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4CB3C7-EEB2-4F70-8B25-86782DEB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19" y="2362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9B8C-0C39-4C20-812A-5F44711F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0EF4-29DB-4D81-8868-789FBE321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PuTTY does have a command-line file-transfer protocol (FTP) utility</a:t>
            </a:r>
          </a:p>
          <a:p>
            <a:r>
              <a:rPr lang="en-US" dirty="0"/>
              <a:t>There are also GUI apps available</a:t>
            </a:r>
          </a:p>
          <a:p>
            <a:pPr lvl="1"/>
            <a:r>
              <a:rPr lang="en-US" dirty="0"/>
              <a:t>I use FileZilla</a:t>
            </a:r>
          </a:p>
          <a:p>
            <a:pPr lvl="1"/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pPr lvl="1"/>
            <a:r>
              <a:rPr lang="en-US" dirty="0"/>
              <a:t>Supports parallel navigation of local and remote directories</a:t>
            </a:r>
          </a:p>
          <a:p>
            <a:pPr lvl="1"/>
            <a:r>
              <a:rPr lang="en-US" dirty="0"/>
              <a:t>Can drag-and-drop files from Windows Explorer to transfer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F-375A-4262-BC5C-81CEF3D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976A9D9-1890-4976-9712-F62E43E2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19" y="220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4D32-BDFE-4FCF-A15A-7CA7842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E592-2CA4-49F6-9336-91EBCDC089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terminal is your command-line interface</a:t>
            </a:r>
          </a:p>
          <a:p>
            <a:r>
              <a:rPr lang="en-US" dirty="0"/>
              <a:t>Each runs a </a:t>
            </a:r>
            <a:r>
              <a:rPr lang="en-US" i="1" dirty="0"/>
              <a:t>shell</a:t>
            </a:r>
            <a:r>
              <a:rPr lang="en-US" dirty="0"/>
              <a:t> (interpreter) that executes your commands</a:t>
            </a:r>
          </a:p>
          <a:p>
            <a:pPr lvl="1"/>
            <a:r>
              <a:rPr lang="en-US" dirty="0"/>
              <a:t>Most are a variation of the </a:t>
            </a:r>
            <a:r>
              <a:rPr lang="en-US" dirty="0" err="1"/>
              <a:t>Bourne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Bourne</a:t>
            </a:r>
            <a:r>
              <a:rPr lang="en-US" dirty="0"/>
              <a:t>-again (bash) shell is especially common</a:t>
            </a:r>
          </a:p>
          <a:p>
            <a:r>
              <a:rPr lang="en-US" dirty="0"/>
              <a:t>You type a command into the shell and it executes your command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6159-BC02-4035-9E7C-8551EA1A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4C15-EB8A-4E1E-BD41-0C34D7CC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Directory (ls)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7FE3-92C3-4B5B-80D3-FFAD1C93E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command lists the files in the current or given directory</a:t>
            </a:r>
          </a:p>
          <a:p>
            <a:r>
              <a:rPr lang="en-US" dirty="0"/>
              <a:t>Some flags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-a </a:t>
            </a:r>
            <a:r>
              <a:rPr lang="en-US" dirty="0"/>
              <a:t>: include hidden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-l </a:t>
            </a:r>
            <a:r>
              <a:rPr lang="en-US" dirty="0"/>
              <a:t>: display information about files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-S </a:t>
            </a:r>
            <a:r>
              <a:rPr lang="en-US" dirty="0"/>
              <a:t>: sort by file size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-t </a:t>
            </a:r>
            <a:r>
              <a:rPr lang="en-US" dirty="0"/>
              <a:t>: sort by last modified date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-r </a:t>
            </a:r>
            <a:r>
              <a:rPr lang="en-US" dirty="0"/>
              <a:t>: reverse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0C58-D91B-4326-BCBB-85CEA3C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7CB3C-CFFC-41A1-B48F-DE75ACA8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9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4AC3-C5D1-4328-8935-39F4D15E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 (CD)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B6F5-4BDE-4E11-9DE4-8FBC56DFD0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Moves to the listed directory (folder)</a:t>
            </a:r>
          </a:p>
          <a:p>
            <a:r>
              <a:rPr lang="en-US" dirty="0"/>
              <a:t>Four special directories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/>
              <a:t>: The current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.. </a:t>
            </a:r>
            <a:r>
              <a:rPr lang="en-US" dirty="0"/>
              <a:t>: The parent of the current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 </a:t>
            </a:r>
            <a:r>
              <a:rPr lang="en-US" dirty="0"/>
              <a:t>: Root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 </a:t>
            </a:r>
            <a:r>
              <a:rPr lang="en-US" dirty="0"/>
              <a:t>: Your home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300AE-1F4E-4E32-9768-A87ACCE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548E3-7EF4-4CEA-94AD-1E326001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3" y="2876550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98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1280</TotalTime>
  <Words>1034</Words>
  <Application>Microsoft Office PowerPoint</Application>
  <PresentationFormat>Custom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Times New Roman</vt:lpstr>
      <vt:lpstr>Verdana</vt:lpstr>
      <vt:lpstr>Blank</vt:lpstr>
      <vt:lpstr>Linux and Scripting</vt:lpstr>
      <vt:lpstr>Operating Systems</vt:lpstr>
      <vt:lpstr>Linux</vt:lpstr>
      <vt:lpstr>Applications</vt:lpstr>
      <vt:lpstr>Connecting to a remote server</vt:lpstr>
      <vt:lpstr>File Transfer</vt:lpstr>
      <vt:lpstr>Terminal</vt:lpstr>
      <vt:lpstr>List Directory (ls)</vt:lpstr>
      <vt:lpstr>Change Directory (CD)</vt:lpstr>
      <vt:lpstr>Print Working Directory (PWD)</vt:lpstr>
      <vt:lpstr>Manual (Man) and About (apropos)</vt:lpstr>
      <vt:lpstr>Make Directory (mkdir)</vt:lpstr>
      <vt:lpstr>Copy (CP)</vt:lpstr>
      <vt:lpstr>Move (MV)</vt:lpstr>
      <vt:lpstr>Remove (RM)</vt:lpstr>
      <vt:lpstr>Word Count (WC)</vt:lpstr>
      <vt:lpstr>Piping</vt:lpstr>
      <vt:lpstr>Tee</vt:lpstr>
      <vt:lpstr>xargs</vt:lpstr>
      <vt:lpstr>Less</vt:lpstr>
      <vt:lpstr>Head and tail</vt:lpstr>
      <vt:lpstr>Compile Code (G++)</vt:lpstr>
      <vt:lpstr>Run as administrator (SUDO)</vt:lpstr>
      <vt:lpstr>Scripts</vt:lpstr>
      <vt:lpstr>Variables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60</cp:revision>
  <cp:lastPrinted>2015-05-01T18:07:17Z</cp:lastPrinted>
  <dcterms:created xsi:type="dcterms:W3CDTF">2018-02-21T14:10:40Z</dcterms:created>
  <dcterms:modified xsi:type="dcterms:W3CDTF">2020-11-18T19:56:37Z</dcterms:modified>
</cp:coreProperties>
</file>