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4" r:id="rId2"/>
    <p:sldId id="296" r:id="rId3"/>
    <p:sldId id="297" r:id="rId4"/>
    <p:sldId id="298" r:id="rId5"/>
    <p:sldId id="299" r:id="rId6"/>
    <p:sldId id="300" r:id="rId7"/>
    <p:sldId id="303" r:id="rId8"/>
    <p:sldId id="302" r:id="rId9"/>
    <p:sldId id="301" r:id="rId10"/>
    <p:sldId id="304" r:id="rId11"/>
    <p:sldId id="305" r:id="rId12"/>
    <p:sldId id="306" r:id="rId13"/>
    <p:sldId id="307" r:id="rId14"/>
    <p:sldId id="309" r:id="rId15"/>
    <p:sldId id="310" r:id="rId16"/>
    <p:sldId id="308" r:id="rId17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hyperlink" Target="http://cplusplus.com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hyperlink" Target="https://docs.oracle.com/en/java/javase/15/docs/api/index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dotnet/csharp/" TargetMode="External"/><Relationship Id="rId5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www.python.org/do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class/tutoring/tutor-schedule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Getting Help</a:t>
            </a:r>
            <a:br>
              <a:rPr lang="en-US" dirty="0"/>
            </a:br>
            <a:r>
              <a:rPr lang="en-US" dirty="0"/>
              <a:t>End of the Semester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754E-2363-4D4E-AE4D-DA5DA722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Rubber Duck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3F0B-3F0E-44DF-BA6F-AE711FCA60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you get an error try explaining your code to your stuffed animal, rubber duck, or potted plant</a:t>
            </a:r>
          </a:p>
          <a:p>
            <a:pPr lvl="1"/>
            <a:r>
              <a:rPr lang="en-US" dirty="0"/>
              <a:t>Explain what it supposed to do</a:t>
            </a:r>
          </a:p>
          <a:p>
            <a:pPr lvl="1"/>
            <a:r>
              <a:rPr lang="en-US" dirty="0"/>
              <a:t>Observe what it actually does</a:t>
            </a:r>
          </a:p>
          <a:p>
            <a:pPr lvl="1"/>
            <a:r>
              <a:rPr lang="en-US" dirty="0"/>
              <a:t>Is there any dissonance between the two?</a:t>
            </a:r>
          </a:p>
          <a:p>
            <a:r>
              <a:rPr lang="en-US" dirty="0"/>
              <a:t>Called </a:t>
            </a:r>
            <a:r>
              <a:rPr lang="en-US" i="1" dirty="0"/>
              <a:t>rubber duck debugging</a:t>
            </a:r>
            <a:r>
              <a:rPr lang="en-US" dirty="0"/>
              <a:t> after a story in </a:t>
            </a:r>
            <a:r>
              <a:rPr lang="en-US" i="1" dirty="0"/>
              <a:t>The Pragmatic Programmer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4095-31DD-4499-A25F-28E8DE4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Rubber Duck Avatar">
            <a:extLst>
              <a:ext uri="{FF2B5EF4-FFF2-40B4-BE49-F238E27FC236}">
                <a16:creationId xmlns:a16="http://schemas.microsoft.com/office/drawing/2014/main" id="{9A9F2DC7-E988-4689-9EBC-05A077092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19" y="1752600"/>
            <a:ext cx="1397072" cy="1397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FDF53-47AE-499C-A3E9-92BEE2C785B1}"/>
              </a:ext>
            </a:extLst>
          </p:cNvPr>
          <p:cNvSpPr txBox="1"/>
          <p:nvPr/>
        </p:nvSpPr>
        <p:spPr>
          <a:xfrm>
            <a:off x="594519" y="6096000"/>
            <a:ext cx="439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Stack Exchange April Fool’s day avatar</a:t>
            </a:r>
          </a:p>
        </p:txBody>
      </p:sp>
    </p:spTree>
    <p:extLst>
      <p:ext uri="{BB962C8B-B14F-4D97-AF65-F5344CB8AC3E}">
        <p14:creationId xmlns:p14="http://schemas.microsoft.com/office/powerpoint/2010/main" val="167830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F854-3374-456D-8E61-691051EB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B094-DE0F-42DE-92A2-5F48BB2D1F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does this one mean?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270A-7C40-4959-86E1-B7D41353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0682B-C269-4C66-AB0C-51A88238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94" y="2438400"/>
            <a:ext cx="64770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4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94DD-855B-4F73-AE45-EAB15EB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LMGTFY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50144-F45C-47B9-BCBA-DA61FB46B5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Signal that a file exceeds the maximum allowed size</a:t>
            </a:r>
          </a:p>
          <a:p>
            <a:pPr lvl="1"/>
            <a:r>
              <a:rPr lang="en-US" dirty="0"/>
              <a:t>Writing to a file and it got too big</a:t>
            </a:r>
          </a:p>
          <a:p>
            <a:pPr lvl="1"/>
            <a:r>
              <a:rPr lang="en-US" dirty="0"/>
              <a:t>Probably an infinite loop with </a:t>
            </a:r>
            <a:r>
              <a:rPr lang="en-US" dirty="0" err="1">
                <a:latin typeface="Consolas" panose="020B0609020204030204" pitchFamily="49" charset="0"/>
              </a:rPr>
              <a:t>fprintf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216FC-F883-4FA3-8383-A92D8250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7AE83-31AA-410F-AFCF-5D016D59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81" y="3124200"/>
            <a:ext cx="56292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3E47-5C1D-475B-8987-A2539C49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382C5-2F58-424E-BD90-51F36029D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Q&amp;A site for programmers</a:t>
            </a:r>
          </a:p>
          <a:p>
            <a:pPr lvl="1"/>
            <a:r>
              <a:rPr lang="en-US" dirty="0">
                <a:hlinkClick r:id="rId2"/>
              </a:rPr>
              <a:t>https://stackoverflow.com</a:t>
            </a:r>
            <a:endParaRPr lang="en-US" dirty="0"/>
          </a:p>
          <a:p>
            <a:pPr lvl="1"/>
            <a:r>
              <a:rPr lang="en-US" dirty="0"/>
              <a:t>Created in 2008 by Jeff Atwood and Joel </a:t>
            </a:r>
            <a:r>
              <a:rPr lang="en-US" dirty="0" err="1"/>
              <a:t>Spolsky</a:t>
            </a:r>
            <a:endParaRPr lang="en-US" dirty="0"/>
          </a:p>
          <a:p>
            <a:pPr lvl="1"/>
            <a:r>
              <a:rPr lang="en-US" dirty="0"/>
              <a:t>Your question has probably already been asked here</a:t>
            </a:r>
          </a:p>
          <a:p>
            <a:r>
              <a:rPr lang="en-US" dirty="0"/>
              <a:t>Gamification</a:t>
            </a:r>
          </a:p>
          <a:p>
            <a:pPr lvl="1"/>
            <a:r>
              <a:rPr lang="en-US" dirty="0"/>
              <a:t>Good questions and answers can be upvoted by other users</a:t>
            </a:r>
          </a:p>
          <a:p>
            <a:pPr lvl="1"/>
            <a:r>
              <a:rPr lang="en-US" dirty="0"/>
              <a:t>Answers with many upvotes appear first</a:t>
            </a:r>
          </a:p>
          <a:p>
            <a:pPr lvl="1"/>
            <a:r>
              <a:rPr lang="en-US" dirty="0"/>
              <a:t>Gain reputation for both good questions and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3A06-57FB-4C83-BE95-490779E3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B9839-6580-4DF6-B468-790808ADF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919" y="268287"/>
            <a:ext cx="23812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B3EF-3B61-4D7D-959D-6C0C12BE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 student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35CF8-17FF-4358-B912-8F4779D5EA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Most users on SO can tell when you ask a homework question</a:t>
            </a:r>
          </a:p>
          <a:p>
            <a:pPr lvl="1"/>
            <a:r>
              <a:rPr lang="en-US" dirty="0"/>
              <a:t>They won’t just give you the answer</a:t>
            </a:r>
          </a:p>
          <a:p>
            <a:pPr lvl="1"/>
            <a:r>
              <a:rPr lang="en-US" dirty="0"/>
              <a:t>They definitely won’t do your homework for you</a:t>
            </a:r>
          </a:p>
          <a:p>
            <a:pPr lvl="1"/>
            <a:r>
              <a:rPr lang="en-US" dirty="0"/>
              <a:t>They will help explain some of the ideas you need to do your 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1C9D5-F7F4-4A05-B3CF-A1F06D9D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7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7A8F-F570-44DF-801B-42C62715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7BCD-AE0D-4897-B889-06B877411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Sometimes you need more information on how something works</a:t>
            </a:r>
          </a:p>
          <a:p>
            <a:r>
              <a:rPr lang="en-US" dirty="0"/>
              <a:t>Common library functions are documented online</a:t>
            </a:r>
          </a:p>
          <a:p>
            <a:r>
              <a:rPr lang="en-US" dirty="0"/>
              <a:t>Several versions for C and C++</a:t>
            </a:r>
          </a:p>
          <a:p>
            <a:pPr lvl="1"/>
            <a:r>
              <a:rPr lang="en-US" dirty="0">
                <a:hlinkClick r:id="rId2"/>
              </a:rPr>
              <a:t>http://cplusplus.com/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https://en.cppreference.com/w/</a:t>
            </a:r>
            <a:endParaRPr lang="en-US" dirty="0"/>
          </a:p>
          <a:p>
            <a:pPr lvl="1"/>
            <a:r>
              <a:rPr lang="en-US" dirty="0"/>
              <a:t>More…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9B28-4BD0-4474-8CFB-8FB14B7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3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B888-89FC-44FC-9D67-BEFCBFF7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D8273-F107-4CDF-9B63-0E29573062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https://docs.oracle.com/en/java/javase/15/docs/api/index.html</a:t>
            </a:r>
            <a:endParaRPr lang="en-US" dirty="0"/>
          </a:p>
          <a:p>
            <a:pPr lvl="1"/>
            <a:r>
              <a:rPr lang="en-US" dirty="0"/>
              <a:t>Tutorials: </a:t>
            </a:r>
            <a:r>
              <a:rPr lang="en-US" dirty="0">
                <a:hlinkClick r:id="rId3"/>
              </a:rPr>
              <a:t>https://docs.oracle.com/javase/tutorial/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4"/>
              </a:rPr>
              <a:t>https://www.python.org/doc/</a:t>
            </a:r>
            <a:endParaRPr lang="en-US" dirty="0"/>
          </a:p>
          <a:p>
            <a:pPr lvl="1"/>
            <a:r>
              <a:rPr lang="en-US" dirty="0"/>
              <a:t>Tutorials: </a:t>
            </a:r>
            <a:r>
              <a:rPr lang="en-US" dirty="0">
                <a:hlinkClick r:id="rId5"/>
              </a:rPr>
              <a:t>https://docs.python.org/3/tutorial/index.html</a:t>
            </a:r>
            <a:endParaRPr lang="en-US" dirty="0"/>
          </a:p>
          <a:p>
            <a:r>
              <a:rPr lang="en-US" dirty="0"/>
              <a:t>C#</a:t>
            </a:r>
          </a:p>
          <a:p>
            <a:pPr lvl="1"/>
            <a:r>
              <a:rPr lang="en-US" dirty="0">
                <a:hlinkClick r:id="rId6"/>
              </a:rPr>
              <a:t>https://docs.microsoft.com/en-us/dotnet/csharp/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3544-FD9B-450E-B56F-512D0C1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6BDD-92F2-4BE2-A9E6-0EAB1F55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C22-2C66-4AE5-8EE8-8BCF3B7A1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Final homework</a:t>
            </a:r>
          </a:p>
          <a:p>
            <a:r>
              <a:rPr lang="en-US" dirty="0"/>
              <a:t>Due Wednesday, December 9</a:t>
            </a:r>
          </a:p>
          <a:p>
            <a:r>
              <a:rPr lang="en-US" dirty="0"/>
              <a:t>Tutorial to help you write a bash script to count how many times a word appears in </a:t>
            </a:r>
            <a:r>
              <a:rPr lang="en-US" i="1" dirty="0"/>
              <a:t>Romeo and Juliet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56F2-73D4-4DDF-8C35-F6B68DF3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6266-C567-4525-B6E8-1B06DE17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Semester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0A1D9-EB8F-4B19-9A1B-09BDE9087C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is the last day of this class</a:t>
            </a:r>
          </a:p>
          <a:p>
            <a:r>
              <a:rPr lang="en-US" dirty="0"/>
              <a:t>The last day for regular classes is </a:t>
            </a:r>
            <a:r>
              <a:rPr lang="en-US" i="1" dirty="0"/>
              <a:t>Thursday</a:t>
            </a:r>
            <a:endParaRPr lang="en-US" dirty="0"/>
          </a:p>
          <a:p>
            <a:r>
              <a:rPr lang="en-US" dirty="0"/>
              <a:t>Friday is Reading Day (no classes)</a:t>
            </a:r>
          </a:p>
          <a:p>
            <a:r>
              <a:rPr lang="en-US" dirty="0"/>
              <a:t>Exams start </a:t>
            </a:r>
            <a:r>
              <a:rPr lang="en-US" i="1" dirty="0"/>
              <a:t>Saturday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66838-2B15-4C30-A347-C66C85D0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2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841C-18A9-4150-B9C8-2F06162A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1AD9-AFAF-446C-9A46-CEE91B48DA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There is no final exam for this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Most of your other classes will have finals</a:t>
            </a:r>
          </a:p>
          <a:p>
            <a:r>
              <a:rPr lang="en-US" dirty="0"/>
              <a:t>Can check </a:t>
            </a:r>
            <a:r>
              <a:rPr lang="en-US" dirty="0" err="1"/>
              <a:t>SiS</a:t>
            </a:r>
            <a:r>
              <a:rPr lang="en-US" dirty="0"/>
              <a:t> for your exam time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Exams are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during the normal class time</a:t>
            </a:r>
          </a:p>
          <a:p>
            <a:pPr lvl="1"/>
            <a:r>
              <a:rPr lang="en-US" dirty="0"/>
              <a:t>Exam times are set by the University, not the professor</a:t>
            </a:r>
          </a:p>
          <a:p>
            <a:pPr lvl="1"/>
            <a:r>
              <a:rPr lang="en-US" dirty="0"/>
              <a:t>Your professor should tell you when the exam is</a:t>
            </a:r>
          </a:p>
          <a:p>
            <a:pPr lvl="1"/>
            <a:r>
              <a:rPr lang="en-US" dirty="0"/>
              <a:t>Exams are 3 hours long</a:t>
            </a:r>
          </a:p>
          <a:p>
            <a:r>
              <a:rPr lang="en-US" dirty="0"/>
              <a:t>Note that this semester is weird because of COVID-19</a:t>
            </a:r>
          </a:p>
          <a:p>
            <a:pPr lvl="1"/>
            <a:r>
              <a:rPr lang="en-US" dirty="0"/>
              <a:t>You may be allowed to take the exam at a different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83F3D-DB94-4D7E-A967-43073AFD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0DCF-9132-4D7C-A107-A9B98776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779F-0312-401E-8B37-B25027BC5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Tutoring Center has student tutors for many subjects</a:t>
            </a:r>
          </a:p>
          <a:p>
            <a:pPr lvl="1"/>
            <a:r>
              <a:rPr lang="en-US" dirty="0"/>
              <a:t>Including Computing I-IV, Assembly, Architecture, and OPL</a:t>
            </a:r>
          </a:p>
          <a:p>
            <a:pPr lvl="1"/>
            <a:r>
              <a:rPr lang="en-US" dirty="0"/>
              <a:t>Also look at your science classes, calculus, and many others</a:t>
            </a:r>
          </a:p>
          <a:p>
            <a:r>
              <a:rPr lang="en-US" dirty="0"/>
              <a:t>Schedule at </a:t>
            </a:r>
            <a:r>
              <a:rPr lang="en-US" dirty="0">
                <a:hlinkClick r:id="rId2"/>
              </a:rPr>
              <a:t>https://www.uml.edu/class/tutoring/tutor-schedule/</a:t>
            </a:r>
            <a:endParaRPr lang="en-US" dirty="0"/>
          </a:p>
          <a:p>
            <a:pPr lvl="1"/>
            <a:r>
              <a:rPr lang="en-US" dirty="0"/>
              <a:t>Tutoring is free for students</a:t>
            </a:r>
          </a:p>
          <a:p>
            <a:pPr lvl="1"/>
            <a:r>
              <a:rPr lang="en-US" dirty="0"/>
              <a:t>The tutors have taken the class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BF0E-03D2-450D-97A8-E89ED1B3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8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C1-BA5D-4B01-BD70-F0398366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the Instructor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B8DB-5EC3-42BB-81F9-B53C2341E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instructor should have given you their preferred contact at the beginning of the semester</a:t>
            </a:r>
          </a:p>
          <a:p>
            <a:pPr lvl="1"/>
            <a:r>
              <a:rPr lang="en-US" dirty="0"/>
              <a:t>Email, Blackboard, etc.</a:t>
            </a:r>
          </a:p>
          <a:p>
            <a:r>
              <a:rPr lang="en-US" dirty="0"/>
              <a:t>The instructor will also have office hours when you can visit them</a:t>
            </a:r>
          </a:p>
          <a:p>
            <a:pPr lvl="1"/>
            <a:r>
              <a:rPr lang="en-US" dirty="0"/>
              <a:t>Useful for if you have a more involved question</a:t>
            </a:r>
          </a:p>
          <a:p>
            <a:r>
              <a:rPr lang="en-US" dirty="0"/>
              <a:t>When you message them be sure to include:</a:t>
            </a:r>
          </a:p>
          <a:p>
            <a:pPr lvl="1"/>
            <a:r>
              <a:rPr lang="en-US" dirty="0"/>
              <a:t>Which class it is for (they teach several)</a:t>
            </a:r>
          </a:p>
          <a:p>
            <a:pPr lvl="1"/>
            <a:r>
              <a:rPr lang="en-US" dirty="0"/>
              <a:t>What your specific problem is</a:t>
            </a:r>
          </a:p>
          <a:p>
            <a:pPr lvl="1"/>
            <a:r>
              <a:rPr lang="en-US" dirty="0"/>
              <a:t>Any specific error message you are receiving</a:t>
            </a:r>
          </a:p>
          <a:p>
            <a:pPr lvl="1"/>
            <a:r>
              <a:rPr lang="en-US" dirty="0"/>
              <a:t>What you think the error message means</a:t>
            </a:r>
          </a:p>
          <a:p>
            <a:pPr lvl="1"/>
            <a:r>
              <a:rPr lang="en-US" dirty="0"/>
              <a:t>A specific time to meet (if desired)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018FB-295A-4C84-9C3A-44F4C25F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E128-9CFF-4B59-8C12-8A4A5374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3773-323E-470C-90F9-DB271619CF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Compiler errors are your compiler trying to tell you what it thinks is wrong with your code</a:t>
            </a:r>
          </a:p>
          <a:p>
            <a:r>
              <a:rPr lang="en-US" dirty="0"/>
              <a:t>Pay attention to the warnings as well</a:t>
            </a:r>
          </a:p>
          <a:p>
            <a:pPr lvl="1"/>
            <a:r>
              <a:rPr lang="en-US" dirty="0"/>
              <a:t>Often tell you about potential problems</a:t>
            </a:r>
          </a:p>
          <a:p>
            <a:r>
              <a:rPr lang="en-US" dirty="0"/>
              <a:t>Good to learn how to interpret them</a:t>
            </a:r>
          </a:p>
          <a:p>
            <a:pPr lvl="1"/>
            <a:r>
              <a:rPr lang="en-US" dirty="0"/>
              <a:t>Often tells you exactly what you messed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7107D-22E7-4B05-A9A6-F22844B2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1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5750-7348-4C7C-B035-C3DA98E1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Deciphering an Error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7035F-5768-4786-9974-AD4B6DB4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E857C68-FEC6-4402-A8B3-18476EB32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94" y="1528762"/>
            <a:ext cx="8934450" cy="3800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0CD307-0E16-465F-89CB-4D8AABE25E0C}"/>
              </a:ext>
            </a:extLst>
          </p:cNvPr>
          <p:cNvSpPr/>
          <p:nvPr/>
        </p:nvSpPr>
        <p:spPr>
          <a:xfrm>
            <a:off x="1432719" y="1752600"/>
            <a:ext cx="1524000" cy="304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F5AF32-9538-45AC-88A6-04706A2C6128}"/>
              </a:ext>
            </a:extLst>
          </p:cNvPr>
          <p:cNvSpPr/>
          <p:nvPr/>
        </p:nvSpPr>
        <p:spPr>
          <a:xfrm>
            <a:off x="1432719" y="3236118"/>
            <a:ext cx="1524000" cy="304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E2E6C0-6836-4AAF-899D-F217CD3FD033}"/>
              </a:ext>
            </a:extLst>
          </p:cNvPr>
          <p:cNvSpPr/>
          <p:nvPr/>
        </p:nvSpPr>
        <p:spPr>
          <a:xfrm>
            <a:off x="1356519" y="4648201"/>
            <a:ext cx="1524000" cy="304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E467-53D4-4552-9408-D6B44F58939B}"/>
              </a:ext>
            </a:extLst>
          </p:cNvPr>
          <p:cNvSpPr txBox="1"/>
          <p:nvPr/>
        </p:nvSpPr>
        <p:spPr>
          <a:xfrm>
            <a:off x="289719" y="2667000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 the error occurs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F560C-FDEA-4FC4-AE68-55E834768655}"/>
              </a:ext>
            </a:extLst>
          </p:cNvPr>
          <p:cNvSpPr txBox="1"/>
          <p:nvPr/>
        </p:nvSpPr>
        <p:spPr>
          <a:xfrm>
            <a:off x="746919" y="5943600"/>
            <a:ext cx="22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three errors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2903D6-E580-4364-9170-CF650D2BCA64}"/>
              </a:ext>
            </a:extLst>
          </p:cNvPr>
          <p:cNvSpPr/>
          <p:nvPr/>
        </p:nvSpPr>
        <p:spPr>
          <a:xfrm>
            <a:off x="3566319" y="1752600"/>
            <a:ext cx="6477000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1AA88-0B07-4910-BBF1-9AF88ABE6253}"/>
              </a:ext>
            </a:extLst>
          </p:cNvPr>
          <p:cNvSpPr txBox="1"/>
          <p:nvPr/>
        </p:nvSpPr>
        <p:spPr>
          <a:xfrm>
            <a:off x="5318919" y="2101334"/>
            <a:ext cx="321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Information about the first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CF3DB-E217-42A4-8CA8-55DDDB55B415}"/>
              </a:ext>
            </a:extLst>
          </p:cNvPr>
          <p:cNvSpPr txBox="1"/>
          <p:nvPr/>
        </p:nvSpPr>
        <p:spPr>
          <a:xfrm>
            <a:off x="5318919" y="2482334"/>
            <a:ext cx="390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Expected a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char* </a:t>
            </a:r>
            <a:r>
              <a:rPr lang="en-US" dirty="0">
                <a:solidFill>
                  <a:schemeClr val="accent1"/>
                </a:solidFill>
              </a:rPr>
              <a:t>but received an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96D7D-AA64-4923-9BD7-A3B3848EF480}"/>
              </a:ext>
            </a:extLst>
          </p:cNvPr>
          <p:cNvSpPr txBox="1"/>
          <p:nvPr/>
        </p:nvSpPr>
        <p:spPr>
          <a:xfrm>
            <a:off x="5318919" y="2819400"/>
            <a:ext cx="600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Missing an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in front of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userInput</a:t>
            </a:r>
            <a:r>
              <a:rPr lang="en-US" dirty="0">
                <a:solidFill>
                  <a:schemeClr val="accent1"/>
                </a:solidFill>
              </a:rPr>
              <a:t> (and change type to char)</a:t>
            </a:r>
          </a:p>
        </p:txBody>
      </p:sp>
    </p:spTree>
    <p:extLst>
      <p:ext uri="{BB962C8B-B14F-4D97-AF65-F5344CB8AC3E}">
        <p14:creationId xmlns:p14="http://schemas.microsoft.com/office/powerpoint/2010/main" val="14849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447067-AF7A-4922-AC4B-42FDA98B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5" y="0"/>
            <a:ext cx="114682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A4FCF-D2ED-410F-8982-1B6856FC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38" y="27264"/>
            <a:ext cx="10668000" cy="838200"/>
          </a:xfrm>
        </p:spPr>
        <p:txBody>
          <a:bodyPr/>
          <a:lstStyle/>
          <a:p>
            <a:r>
              <a:rPr lang="en-US" dirty="0"/>
              <a:t>Deciphering an Error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1A68-E394-41C0-BC37-2B8EB77E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981C8-EE54-46BA-85BE-82094CCEFC6F}"/>
              </a:ext>
            </a:extLst>
          </p:cNvPr>
          <p:cNvSpPr/>
          <p:nvPr/>
        </p:nvSpPr>
        <p:spPr>
          <a:xfrm>
            <a:off x="2782685" y="1600200"/>
            <a:ext cx="2079034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98CFE-5430-4B30-BDA9-2EB5EB8D0CA4}"/>
              </a:ext>
            </a:extLst>
          </p:cNvPr>
          <p:cNvSpPr txBox="1"/>
          <p:nvPr/>
        </p:nvSpPr>
        <p:spPr>
          <a:xfrm>
            <a:off x="0" y="1211993"/>
            <a:ext cx="2782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 not from your program</a:t>
            </a:r>
          </a:p>
          <a:p>
            <a:r>
              <a:rPr lang="en-US" dirty="0">
                <a:solidFill>
                  <a:srgbClr val="FF0000"/>
                </a:solidFill>
              </a:rPr>
              <a:t>Actually part of tests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B7F3B7-A026-45E3-947E-FE06571C11FD}"/>
              </a:ext>
            </a:extLst>
          </p:cNvPr>
          <p:cNvSpPr/>
          <p:nvPr/>
        </p:nvSpPr>
        <p:spPr>
          <a:xfrm>
            <a:off x="2782685" y="3001324"/>
            <a:ext cx="2079034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EE0FF-963A-4AB1-B764-412183A466FA}"/>
              </a:ext>
            </a:extLst>
          </p:cNvPr>
          <p:cNvSpPr txBox="1"/>
          <p:nvPr/>
        </p:nvSpPr>
        <p:spPr>
          <a:xfrm>
            <a:off x="134736" y="2831284"/>
            <a:ext cx="23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part is your code</a:t>
            </a:r>
          </a:p>
          <a:p>
            <a:r>
              <a:rPr lang="en-US" dirty="0">
                <a:solidFill>
                  <a:srgbClr val="0070C0"/>
                </a:solidFill>
              </a:rPr>
              <a:t>These two go together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AB0FA2-F2CB-4BD1-B37E-5EE38AA28704}"/>
              </a:ext>
            </a:extLst>
          </p:cNvPr>
          <p:cNvCxnSpPr/>
          <p:nvPr/>
        </p:nvCxnSpPr>
        <p:spPr>
          <a:xfrm flipV="1">
            <a:off x="1285307" y="1905000"/>
            <a:ext cx="0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3D507-B5F2-4DE2-B736-F32E862D402D}"/>
              </a:ext>
            </a:extLst>
          </p:cNvPr>
          <p:cNvSpPr/>
          <p:nvPr/>
        </p:nvSpPr>
        <p:spPr>
          <a:xfrm>
            <a:off x="6714629" y="1831921"/>
            <a:ext cx="838193" cy="124872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AFAE5-811D-403E-9AA4-7F9413FDBA2A}"/>
              </a:ext>
            </a:extLst>
          </p:cNvPr>
          <p:cNvSpPr txBox="1"/>
          <p:nvPr/>
        </p:nvSpPr>
        <p:spPr>
          <a:xfrm>
            <a:off x="7552822" y="2139434"/>
            <a:ext cx="380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Test gives an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/>
                </a:solidFill>
              </a:rPr>
              <a:t> as the first argument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1B453-40C6-497C-B9B2-7328D85690D4}"/>
              </a:ext>
            </a:extLst>
          </p:cNvPr>
          <p:cNvSpPr/>
          <p:nvPr/>
        </p:nvSpPr>
        <p:spPr>
          <a:xfrm>
            <a:off x="6827838" y="3001324"/>
            <a:ext cx="4525768" cy="304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99986-793E-42C0-9791-ABF3C1BAE562}"/>
              </a:ext>
            </a:extLst>
          </p:cNvPr>
          <p:cNvSpPr txBox="1"/>
          <p:nvPr/>
        </p:nvSpPr>
        <p:spPr>
          <a:xfrm>
            <a:off x="8285778" y="3568655"/>
            <a:ext cx="30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But your function takes an int*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25BD9A-4630-40E0-89FE-476FB7B1E7AA}"/>
              </a:ext>
            </a:extLst>
          </p:cNvPr>
          <p:cNvSpPr/>
          <p:nvPr/>
        </p:nvSpPr>
        <p:spPr>
          <a:xfrm>
            <a:off x="6638422" y="4054463"/>
            <a:ext cx="1828800" cy="4572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B7CBC-73C7-426D-858B-3F6D60302D38}"/>
              </a:ext>
            </a:extLst>
          </p:cNvPr>
          <p:cNvSpPr txBox="1"/>
          <p:nvPr/>
        </p:nvSpPr>
        <p:spPr>
          <a:xfrm>
            <a:off x="3541933" y="4621148"/>
            <a:ext cx="619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Can also see that first two parameters should be feet and inches</a:t>
            </a:r>
          </a:p>
        </p:txBody>
      </p:sp>
    </p:spTree>
    <p:extLst>
      <p:ext uri="{BB962C8B-B14F-4D97-AF65-F5344CB8AC3E}">
        <p14:creationId xmlns:p14="http://schemas.microsoft.com/office/powerpoint/2010/main" val="9510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1187</TotalTime>
  <Words>778</Words>
  <Application>Microsoft Office PowerPoint</Application>
  <PresentationFormat>Custom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Times New Roman</vt:lpstr>
      <vt:lpstr>Verdana</vt:lpstr>
      <vt:lpstr>Blank</vt:lpstr>
      <vt:lpstr>Getting Help End of the Semester</vt:lpstr>
      <vt:lpstr>Homework 6</vt:lpstr>
      <vt:lpstr>End of Semester Schedule</vt:lpstr>
      <vt:lpstr>Final Exams</vt:lpstr>
      <vt:lpstr>Tutoring</vt:lpstr>
      <vt:lpstr>Asking the Instructor</vt:lpstr>
      <vt:lpstr>Compiler Errors</vt:lpstr>
      <vt:lpstr>Deciphering an Error Message</vt:lpstr>
      <vt:lpstr>Deciphering an Error Message</vt:lpstr>
      <vt:lpstr>Rubber Duck Debugging</vt:lpstr>
      <vt:lpstr>Once More</vt:lpstr>
      <vt:lpstr>LMGTFY</vt:lpstr>
      <vt:lpstr>Stack Overflow</vt:lpstr>
      <vt:lpstr>Stack Overflow student Questions</vt:lpstr>
      <vt:lpstr>C Documentation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71</cp:revision>
  <cp:lastPrinted>2015-05-01T18:07:17Z</cp:lastPrinted>
  <dcterms:created xsi:type="dcterms:W3CDTF">2018-02-21T14:10:40Z</dcterms:created>
  <dcterms:modified xsi:type="dcterms:W3CDTF">2020-11-18T16:05:35Z</dcterms:modified>
</cp:coreProperties>
</file>