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7"/>
  </p:notesMasterIdLst>
  <p:sldIdLst>
    <p:sldId id="257" r:id="rId2"/>
    <p:sldId id="260" r:id="rId3"/>
    <p:sldId id="263" r:id="rId4"/>
    <p:sldId id="262"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20"/>
    <p:restoredTop sz="83562"/>
  </p:normalViewPr>
  <p:slideViewPr>
    <p:cSldViewPr snapToGrid="0">
      <p:cViewPr varScale="1">
        <p:scale>
          <a:sx n="112" d="100"/>
          <a:sy n="112" d="100"/>
        </p:scale>
        <p:origin x="4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2.xml.rels><?xml version="1.0" encoding="UTF-8" standalone="yes"?>
<Relationships xmlns="http://schemas.openxmlformats.org/package/2006/relationships"><Relationship Id="rId2" Type="http://schemas.openxmlformats.org/officeDocument/2006/relationships/hyperlink" Target="https://docs.getxray.app/display/XRAY/Integrating+with+Testing+Frameworks" TargetMode="External"/><Relationship Id="rId1" Type="http://schemas.openxmlformats.org/officeDocument/2006/relationships/hyperlink" Target="https://docs.getxray.app/display/XRAY/Importing+Manual+Tests+using+Test+Case+Importer"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docs.getxray.app/display/XRAY/Integrating+with+Testing+Frameworks" TargetMode="External"/><Relationship Id="rId1" Type="http://schemas.openxmlformats.org/officeDocument/2006/relationships/hyperlink" Target="https://docs.getxray.app/display/XRAY/Importing+Manual+Tests+using+Test+Case+Importer"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B3216B-5C47-4B86-BB4A-7A600D8ADECC}" type="doc">
      <dgm:prSet loTypeId="urn:microsoft.com/office/officeart/2016/7/layout/BasicLinearProcessNumbered" loCatId="process" qsTypeId="urn:microsoft.com/office/officeart/2005/8/quickstyle/simple1" qsCatId="simple" csTypeId="urn:microsoft.com/office/officeart/2005/8/colors/accent3_2" csCatId="accent3"/>
      <dgm:spPr/>
      <dgm:t>
        <a:bodyPr/>
        <a:lstStyle/>
        <a:p>
          <a:endParaRPr lang="en-US"/>
        </a:p>
      </dgm:t>
    </dgm:pt>
    <dgm:pt modelId="{E073DB9E-4ABF-483F-B38F-20337077AE86}">
      <dgm:prSet/>
      <dgm:spPr/>
      <dgm:t>
        <a:bodyPr/>
        <a:lstStyle/>
        <a:p>
          <a:r>
            <a:rPr lang="en-US" dirty="0"/>
            <a:t>Comparison table of benefits: Jira with Xray vs. HP ALM.</a:t>
          </a:r>
        </a:p>
      </dgm:t>
    </dgm:pt>
    <dgm:pt modelId="{AC6D3C7F-4EE9-4E23-AA25-F0432CDD5CBE}" type="parTrans" cxnId="{E157CC24-8F95-41ED-AD92-F0622411BA39}">
      <dgm:prSet/>
      <dgm:spPr/>
      <dgm:t>
        <a:bodyPr/>
        <a:lstStyle/>
        <a:p>
          <a:endParaRPr lang="en-US"/>
        </a:p>
      </dgm:t>
    </dgm:pt>
    <dgm:pt modelId="{42BF3206-4B91-40DC-AE1E-6F4DA88528EF}" type="sibTrans" cxnId="{E157CC24-8F95-41ED-AD92-F0622411BA39}">
      <dgm:prSet phldrT="1" phldr="0"/>
      <dgm:spPr/>
      <dgm:t>
        <a:bodyPr/>
        <a:lstStyle/>
        <a:p>
          <a:r>
            <a:rPr lang="en-US"/>
            <a:t>1</a:t>
          </a:r>
        </a:p>
      </dgm:t>
    </dgm:pt>
    <dgm:pt modelId="{95CEC86E-C76F-4860-9EB9-515BDDCAD4A6}">
      <dgm:prSet/>
      <dgm:spPr/>
      <dgm:t>
        <a:bodyPr/>
        <a:lstStyle/>
        <a:p>
          <a:r>
            <a:rPr lang="en-US"/>
            <a:t>Table highlighting why Xray's KPIs and reporting outperform HP ALM.</a:t>
          </a:r>
        </a:p>
      </dgm:t>
    </dgm:pt>
    <dgm:pt modelId="{7A506C74-4CE9-4D07-9BE5-BE4DE2903179}" type="parTrans" cxnId="{7B2F53C1-2ABB-48AA-801F-3C009A43EFD0}">
      <dgm:prSet/>
      <dgm:spPr/>
      <dgm:t>
        <a:bodyPr/>
        <a:lstStyle/>
        <a:p>
          <a:endParaRPr lang="en-US"/>
        </a:p>
      </dgm:t>
    </dgm:pt>
    <dgm:pt modelId="{94A773E2-812E-4073-B529-E13A97A03F00}" type="sibTrans" cxnId="{7B2F53C1-2ABB-48AA-801F-3C009A43EFD0}">
      <dgm:prSet phldrT="2" phldr="0"/>
      <dgm:spPr/>
      <dgm:t>
        <a:bodyPr/>
        <a:lstStyle/>
        <a:p>
          <a:r>
            <a:rPr lang="en-US"/>
            <a:t>2</a:t>
          </a:r>
        </a:p>
      </dgm:t>
    </dgm:pt>
    <dgm:pt modelId="{E071CA0D-6667-40F8-A44B-5D24542B292F}">
      <dgm:prSet/>
      <dgm:spPr/>
      <dgm:t>
        <a:bodyPr/>
        <a:lstStyle/>
        <a:p>
          <a:r>
            <a:rPr lang="en-US"/>
            <a:t>Key steps for migrating test cases from HP ALM to Xray. </a:t>
          </a:r>
        </a:p>
      </dgm:t>
    </dgm:pt>
    <dgm:pt modelId="{2354A92A-9071-49FC-B2EE-EFB247E91D02}" type="parTrans" cxnId="{A7E40680-6B22-4FA4-9BBE-9D56409243E2}">
      <dgm:prSet/>
      <dgm:spPr/>
      <dgm:t>
        <a:bodyPr/>
        <a:lstStyle/>
        <a:p>
          <a:endParaRPr lang="en-US"/>
        </a:p>
      </dgm:t>
    </dgm:pt>
    <dgm:pt modelId="{530490E5-C4C5-4B14-931D-9A785BAA37A5}" type="sibTrans" cxnId="{A7E40680-6B22-4FA4-9BBE-9D56409243E2}">
      <dgm:prSet phldrT="3" phldr="0"/>
      <dgm:spPr/>
      <dgm:t>
        <a:bodyPr/>
        <a:lstStyle/>
        <a:p>
          <a:r>
            <a:rPr lang="en-US"/>
            <a:t>3</a:t>
          </a:r>
        </a:p>
      </dgm:t>
    </dgm:pt>
    <dgm:pt modelId="{DFEE509C-18CF-5543-A5C2-98FBF520B2D7}" type="pres">
      <dgm:prSet presAssocID="{E2B3216B-5C47-4B86-BB4A-7A600D8ADECC}" presName="Name0" presStyleCnt="0">
        <dgm:presLayoutVars>
          <dgm:animLvl val="lvl"/>
          <dgm:resizeHandles val="exact"/>
        </dgm:presLayoutVars>
      </dgm:prSet>
      <dgm:spPr/>
    </dgm:pt>
    <dgm:pt modelId="{3BC7184E-5600-AC46-B6BC-55B33AF9692E}" type="pres">
      <dgm:prSet presAssocID="{E073DB9E-4ABF-483F-B38F-20337077AE86}" presName="compositeNode" presStyleCnt="0">
        <dgm:presLayoutVars>
          <dgm:bulletEnabled val="1"/>
        </dgm:presLayoutVars>
      </dgm:prSet>
      <dgm:spPr/>
    </dgm:pt>
    <dgm:pt modelId="{6A67AABF-4977-734F-B80F-806A4038CD7C}" type="pres">
      <dgm:prSet presAssocID="{E073DB9E-4ABF-483F-B38F-20337077AE86}" presName="bgRect" presStyleLbl="bgAccFollowNode1" presStyleIdx="0" presStyleCnt="3"/>
      <dgm:spPr/>
    </dgm:pt>
    <dgm:pt modelId="{0B7234A7-4CC8-E448-B81A-E91315376050}" type="pres">
      <dgm:prSet presAssocID="{42BF3206-4B91-40DC-AE1E-6F4DA88528EF}" presName="sibTransNodeCircle" presStyleLbl="alignNode1" presStyleIdx="0" presStyleCnt="6">
        <dgm:presLayoutVars>
          <dgm:chMax val="0"/>
          <dgm:bulletEnabled/>
        </dgm:presLayoutVars>
      </dgm:prSet>
      <dgm:spPr/>
    </dgm:pt>
    <dgm:pt modelId="{2AF184F2-264F-4F41-8A48-5FE2785054BB}" type="pres">
      <dgm:prSet presAssocID="{E073DB9E-4ABF-483F-B38F-20337077AE86}" presName="bottomLine" presStyleLbl="alignNode1" presStyleIdx="1" presStyleCnt="6">
        <dgm:presLayoutVars/>
      </dgm:prSet>
      <dgm:spPr/>
    </dgm:pt>
    <dgm:pt modelId="{ED6D4D7B-54F7-FC41-B04E-3434B36DD33E}" type="pres">
      <dgm:prSet presAssocID="{E073DB9E-4ABF-483F-B38F-20337077AE86}" presName="nodeText" presStyleLbl="bgAccFollowNode1" presStyleIdx="0" presStyleCnt="3">
        <dgm:presLayoutVars>
          <dgm:bulletEnabled val="1"/>
        </dgm:presLayoutVars>
      </dgm:prSet>
      <dgm:spPr/>
    </dgm:pt>
    <dgm:pt modelId="{D0257664-04F3-D449-9EF8-D1EE177F487C}" type="pres">
      <dgm:prSet presAssocID="{42BF3206-4B91-40DC-AE1E-6F4DA88528EF}" presName="sibTrans" presStyleCnt="0"/>
      <dgm:spPr/>
    </dgm:pt>
    <dgm:pt modelId="{9CEDEEE2-C95F-D44C-9ECF-0C0B8B3009D8}" type="pres">
      <dgm:prSet presAssocID="{95CEC86E-C76F-4860-9EB9-515BDDCAD4A6}" presName="compositeNode" presStyleCnt="0">
        <dgm:presLayoutVars>
          <dgm:bulletEnabled val="1"/>
        </dgm:presLayoutVars>
      </dgm:prSet>
      <dgm:spPr/>
    </dgm:pt>
    <dgm:pt modelId="{679AC8B0-7BAD-1D48-92B4-8A57385A54A8}" type="pres">
      <dgm:prSet presAssocID="{95CEC86E-C76F-4860-9EB9-515BDDCAD4A6}" presName="bgRect" presStyleLbl="bgAccFollowNode1" presStyleIdx="1" presStyleCnt="3"/>
      <dgm:spPr/>
    </dgm:pt>
    <dgm:pt modelId="{11928EEC-3918-2E42-B49D-3ED80A44833E}" type="pres">
      <dgm:prSet presAssocID="{94A773E2-812E-4073-B529-E13A97A03F00}" presName="sibTransNodeCircle" presStyleLbl="alignNode1" presStyleIdx="2" presStyleCnt="6">
        <dgm:presLayoutVars>
          <dgm:chMax val="0"/>
          <dgm:bulletEnabled/>
        </dgm:presLayoutVars>
      </dgm:prSet>
      <dgm:spPr/>
    </dgm:pt>
    <dgm:pt modelId="{FA16B3E3-6916-8D4F-B3E4-4ECA1563BCE2}" type="pres">
      <dgm:prSet presAssocID="{95CEC86E-C76F-4860-9EB9-515BDDCAD4A6}" presName="bottomLine" presStyleLbl="alignNode1" presStyleIdx="3" presStyleCnt="6">
        <dgm:presLayoutVars/>
      </dgm:prSet>
      <dgm:spPr/>
    </dgm:pt>
    <dgm:pt modelId="{D2B2DEF6-E184-0A4B-9F1D-B053F28BC840}" type="pres">
      <dgm:prSet presAssocID="{95CEC86E-C76F-4860-9EB9-515BDDCAD4A6}" presName="nodeText" presStyleLbl="bgAccFollowNode1" presStyleIdx="1" presStyleCnt="3">
        <dgm:presLayoutVars>
          <dgm:bulletEnabled val="1"/>
        </dgm:presLayoutVars>
      </dgm:prSet>
      <dgm:spPr/>
    </dgm:pt>
    <dgm:pt modelId="{05B6AF37-E6AA-CE4E-A532-A433DE807BEF}" type="pres">
      <dgm:prSet presAssocID="{94A773E2-812E-4073-B529-E13A97A03F00}" presName="sibTrans" presStyleCnt="0"/>
      <dgm:spPr/>
    </dgm:pt>
    <dgm:pt modelId="{5AC1A8F6-8D60-A149-836C-FA4CF29522D6}" type="pres">
      <dgm:prSet presAssocID="{E071CA0D-6667-40F8-A44B-5D24542B292F}" presName="compositeNode" presStyleCnt="0">
        <dgm:presLayoutVars>
          <dgm:bulletEnabled val="1"/>
        </dgm:presLayoutVars>
      </dgm:prSet>
      <dgm:spPr/>
    </dgm:pt>
    <dgm:pt modelId="{AB9602A5-E818-714A-AD2A-C5DCB08D6A94}" type="pres">
      <dgm:prSet presAssocID="{E071CA0D-6667-40F8-A44B-5D24542B292F}" presName="bgRect" presStyleLbl="bgAccFollowNode1" presStyleIdx="2" presStyleCnt="3"/>
      <dgm:spPr/>
    </dgm:pt>
    <dgm:pt modelId="{EB65D536-F0A2-3D41-B027-335C15CF8E72}" type="pres">
      <dgm:prSet presAssocID="{530490E5-C4C5-4B14-931D-9A785BAA37A5}" presName="sibTransNodeCircle" presStyleLbl="alignNode1" presStyleIdx="4" presStyleCnt="6">
        <dgm:presLayoutVars>
          <dgm:chMax val="0"/>
          <dgm:bulletEnabled/>
        </dgm:presLayoutVars>
      </dgm:prSet>
      <dgm:spPr/>
    </dgm:pt>
    <dgm:pt modelId="{82292FAB-4D46-7240-8183-AC133F17407D}" type="pres">
      <dgm:prSet presAssocID="{E071CA0D-6667-40F8-A44B-5D24542B292F}" presName="bottomLine" presStyleLbl="alignNode1" presStyleIdx="5" presStyleCnt="6">
        <dgm:presLayoutVars/>
      </dgm:prSet>
      <dgm:spPr/>
    </dgm:pt>
    <dgm:pt modelId="{1645F9B1-D127-664A-9F9F-8D23FC9A397C}" type="pres">
      <dgm:prSet presAssocID="{E071CA0D-6667-40F8-A44B-5D24542B292F}" presName="nodeText" presStyleLbl="bgAccFollowNode1" presStyleIdx="2" presStyleCnt="3">
        <dgm:presLayoutVars>
          <dgm:bulletEnabled val="1"/>
        </dgm:presLayoutVars>
      </dgm:prSet>
      <dgm:spPr/>
    </dgm:pt>
  </dgm:ptLst>
  <dgm:cxnLst>
    <dgm:cxn modelId="{2DE72F02-B839-7D4B-9B96-92653431FD70}" type="presOf" srcId="{E2B3216B-5C47-4B86-BB4A-7A600D8ADECC}" destId="{DFEE509C-18CF-5543-A5C2-98FBF520B2D7}" srcOrd="0" destOrd="0" presId="urn:microsoft.com/office/officeart/2016/7/layout/BasicLinearProcessNumbered"/>
    <dgm:cxn modelId="{E157CC24-8F95-41ED-AD92-F0622411BA39}" srcId="{E2B3216B-5C47-4B86-BB4A-7A600D8ADECC}" destId="{E073DB9E-4ABF-483F-B38F-20337077AE86}" srcOrd="0" destOrd="0" parTransId="{AC6D3C7F-4EE9-4E23-AA25-F0432CDD5CBE}" sibTransId="{42BF3206-4B91-40DC-AE1E-6F4DA88528EF}"/>
    <dgm:cxn modelId="{B8338D2B-D965-2C48-910C-82D5D15E4688}" type="presOf" srcId="{E073DB9E-4ABF-483F-B38F-20337077AE86}" destId="{6A67AABF-4977-734F-B80F-806A4038CD7C}" srcOrd="0" destOrd="0" presId="urn:microsoft.com/office/officeart/2016/7/layout/BasicLinearProcessNumbered"/>
    <dgm:cxn modelId="{3438C633-CDC5-814F-97BE-FDB63BDDBF06}" type="presOf" srcId="{95CEC86E-C76F-4860-9EB9-515BDDCAD4A6}" destId="{679AC8B0-7BAD-1D48-92B4-8A57385A54A8}" srcOrd="0" destOrd="0" presId="urn:microsoft.com/office/officeart/2016/7/layout/BasicLinearProcessNumbered"/>
    <dgm:cxn modelId="{26E6C834-954D-3E44-97E4-DC420546F29E}" type="presOf" srcId="{E073DB9E-4ABF-483F-B38F-20337077AE86}" destId="{ED6D4D7B-54F7-FC41-B04E-3434B36DD33E}" srcOrd="1" destOrd="0" presId="urn:microsoft.com/office/officeart/2016/7/layout/BasicLinearProcessNumbered"/>
    <dgm:cxn modelId="{0A11D96C-5EA1-0745-9012-5B528B0DAD3A}" type="presOf" srcId="{E071CA0D-6667-40F8-A44B-5D24542B292F}" destId="{1645F9B1-D127-664A-9F9F-8D23FC9A397C}" srcOrd="1" destOrd="0" presId="urn:microsoft.com/office/officeart/2016/7/layout/BasicLinearProcessNumbered"/>
    <dgm:cxn modelId="{45DD087F-B9D3-B849-A032-A958443E8F4A}" type="presOf" srcId="{95CEC86E-C76F-4860-9EB9-515BDDCAD4A6}" destId="{D2B2DEF6-E184-0A4B-9F1D-B053F28BC840}" srcOrd="1" destOrd="0" presId="urn:microsoft.com/office/officeart/2016/7/layout/BasicLinearProcessNumbered"/>
    <dgm:cxn modelId="{A7E40680-6B22-4FA4-9BBE-9D56409243E2}" srcId="{E2B3216B-5C47-4B86-BB4A-7A600D8ADECC}" destId="{E071CA0D-6667-40F8-A44B-5D24542B292F}" srcOrd="2" destOrd="0" parTransId="{2354A92A-9071-49FC-B2EE-EFB247E91D02}" sibTransId="{530490E5-C4C5-4B14-931D-9A785BAA37A5}"/>
    <dgm:cxn modelId="{679B6888-5E01-0D4C-BC00-519731D8FF4F}" type="presOf" srcId="{94A773E2-812E-4073-B529-E13A97A03F00}" destId="{11928EEC-3918-2E42-B49D-3ED80A44833E}" srcOrd="0" destOrd="0" presId="urn:microsoft.com/office/officeart/2016/7/layout/BasicLinearProcessNumbered"/>
    <dgm:cxn modelId="{3730F4A8-8F2A-D543-A64A-FB8ACF3620D1}" type="presOf" srcId="{E071CA0D-6667-40F8-A44B-5D24542B292F}" destId="{AB9602A5-E818-714A-AD2A-C5DCB08D6A94}" srcOrd="0" destOrd="0" presId="urn:microsoft.com/office/officeart/2016/7/layout/BasicLinearProcessNumbered"/>
    <dgm:cxn modelId="{7B2F53C1-2ABB-48AA-801F-3C009A43EFD0}" srcId="{E2B3216B-5C47-4B86-BB4A-7A600D8ADECC}" destId="{95CEC86E-C76F-4860-9EB9-515BDDCAD4A6}" srcOrd="1" destOrd="0" parTransId="{7A506C74-4CE9-4D07-9BE5-BE4DE2903179}" sibTransId="{94A773E2-812E-4073-B529-E13A97A03F00}"/>
    <dgm:cxn modelId="{5BB21AD1-3484-8B4C-8A1C-64C825F0ED67}" type="presOf" srcId="{42BF3206-4B91-40DC-AE1E-6F4DA88528EF}" destId="{0B7234A7-4CC8-E448-B81A-E91315376050}" srcOrd="0" destOrd="0" presId="urn:microsoft.com/office/officeart/2016/7/layout/BasicLinearProcessNumbered"/>
    <dgm:cxn modelId="{206885DC-E1DC-5B4A-B23C-20155704F85A}" type="presOf" srcId="{530490E5-C4C5-4B14-931D-9A785BAA37A5}" destId="{EB65D536-F0A2-3D41-B027-335C15CF8E72}" srcOrd="0" destOrd="0" presId="urn:microsoft.com/office/officeart/2016/7/layout/BasicLinearProcessNumbered"/>
    <dgm:cxn modelId="{6653872C-1DD0-3E4F-8B91-AF02157960E1}" type="presParOf" srcId="{DFEE509C-18CF-5543-A5C2-98FBF520B2D7}" destId="{3BC7184E-5600-AC46-B6BC-55B33AF9692E}" srcOrd="0" destOrd="0" presId="urn:microsoft.com/office/officeart/2016/7/layout/BasicLinearProcessNumbered"/>
    <dgm:cxn modelId="{D096B5AF-D775-5F45-8C5B-961CB893112B}" type="presParOf" srcId="{3BC7184E-5600-AC46-B6BC-55B33AF9692E}" destId="{6A67AABF-4977-734F-B80F-806A4038CD7C}" srcOrd="0" destOrd="0" presId="urn:microsoft.com/office/officeart/2016/7/layout/BasicLinearProcessNumbered"/>
    <dgm:cxn modelId="{0965ABA0-7022-C840-A9E5-C9A8DE6A9466}" type="presParOf" srcId="{3BC7184E-5600-AC46-B6BC-55B33AF9692E}" destId="{0B7234A7-4CC8-E448-B81A-E91315376050}" srcOrd="1" destOrd="0" presId="urn:microsoft.com/office/officeart/2016/7/layout/BasicLinearProcessNumbered"/>
    <dgm:cxn modelId="{5E2EED81-BC05-2048-8DA2-E3159CDDBA1F}" type="presParOf" srcId="{3BC7184E-5600-AC46-B6BC-55B33AF9692E}" destId="{2AF184F2-264F-4F41-8A48-5FE2785054BB}" srcOrd="2" destOrd="0" presId="urn:microsoft.com/office/officeart/2016/7/layout/BasicLinearProcessNumbered"/>
    <dgm:cxn modelId="{B5432756-64EA-9A4F-B0EC-519FA303125E}" type="presParOf" srcId="{3BC7184E-5600-AC46-B6BC-55B33AF9692E}" destId="{ED6D4D7B-54F7-FC41-B04E-3434B36DD33E}" srcOrd="3" destOrd="0" presId="urn:microsoft.com/office/officeart/2016/7/layout/BasicLinearProcessNumbered"/>
    <dgm:cxn modelId="{7BAC61EE-A590-EE4A-85B3-FA0BA708DB0E}" type="presParOf" srcId="{DFEE509C-18CF-5543-A5C2-98FBF520B2D7}" destId="{D0257664-04F3-D449-9EF8-D1EE177F487C}" srcOrd="1" destOrd="0" presId="urn:microsoft.com/office/officeart/2016/7/layout/BasicLinearProcessNumbered"/>
    <dgm:cxn modelId="{F9390AF4-F23C-9A48-989F-62F5C4A22DF9}" type="presParOf" srcId="{DFEE509C-18CF-5543-A5C2-98FBF520B2D7}" destId="{9CEDEEE2-C95F-D44C-9ECF-0C0B8B3009D8}" srcOrd="2" destOrd="0" presId="urn:microsoft.com/office/officeart/2016/7/layout/BasicLinearProcessNumbered"/>
    <dgm:cxn modelId="{F5352F2A-989A-2E44-A665-68524948A65C}" type="presParOf" srcId="{9CEDEEE2-C95F-D44C-9ECF-0C0B8B3009D8}" destId="{679AC8B0-7BAD-1D48-92B4-8A57385A54A8}" srcOrd="0" destOrd="0" presId="urn:microsoft.com/office/officeart/2016/7/layout/BasicLinearProcessNumbered"/>
    <dgm:cxn modelId="{30D676B2-2A4B-6E42-9B1B-DE260F8AF0B4}" type="presParOf" srcId="{9CEDEEE2-C95F-D44C-9ECF-0C0B8B3009D8}" destId="{11928EEC-3918-2E42-B49D-3ED80A44833E}" srcOrd="1" destOrd="0" presId="urn:microsoft.com/office/officeart/2016/7/layout/BasicLinearProcessNumbered"/>
    <dgm:cxn modelId="{7DCA05D9-8C76-3740-B0C3-194C3273BBFD}" type="presParOf" srcId="{9CEDEEE2-C95F-D44C-9ECF-0C0B8B3009D8}" destId="{FA16B3E3-6916-8D4F-B3E4-4ECA1563BCE2}" srcOrd="2" destOrd="0" presId="urn:microsoft.com/office/officeart/2016/7/layout/BasicLinearProcessNumbered"/>
    <dgm:cxn modelId="{60ACE2F5-066B-D448-9E23-EB91A6E8E1E8}" type="presParOf" srcId="{9CEDEEE2-C95F-D44C-9ECF-0C0B8B3009D8}" destId="{D2B2DEF6-E184-0A4B-9F1D-B053F28BC840}" srcOrd="3" destOrd="0" presId="urn:microsoft.com/office/officeart/2016/7/layout/BasicLinearProcessNumbered"/>
    <dgm:cxn modelId="{D21723A5-5648-D546-A39E-BFDC5630F8B3}" type="presParOf" srcId="{DFEE509C-18CF-5543-A5C2-98FBF520B2D7}" destId="{05B6AF37-E6AA-CE4E-A532-A433DE807BEF}" srcOrd="3" destOrd="0" presId="urn:microsoft.com/office/officeart/2016/7/layout/BasicLinearProcessNumbered"/>
    <dgm:cxn modelId="{0447CD9B-649E-B047-9B10-66177943D7A7}" type="presParOf" srcId="{DFEE509C-18CF-5543-A5C2-98FBF520B2D7}" destId="{5AC1A8F6-8D60-A149-836C-FA4CF29522D6}" srcOrd="4" destOrd="0" presId="urn:microsoft.com/office/officeart/2016/7/layout/BasicLinearProcessNumbered"/>
    <dgm:cxn modelId="{FCB4AD21-3BD9-B64D-9E19-E25667E3E9BB}" type="presParOf" srcId="{5AC1A8F6-8D60-A149-836C-FA4CF29522D6}" destId="{AB9602A5-E818-714A-AD2A-C5DCB08D6A94}" srcOrd="0" destOrd="0" presId="urn:microsoft.com/office/officeart/2016/7/layout/BasicLinearProcessNumbered"/>
    <dgm:cxn modelId="{21DB60C0-0B1C-AF48-BF35-EC92708F803F}" type="presParOf" srcId="{5AC1A8F6-8D60-A149-836C-FA4CF29522D6}" destId="{EB65D536-F0A2-3D41-B027-335C15CF8E72}" srcOrd="1" destOrd="0" presId="urn:microsoft.com/office/officeart/2016/7/layout/BasicLinearProcessNumbered"/>
    <dgm:cxn modelId="{D1949F92-7A8D-7144-B26E-663CCBDFCCDD}" type="presParOf" srcId="{5AC1A8F6-8D60-A149-836C-FA4CF29522D6}" destId="{82292FAB-4D46-7240-8183-AC133F17407D}" srcOrd="2" destOrd="0" presId="urn:microsoft.com/office/officeart/2016/7/layout/BasicLinearProcessNumbered"/>
    <dgm:cxn modelId="{CB1A5C06-F3A7-F640-8A68-306F0976B3F3}" type="presParOf" srcId="{5AC1A8F6-8D60-A149-836C-FA4CF29522D6}" destId="{1645F9B1-D127-664A-9F9F-8D23FC9A397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306B30-FEC6-4349-9390-5C33C5798C95}" type="doc">
      <dgm:prSet loTypeId="urn:microsoft.com/office/officeart/2005/8/layout/chevron1" loCatId="process" qsTypeId="urn:microsoft.com/office/officeart/2005/8/quickstyle/simple2" qsCatId="simple" csTypeId="urn:microsoft.com/office/officeart/2005/8/colors/colorful2" csCatId="colorful" phldr="1"/>
      <dgm:spPr/>
      <dgm:t>
        <a:bodyPr/>
        <a:lstStyle/>
        <a:p>
          <a:endParaRPr lang="en-US"/>
        </a:p>
      </dgm:t>
    </dgm:pt>
    <dgm:pt modelId="{43B5D93D-AE94-40CC-BBA7-4817102175E7}">
      <dgm:prSet/>
      <dgm:spPr/>
      <dgm:t>
        <a:bodyPr/>
        <a:lstStyle/>
        <a:p>
          <a:pPr>
            <a:defRPr b="1"/>
          </a:pPr>
          <a:r>
            <a:rPr lang="en-US" b="1"/>
            <a:t>1. Overview</a:t>
          </a:r>
          <a:endParaRPr lang="en-US"/>
        </a:p>
      </dgm:t>
    </dgm:pt>
    <dgm:pt modelId="{DBAE7D35-2E05-4A41-81AA-C879C17E3014}" type="parTrans" cxnId="{E88A9963-1E8D-4004-87CA-0516693A5B43}">
      <dgm:prSet/>
      <dgm:spPr/>
      <dgm:t>
        <a:bodyPr/>
        <a:lstStyle/>
        <a:p>
          <a:endParaRPr lang="en-US"/>
        </a:p>
      </dgm:t>
    </dgm:pt>
    <dgm:pt modelId="{183C31C1-A03B-45EC-99E4-FE44B5B8AA39}" type="sibTrans" cxnId="{E88A9963-1E8D-4004-87CA-0516693A5B43}">
      <dgm:prSet/>
      <dgm:spPr/>
      <dgm:t>
        <a:bodyPr/>
        <a:lstStyle/>
        <a:p>
          <a:endParaRPr lang="en-US"/>
        </a:p>
      </dgm:t>
    </dgm:pt>
    <dgm:pt modelId="{1B3E6D1A-E18D-46EC-A468-D71ED22AED6B}">
      <dgm:prSet/>
      <dgm:spPr/>
      <dgm:t>
        <a:bodyPr/>
        <a:lstStyle/>
        <a:p>
          <a:r>
            <a:rPr lang="en-US" b="1" dirty="0"/>
            <a:t>Objective: </a:t>
          </a:r>
          <a:r>
            <a:rPr lang="en-US" dirty="0"/>
            <a:t>Seamless migration from HP ALM to Xray within Jira to improve test management.</a:t>
          </a:r>
        </a:p>
      </dgm:t>
    </dgm:pt>
    <dgm:pt modelId="{12462BCF-4CF0-4496-9992-E882EEF2B54E}" type="parTrans" cxnId="{10F4A0DF-AABC-4DE1-8874-77A1185AEF88}">
      <dgm:prSet/>
      <dgm:spPr/>
      <dgm:t>
        <a:bodyPr/>
        <a:lstStyle/>
        <a:p>
          <a:endParaRPr lang="en-US"/>
        </a:p>
      </dgm:t>
    </dgm:pt>
    <dgm:pt modelId="{CF840D7A-AEC9-4E83-8F97-A01C708A4879}" type="sibTrans" cxnId="{10F4A0DF-AABC-4DE1-8874-77A1185AEF88}">
      <dgm:prSet/>
      <dgm:spPr/>
      <dgm:t>
        <a:bodyPr/>
        <a:lstStyle/>
        <a:p>
          <a:endParaRPr lang="en-US"/>
        </a:p>
      </dgm:t>
    </dgm:pt>
    <dgm:pt modelId="{2DFC145B-D78D-4EA8-A72A-1D5843B29C3A}">
      <dgm:prSet/>
      <dgm:spPr/>
      <dgm:t>
        <a:bodyPr/>
        <a:lstStyle/>
        <a:p>
          <a:r>
            <a:rPr lang="en-US" b="1"/>
            <a:t>Benefits: </a:t>
          </a:r>
          <a:r>
            <a:rPr lang="en-US"/>
            <a:t>Unified development &amp; testing, Agile support, cost savings.</a:t>
          </a:r>
        </a:p>
      </dgm:t>
    </dgm:pt>
    <dgm:pt modelId="{69468F48-6CA6-49AE-9C0D-99D9FD0B126D}" type="parTrans" cxnId="{DDDDAED1-C521-433D-B7D0-83AFBCDB3ECB}">
      <dgm:prSet/>
      <dgm:spPr/>
      <dgm:t>
        <a:bodyPr/>
        <a:lstStyle/>
        <a:p>
          <a:endParaRPr lang="en-US"/>
        </a:p>
      </dgm:t>
    </dgm:pt>
    <dgm:pt modelId="{D31D9AE6-DD09-4585-91E0-527F4111B6C4}" type="sibTrans" cxnId="{DDDDAED1-C521-433D-B7D0-83AFBCDB3ECB}">
      <dgm:prSet/>
      <dgm:spPr/>
      <dgm:t>
        <a:bodyPr/>
        <a:lstStyle/>
        <a:p>
          <a:endParaRPr lang="en-US"/>
        </a:p>
      </dgm:t>
    </dgm:pt>
    <dgm:pt modelId="{0F413952-112C-42BC-AC9D-666EA62087CE}">
      <dgm:prSet/>
      <dgm:spPr/>
      <dgm:t>
        <a:bodyPr/>
        <a:lstStyle/>
        <a:p>
          <a:pPr>
            <a:defRPr b="1"/>
          </a:pPr>
          <a:r>
            <a:rPr lang="en-US" b="1"/>
            <a:t>2. Migration Steps</a:t>
          </a:r>
          <a:endParaRPr lang="en-US"/>
        </a:p>
      </dgm:t>
    </dgm:pt>
    <dgm:pt modelId="{F3B22255-4965-4095-ABAC-0B37DB26311C}" type="parTrans" cxnId="{2C85084F-6DA6-4821-A58B-1883E8C5141B}">
      <dgm:prSet/>
      <dgm:spPr/>
      <dgm:t>
        <a:bodyPr/>
        <a:lstStyle/>
        <a:p>
          <a:endParaRPr lang="en-US"/>
        </a:p>
      </dgm:t>
    </dgm:pt>
    <dgm:pt modelId="{10EFF846-D553-4020-B1AC-508A2708184B}" type="sibTrans" cxnId="{2C85084F-6DA6-4821-A58B-1883E8C5141B}">
      <dgm:prSet/>
      <dgm:spPr/>
      <dgm:t>
        <a:bodyPr/>
        <a:lstStyle/>
        <a:p>
          <a:endParaRPr lang="en-US"/>
        </a:p>
      </dgm:t>
    </dgm:pt>
    <dgm:pt modelId="{1B9407E6-3D6C-4D1F-B06E-4766B73E7640}">
      <dgm:prSet/>
      <dgm:spPr/>
      <dgm:t>
        <a:bodyPr/>
        <a:lstStyle/>
        <a:p>
          <a:r>
            <a:rPr lang="en-US" b="1"/>
            <a:t>Data Extraction</a:t>
          </a:r>
          <a:r>
            <a:rPr lang="en-US"/>
            <a:t>: Export test cases from HP ALM (usually in Excel/CSV format).</a:t>
          </a:r>
        </a:p>
      </dgm:t>
    </dgm:pt>
    <dgm:pt modelId="{72811CEF-D658-45C0-B433-A6713DA98D71}" type="parTrans" cxnId="{F5E44CCF-74CE-4ADF-809C-A0A0A1025739}">
      <dgm:prSet/>
      <dgm:spPr/>
      <dgm:t>
        <a:bodyPr/>
        <a:lstStyle/>
        <a:p>
          <a:endParaRPr lang="en-US"/>
        </a:p>
      </dgm:t>
    </dgm:pt>
    <dgm:pt modelId="{1230BA68-07CA-48B4-B35E-CCF49600F27F}" type="sibTrans" cxnId="{F5E44CCF-74CE-4ADF-809C-A0A0A1025739}">
      <dgm:prSet/>
      <dgm:spPr/>
      <dgm:t>
        <a:bodyPr/>
        <a:lstStyle/>
        <a:p>
          <a:endParaRPr lang="en-US"/>
        </a:p>
      </dgm:t>
    </dgm:pt>
    <dgm:pt modelId="{D8B72E74-9821-4A73-8371-32F7678F70C5}">
      <dgm:prSet/>
      <dgm:spPr/>
      <dgm:t>
        <a:bodyPr/>
        <a:lstStyle/>
        <a:p>
          <a:r>
            <a:rPr lang="en-US" b="1"/>
            <a:t>Data Transformation</a:t>
          </a:r>
          <a:r>
            <a:rPr lang="en-US"/>
            <a:t>: Reformat exported data to align with Xray’s structure.</a:t>
          </a:r>
        </a:p>
      </dgm:t>
    </dgm:pt>
    <dgm:pt modelId="{7615BE42-FAD7-4D36-AA51-7EFC4596DF2E}" type="parTrans" cxnId="{EFCB0A2B-0A90-41F6-89F3-B36837537B46}">
      <dgm:prSet/>
      <dgm:spPr/>
      <dgm:t>
        <a:bodyPr/>
        <a:lstStyle/>
        <a:p>
          <a:endParaRPr lang="en-US"/>
        </a:p>
      </dgm:t>
    </dgm:pt>
    <dgm:pt modelId="{B4BA9D13-C0A1-4386-ADFD-7F5C314201F9}" type="sibTrans" cxnId="{EFCB0A2B-0A90-41F6-89F3-B36837537B46}">
      <dgm:prSet/>
      <dgm:spPr/>
      <dgm:t>
        <a:bodyPr/>
        <a:lstStyle/>
        <a:p>
          <a:endParaRPr lang="en-US"/>
        </a:p>
      </dgm:t>
    </dgm:pt>
    <dgm:pt modelId="{90294950-20EB-45C5-B290-20CB87243DB6}">
      <dgm:prSet/>
      <dgm:spPr/>
      <dgm:t>
        <a:bodyPr/>
        <a:lstStyle/>
        <a:p>
          <a:r>
            <a:rPr lang="en-US" b="1"/>
            <a:t>Data Import</a:t>
          </a:r>
          <a:r>
            <a:rPr lang="en-US"/>
            <a:t>: Utilize Xray’s “Test Case Importer” to import test cases into Jira Xray.</a:t>
          </a:r>
        </a:p>
      </dgm:t>
    </dgm:pt>
    <dgm:pt modelId="{1E231677-40BB-4D44-AF5F-D3837CF58B32}" type="parTrans" cxnId="{4FBCBA07-0932-4911-A1A2-483A6B1B8810}">
      <dgm:prSet/>
      <dgm:spPr/>
      <dgm:t>
        <a:bodyPr/>
        <a:lstStyle/>
        <a:p>
          <a:endParaRPr lang="en-US"/>
        </a:p>
      </dgm:t>
    </dgm:pt>
    <dgm:pt modelId="{E8928289-0D52-436A-9715-47D68BD2EDE2}" type="sibTrans" cxnId="{4FBCBA07-0932-4911-A1A2-483A6B1B8810}">
      <dgm:prSet/>
      <dgm:spPr/>
      <dgm:t>
        <a:bodyPr/>
        <a:lstStyle/>
        <a:p>
          <a:endParaRPr lang="en-US"/>
        </a:p>
      </dgm:t>
    </dgm:pt>
    <dgm:pt modelId="{5F551128-6C77-456B-9918-C216E31CF3DB}">
      <dgm:prSet/>
      <dgm:spPr/>
      <dgm:t>
        <a:bodyPr/>
        <a:lstStyle/>
        <a:p>
          <a:r>
            <a:rPr lang="en-US" b="1"/>
            <a:t>Validation</a:t>
          </a:r>
          <a:r>
            <a:rPr lang="en-US"/>
            <a:t>: Verify that all tests are imported correctly and maintain traceability.</a:t>
          </a:r>
        </a:p>
      </dgm:t>
    </dgm:pt>
    <dgm:pt modelId="{D347CBC6-8B95-4690-B6E5-32EC7A85310A}" type="parTrans" cxnId="{312BEABD-3AEA-49E3-A2CF-EEA18D51DB2B}">
      <dgm:prSet/>
      <dgm:spPr/>
      <dgm:t>
        <a:bodyPr/>
        <a:lstStyle/>
        <a:p>
          <a:endParaRPr lang="en-US"/>
        </a:p>
      </dgm:t>
    </dgm:pt>
    <dgm:pt modelId="{3C67F882-B26A-4212-B170-DAAEEBB94598}" type="sibTrans" cxnId="{312BEABD-3AEA-49E3-A2CF-EEA18D51DB2B}">
      <dgm:prSet/>
      <dgm:spPr/>
      <dgm:t>
        <a:bodyPr/>
        <a:lstStyle/>
        <a:p>
          <a:endParaRPr lang="en-US"/>
        </a:p>
      </dgm:t>
    </dgm:pt>
    <dgm:pt modelId="{0F6707F1-28CF-4440-895D-2F79E7A117B3}">
      <dgm:prSet/>
      <dgm:spPr/>
      <dgm:t>
        <a:bodyPr/>
        <a:lstStyle/>
        <a:p>
          <a:pPr>
            <a:defRPr b="1"/>
          </a:pPr>
          <a:r>
            <a:rPr lang="en-US" b="1"/>
            <a:t>3. Key Considerations</a:t>
          </a:r>
          <a:endParaRPr lang="en-US"/>
        </a:p>
      </dgm:t>
    </dgm:pt>
    <dgm:pt modelId="{BC141EE1-9EA7-4709-939A-19F6998B209C}" type="parTrans" cxnId="{47B40C72-6822-4843-976D-72CE2257F326}">
      <dgm:prSet/>
      <dgm:spPr/>
      <dgm:t>
        <a:bodyPr/>
        <a:lstStyle/>
        <a:p>
          <a:endParaRPr lang="en-US"/>
        </a:p>
      </dgm:t>
    </dgm:pt>
    <dgm:pt modelId="{FA1100FC-3821-456D-9925-DD7C0C956AB2}" type="sibTrans" cxnId="{47B40C72-6822-4843-976D-72CE2257F326}">
      <dgm:prSet/>
      <dgm:spPr/>
      <dgm:t>
        <a:bodyPr/>
        <a:lstStyle/>
        <a:p>
          <a:endParaRPr lang="en-US"/>
        </a:p>
      </dgm:t>
    </dgm:pt>
    <dgm:pt modelId="{654A0F0F-83DD-4E93-A60D-2EFCEF262BD6}">
      <dgm:prSet/>
      <dgm:spPr/>
      <dgm:t>
        <a:bodyPr/>
        <a:lstStyle/>
        <a:p>
          <a:r>
            <a:rPr lang="en-US" b="1"/>
            <a:t>Mapping Fields</a:t>
          </a:r>
          <a:r>
            <a:rPr lang="en-US"/>
            <a:t>: Ensure HP ALM fields are properly mapped to Xray fields.</a:t>
          </a:r>
        </a:p>
      </dgm:t>
    </dgm:pt>
    <dgm:pt modelId="{DF27E5F2-498E-488A-A051-90037F42BE3F}" type="parTrans" cxnId="{BD0677D4-7FF4-4086-B4F7-F6BB4B72AF82}">
      <dgm:prSet/>
      <dgm:spPr/>
      <dgm:t>
        <a:bodyPr/>
        <a:lstStyle/>
        <a:p>
          <a:endParaRPr lang="en-US"/>
        </a:p>
      </dgm:t>
    </dgm:pt>
    <dgm:pt modelId="{96900648-E4B3-4695-A338-88FBFD197CDC}" type="sibTrans" cxnId="{BD0677D4-7FF4-4086-B4F7-F6BB4B72AF82}">
      <dgm:prSet/>
      <dgm:spPr/>
      <dgm:t>
        <a:bodyPr/>
        <a:lstStyle/>
        <a:p>
          <a:endParaRPr lang="en-US"/>
        </a:p>
      </dgm:t>
    </dgm:pt>
    <dgm:pt modelId="{E013F687-1B1F-402F-88ED-A1E67CA1AB1F}">
      <dgm:prSet/>
      <dgm:spPr/>
      <dgm:t>
        <a:bodyPr/>
        <a:lstStyle/>
        <a:p>
          <a:r>
            <a:rPr lang="en-US" b="1"/>
            <a:t>Attachment Handling</a:t>
          </a:r>
          <a:r>
            <a:rPr lang="en-US"/>
            <a:t>: Attachments need to be manually migrated if not included in export.</a:t>
          </a:r>
        </a:p>
      </dgm:t>
    </dgm:pt>
    <dgm:pt modelId="{E9972852-5D04-46B9-8DEF-C3D2AA62A1DD}" type="parTrans" cxnId="{996572DA-D080-43F8-BCBC-1EAF4A62224D}">
      <dgm:prSet/>
      <dgm:spPr/>
      <dgm:t>
        <a:bodyPr/>
        <a:lstStyle/>
        <a:p>
          <a:endParaRPr lang="en-US"/>
        </a:p>
      </dgm:t>
    </dgm:pt>
    <dgm:pt modelId="{30DFCC57-E444-4720-BC93-1C11D1C6AB97}" type="sibTrans" cxnId="{996572DA-D080-43F8-BCBC-1EAF4A62224D}">
      <dgm:prSet/>
      <dgm:spPr/>
      <dgm:t>
        <a:bodyPr/>
        <a:lstStyle/>
        <a:p>
          <a:endParaRPr lang="en-US"/>
        </a:p>
      </dgm:t>
    </dgm:pt>
    <dgm:pt modelId="{9E09FAC4-5EBB-465E-918F-C959D6DC4808}">
      <dgm:prSet/>
      <dgm:spPr/>
      <dgm:t>
        <a:bodyPr/>
        <a:lstStyle/>
        <a:p>
          <a:r>
            <a:rPr lang="en-US" b="1"/>
            <a:t>Test Structure</a:t>
          </a:r>
          <a:r>
            <a:rPr lang="en-US"/>
            <a:t>: Maintain folder and organizational structures during the migration.</a:t>
          </a:r>
        </a:p>
      </dgm:t>
    </dgm:pt>
    <dgm:pt modelId="{2521BA09-692F-4FF2-A23D-537447230F34}" type="parTrans" cxnId="{29A7CACF-915B-4102-9A20-9E951C99E68C}">
      <dgm:prSet/>
      <dgm:spPr/>
      <dgm:t>
        <a:bodyPr/>
        <a:lstStyle/>
        <a:p>
          <a:endParaRPr lang="en-US"/>
        </a:p>
      </dgm:t>
    </dgm:pt>
    <dgm:pt modelId="{49627C37-718D-4307-8402-FCA97C32C193}" type="sibTrans" cxnId="{29A7CACF-915B-4102-9A20-9E951C99E68C}">
      <dgm:prSet/>
      <dgm:spPr/>
      <dgm:t>
        <a:bodyPr/>
        <a:lstStyle/>
        <a:p>
          <a:endParaRPr lang="en-US"/>
        </a:p>
      </dgm:t>
    </dgm:pt>
    <dgm:pt modelId="{7B24EEF5-AE11-40BC-B91B-3D593DDDB473}">
      <dgm:prSet/>
      <dgm:spPr/>
      <dgm:t>
        <a:bodyPr/>
        <a:lstStyle/>
        <a:p>
          <a:pPr>
            <a:defRPr b="1"/>
          </a:pPr>
          <a:r>
            <a:rPr lang="en-US" b="1"/>
            <a:t>4. Tools and References</a:t>
          </a:r>
          <a:endParaRPr lang="en-US"/>
        </a:p>
      </dgm:t>
    </dgm:pt>
    <dgm:pt modelId="{8C48FEA7-3E85-49AF-BCF4-B7F93481C416}" type="parTrans" cxnId="{00B299C3-7DC8-435E-935F-47DFABF073E9}">
      <dgm:prSet/>
      <dgm:spPr/>
      <dgm:t>
        <a:bodyPr/>
        <a:lstStyle/>
        <a:p>
          <a:endParaRPr lang="en-US"/>
        </a:p>
      </dgm:t>
    </dgm:pt>
    <dgm:pt modelId="{F7DCD3EB-0C3C-4101-A485-1FDCBE714067}" type="sibTrans" cxnId="{00B299C3-7DC8-435E-935F-47DFABF073E9}">
      <dgm:prSet/>
      <dgm:spPr/>
      <dgm:t>
        <a:bodyPr/>
        <a:lstStyle/>
        <a:p>
          <a:endParaRPr lang="en-US"/>
        </a:p>
      </dgm:t>
    </dgm:pt>
    <dgm:pt modelId="{14B6BAB3-D2C5-4F55-8486-2DE5ACF184E3}">
      <dgm:prSet/>
      <dgm:spPr/>
      <dgm:t>
        <a:bodyPr/>
        <a:lstStyle/>
        <a:p>
          <a:r>
            <a:rPr lang="en-US" b="1"/>
            <a:t>Xray Data Importer Tool</a:t>
          </a:r>
          <a:r>
            <a:rPr lang="en-US"/>
            <a:t>: Built-in support for importing data.</a:t>
          </a:r>
        </a:p>
      </dgm:t>
    </dgm:pt>
    <dgm:pt modelId="{6A857E1B-9684-4B91-A91C-E9644E2C9F2D}" type="parTrans" cxnId="{191810EA-6387-43BC-A79B-F649E8151922}">
      <dgm:prSet/>
      <dgm:spPr/>
      <dgm:t>
        <a:bodyPr/>
        <a:lstStyle/>
        <a:p>
          <a:endParaRPr lang="en-US"/>
        </a:p>
      </dgm:t>
    </dgm:pt>
    <dgm:pt modelId="{A07F73E9-0BB6-4AAC-B24C-3AC5671C03FC}" type="sibTrans" cxnId="{191810EA-6387-43BC-A79B-F649E8151922}">
      <dgm:prSet/>
      <dgm:spPr/>
      <dgm:t>
        <a:bodyPr/>
        <a:lstStyle/>
        <a:p>
          <a:endParaRPr lang="en-US"/>
        </a:p>
      </dgm:t>
    </dgm:pt>
    <dgm:pt modelId="{171FD554-3182-41C0-8F15-A6749BEAB46E}">
      <dgm:prSet/>
      <dgm:spPr/>
      <dgm:t>
        <a:bodyPr/>
        <a:lstStyle/>
        <a:p>
          <a:r>
            <a:rPr lang="en-US" b="1"/>
            <a:t>API for Automation</a:t>
          </a:r>
          <a:r>
            <a:rPr lang="en-US"/>
            <a:t>: Xray API can help automate the migration process.</a:t>
          </a:r>
        </a:p>
      </dgm:t>
    </dgm:pt>
    <dgm:pt modelId="{3E7D601F-4037-4C8B-99A1-DCEF245D1C3C}" type="parTrans" cxnId="{B78CCD3A-9933-4BE2-8022-C755EE8A987C}">
      <dgm:prSet/>
      <dgm:spPr/>
      <dgm:t>
        <a:bodyPr/>
        <a:lstStyle/>
        <a:p>
          <a:endParaRPr lang="en-US"/>
        </a:p>
      </dgm:t>
    </dgm:pt>
    <dgm:pt modelId="{2BD1C03A-FAC5-47D7-B1B0-89D1D855E209}" type="sibTrans" cxnId="{B78CCD3A-9933-4BE2-8022-C755EE8A987C}">
      <dgm:prSet/>
      <dgm:spPr/>
      <dgm:t>
        <a:bodyPr/>
        <a:lstStyle/>
        <a:p>
          <a:endParaRPr lang="en-US"/>
        </a:p>
      </dgm:t>
    </dgm:pt>
    <dgm:pt modelId="{50052110-7C15-40FC-825E-164451E5D65F}">
      <dgm:prSet/>
      <dgm:spPr/>
      <dgm:t>
        <a:bodyPr/>
        <a:lstStyle/>
        <a:p>
          <a:pPr>
            <a:defRPr b="1"/>
          </a:pPr>
          <a:r>
            <a:rPr lang="en-US" b="1"/>
            <a:t>5. Resources</a:t>
          </a:r>
          <a:endParaRPr lang="en-US"/>
        </a:p>
      </dgm:t>
    </dgm:pt>
    <dgm:pt modelId="{627EDFD9-35D6-427C-AD82-F41E59EE712A}" type="parTrans" cxnId="{9248E297-99DD-4474-877D-27AEB3901A01}">
      <dgm:prSet/>
      <dgm:spPr/>
      <dgm:t>
        <a:bodyPr/>
        <a:lstStyle/>
        <a:p>
          <a:endParaRPr lang="en-US"/>
        </a:p>
      </dgm:t>
    </dgm:pt>
    <dgm:pt modelId="{1ACE9C31-53A5-406D-923E-71FBA086777B}" type="sibTrans" cxnId="{9248E297-99DD-4474-877D-27AEB3901A01}">
      <dgm:prSet/>
      <dgm:spPr/>
      <dgm:t>
        <a:bodyPr/>
        <a:lstStyle/>
        <a:p>
          <a:endParaRPr lang="en-US"/>
        </a:p>
      </dgm:t>
    </dgm:pt>
    <dgm:pt modelId="{7F322FE5-F8EA-479C-B81B-842750B352C6}">
      <dgm:prSet/>
      <dgm:spPr/>
      <dgm:t>
        <a:bodyPr/>
        <a:lstStyle/>
        <a:p>
          <a:r>
            <a:rPr lang="en-US">
              <a:hlinkClick xmlns:r="http://schemas.openxmlformats.org/officeDocument/2006/relationships" r:id="rId1"/>
            </a:rPr>
            <a:t>Xray Documentation on Importing Test Cases</a:t>
          </a:r>
          <a:endParaRPr lang="en-US"/>
        </a:p>
      </dgm:t>
    </dgm:pt>
    <dgm:pt modelId="{BBF73A29-D37A-46A0-BCC2-19EDADA45CC5}" type="parTrans" cxnId="{C4F52687-B2CF-4F00-8BDF-A99C1AA34F89}">
      <dgm:prSet/>
      <dgm:spPr/>
      <dgm:t>
        <a:bodyPr/>
        <a:lstStyle/>
        <a:p>
          <a:endParaRPr lang="en-US"/>
        </a:p>
      </dgm:t>
    </dgm:pt>
    <dgm:pt modelId="{9D7154CA-C17A-442D-B828-7C9FA1805BD4}" type="sibTrans" cxnId="{C4F52687-B2CF-4F00-8BDF-A99C1AA34F89}">
      <dgm:prSet/>
      <dgm:spPr/>
      <dgm:t>
        <a:bodyPr/>
        <a:lstStyle/>
        <a:p>
          <a:endParaRPr lang="en-US"/>
        </a:p>
      </dgm:t>
    </dgm:pt>
    <dgm:pt modelId="{F5AE1CC5-825A-4E83-B046-CFE16AFAE6FA}">
      <dgm:prSet/>
      <dgm:spPr/>
      <dgm:t>
        <a:bodyPr/>
        <a:lstStyle/>
        <a:p>
          <a:r>
            <a:rPr lang="en-US"/>
            <a:t>HP ALM to Jira Migration Guide</a:t>
          </a:r>
        </a:p>
      </dgm:t>
    </dgm:pt>
    <dgm:pt modelId="{92B392A3-AF2B-40F0-AC66-93190E8ED399}" type="parTrans" cxnId="{8E25B777-B7A1-4983-8EE6-72791080235B}">
      <dgm:prSet/>
      <dgm:spPr/>
      <dgm:t>
        <a:bodyPr/>
        <a:lstStyle/>
        <a:p>
          <a:endParaRPr lang="en-US"/>
        </a:p>
      </dgm:t>
    </dgm:pt>
    <dgm:pt modelId="{7E9D6CE9-8D3A-48B9-A860-11124402645E}" type="sibTrans" cxnId="{8E25B777-B7A1-4983-8EE6-72791080235B}">
      <dgm:prSet/>
      <dgm:spPr/>
      <dgm:t>
        <a:bodyPr/>
        <a:lstStyle/>
        <a:p>
          <a:endParaRPr lang="en-US"/>
        </a:p>
      </dgm:t>
    </dgm:pt>
    <dgm:pt modelId="{4AC960D7-3BBC-4522-A336-EE313C5DC560}">
      <dgm:prSet/>
      <dgm:spPr/>
      <dgm:t>
        <a:bodyPr/>
        <a:lstStyle/>
        <a:p>
          <a:r>
            <a:rPr lang="en-US">
              <a:hlinkClick xmlns:r="http://schemas.openxmlformats.org/officeDocument/2006/relationships" r:id="rId2"/>
            </a:rPr>
            <a:t>Integrating with Testing Framewoks</a:t>
          </a:r>
          <a:endParaRPr lang="en-US"/>
        </a:p>
      </dgm:t>
    </dgm:pt>
    <dgm:pt modelId="{06EEDC70-C892-4DFD-B9AD-B48453B40E72}" type="parTrans" cxnId="{F4E033EA-20D8-4565-86ED-3190DEA0E5B0}">
      <dgm:prSet/>
      <dgm:spPr/>
      <dgm:t>
        <a:bodyPr/>
        <a:lstStyle/>
        <a:p>
          <a:endParaRPr lang="en-US"/>
        </a:p>
      </dgm:t>
    </dgm:pt>
    <dgm:pt modelId="{C072397C-904B-484E-9B43-8049B2DA359A}" type="sibTrans" cxnId="{F4E033EA-20D8-4565-86ED-3190DEA0E5B0}">
      <dgm:prSet/>
      <dgm:spPr/>
      <dgm:t>
        <a:bodyPr/>
        <a:lstStyle/>
        <a:p>
          <a:endParaRPr lang="en-US"/>
        </a:p>
      </dgm:t>
    </dgm:pt>
    <dgm:pt modelId="{2B13FC05-CABB-D24A-8A04-D3C3DE2A7A98}" type="pres">
      <dgm:prSet presAssocID="{90306B30-FEC6-4349-9390-5C33C5798C95}" presName="Name0" presStyleCnt="0">
        <dgm:presLayoutVars>
          <dgm:dir/>
          <dgm:animLvl val="lvl"/>
          <dgm:resizeHandles val="exact"/>
        </dgm:presLayoutVars>
      </dgm:prSet>
      <dgm:spPr/>
    </dgm:pt>
    <dgm:pt modelId="{A4D0F4DF-AB0B-A546-8174-FBC99D8B8817}" type="pres">
      <dgm:prSet presAssocID="{43B5D93D-AE94-40CC-BBA7-4817102175E7}" presName="composite" presStyleCnt="0"/>
      <dgm:spPr/>
    </dgm:pt>
    <dgm:pt modelId="{3283A44C-15D9-7543-942A-F9D0673EFB38}" type="pres">
      <dgm:prSet presAssocID="{43B5D93D-AE94-40CC-BBA7-4817102175E7}" presName="parTx" presStyleLbl="node1" presStyleIdx="0" presStyleCnt="5">
        <dgm:presLayoutVars>
          <dgm:chMax val="0"/>
          <dgm:chPref val="0"/>
          <dgm:bulletEnabled val="1"/>
        </dgm:presLayoutVars>
      </dgm:prSet>
      <dgm:spPr/>
    </dgm:pt>
    <dgm:pt modelId="{573878CA-590C-DC4E-B075-4BF32328A68C}" type="pres">
      <dgm:prSet presAssocID="{43B5D93D-AE94-40CC-BBA7-4817102175E7}" presName="desTx" presStyleLbl="revTx" presStyleIdx="0" presStyleCnt="5">
        <dgm:presLayoutVars>
          <dgm:bulletEnabled val="1"/>
        </dgm:presLayoutVars>
      </dgm:prSet>
      <dgm:spPr/>
    </dgm:pt>
    <dgm:pt modelId="{912B5F1F-DA99-EC47-932D-2AD9AAD0DCE9}" type="pres">
      <dgm:prSet presAssocID="{183C31C1-A03B-45EC-99E4-FE44B5B8AA39}" presName="space" presStyleCnt="0"/>
      <dgm:spPr/>
    </dgm:pt>
    <dgm:pt modelId="{7CA2AC1A-0B63-C843-88A6-BD202B3A9B62}" type="pres">
      <dgm:prSet presAssocID="{0F413952-112C-42BC-AC9D-666EA62087CE}" presName="composite" presStyleCnt="0"/>
      <dgm:spPr/>
    </dgm:pt>
    <dgm:pt modelId="{5A5450CE-6F49-6649-8305-29B3408C163C}" type="pres">
      <dgm:prSet presAssocID="{0F413952-112C-42BC-AC9D-666EA62087CE}" presName="parTx" presStyleLbl="node1" presStyleIdx="1" presStyleCnt="5">
        <dgm:presLayoutVars>
          <dgm:chMax val="0"/>
          <dgm:chPref val="0"/>
          <dgm:bulletEnabled val="1"/>
        </dgm:presLayoutVars>
      </dgm:prSet>
      <dgm:spPr/>
    </dgm:pt>
    <dgm:pt modelId="{ED83B65E-845F-0D48-9B45-B9ACCC7EDA03}" type="pres">
      <dgm:prSet presAssocID="{0F413952-112C-42BC-AC9D-666EA62087CE}" presName="desTx" presStyleLbl="revTx" presStyleIdx="1" presStyleCnt="5">
        <dgm:presLayoutVars>
          <dgm:bulletEnabled val="1"/>
        </dgm:presLayoutVars>
      </dgm:prSet>
      <dgm:spPr/>
    </dgm:pt>
    <dgm:pt modelId="{BD395D6B-DA75-2244-8343-FB103B45CFE0}" type="pres">
      <dgm:prSet presAssocID="{10EFF846-D553-4020-B1AC-508A2708184B}" presName="space" presStyleCnt="0"/>
      <dgm:spPr/>
    </dgm:pt>
    <dgm:pt modelId="{7F20946A-2AC6-2E49-BC7B-ADEDBAA5D53E}" type="pres">
      <dgm:prSet presAssocID="{0F6707F1-28CF-4440-895D-2F79E7A117B3}" presName="composite" presStyleCnt="0"/>
      <dgm:spPr/>
    </dgm:pt>
    <dgm:pt modelId="{71ED6917-1734-8E4D-9C42-CC41FCA9ED6A}" type="pres">
      <dgm:prSet presAssocID="{0F6707F1-28CF-4440-895D-2F79E7A117B3}" presName="parTx" presStyleLbl="node1" presStyleIdx="2" presStyleCnt="5">
        <dgm:presLayoutVars>
          <dgm:chMax val="0"/>
          <dgm:chPref val="0"/>
          <dgm:bulletEnabled val="1"/>
        </dgm:presLayoutVars>
      </dgm:prSet>
      <dgm:spPr/>
    </dgm:pt>
    <dgm:pt modelId="{4844AA14-1A0E-F746-8277-03482DBA7D72}" type="pres">
      <dgm:prSet presAssocID="{0F6707F1-28CF-4440-895D-2F79E7A117B3}" presName="desTx" presStyleLbl="revTx" presStyleIdx="2" presStyleCnt="5">
        <dgm:presLayoutVars>
          <dgm:bulletEnabled val="1"/>
        </dgm:presLayoutVars>
      </dgm:prSet>
      <dgm:spPr/>
    </dgm:pt>
    <dgm:pt modelId="{4C1DC334-42CF-6E42-A7BB-68C5E968558E}" type="pres">
      <dgm:prSet presAssocID="{FA1100FC-3821-456D-9925-DD7C0C956AB2}" presName="space" presStyleCnt="0"/>
      <dgm:spPr/>
    </dgm:pt>
    <dgm:pt modelId="{A02EF211-0F1C-164C-BA1B-D63640087FB2}" type="pres">
      <dgm:prSet presAssocID="{7B24EEF5-AE11-40BC-B91B-3D593DDDB473}" presName="composite" presStyleCnt="0"/>
      <dgm:spPr/>
    </dgm:pt>
    <dgm:pt modelId="{8CC47D70-1202-404A-AA1E-9DD2A260B1D9}" type="pres">
      <dgm:prSet presAssocID="{7B24EEF5-AE11-40BC-B91B-3D593DDDB473}" presName="parTx" presStyleLbl="node1" presStyleIdx="3" presStyleCnt="5">
        <dgm:presLayoutVars>
          <dgm:chMax val="0"/>
          <dgm:chPref val="0"/>
          <dgm:bulletEnabled val="1"/>
        </dgm:presLayoutVars>
      </dgm:prSet>
      <dgm:spPr/>
    </dgm:pt>
    <dgm:pt modelId="{8FD32127-DD99-8443-8DAB-D96294F76E27}" type="pres">
      <dgm:prSet presAssocID="{7B24EEF5-AE11-40BC-B91B-3D593DDDB473}" presName="desTx" presStyleLbl="revTx" presStyleIdx="3" presStyleCnt="5">
        <dgm:presLayoutVars>
          <dgm:bulletEnabled val="1"/>
        </dgm:presLayoutVars>
      </dgm:prSet>
      <dgm:spPr/>
    </dgm:pt>
    <dgm:pt modelId="{17F2FD14-F280-1043-872E-729E8FC9EC93}" type="pres">
      <dgm:prSet presAssocID="{F7DCD3EB-0C3C-4101-A485-1FDCBE714067}" presName="space" presStyleCnt="0"/>
      <dgm:spPr/>
    </dgm:pt>
    <dgm:pt modelId="{B4300DEC-44C8-2742-AFE6-04BE707BD356}" type="pres">
      <dgm:prSet presAssocID="{50052110-7C15-40FC-825E-164451E5D65F}" presName="composite" presStyleCnt="0"/>
      <dgm:spPr/>
    </dgm:pt>
    <dgm:pt modelId="{31D52688-8EBD-9D4D-9027-02BE97F44B94}" type="pres">
      <dgm:prSet presAssocID="{50052110-7C15-40FC-825E-164451E5D65F}" presName="parTx" presStyleLbl="node1" presStyleIdx="4" presStyleCnt="5">
        <dgm:presLayoutVars>
          <dgm:chMax val="0"/>
          <dgm:chPref val="0"/>
          <dgm:bulletEnabled val="1"/>
        </dgm:presLayoutVars>
      </dgm:prSet>
      <dgm:spPr/>
    </dgm:pt>
    <dgm:pt modelId="{0EF50E81-5DBB-F249-ACF7-085D4A8E9744}" type="pres">
      <dgm:prSet presAssocID="{50052110-7C15-40FC-825E-164451E5D65F}" presName="desTx" presStyleLbl="revTx" presStyleIdx="4" presStyleCnt="5">
        <dgm:presLayoutVars>
          <dgm:bulletEnabled val="1"/>
        </dgm:presLayoutVars>
      </dgm:prSet>
      <dgm:spPr/>
    </dgm:pt>
  </dgm:ptLst>
  <dgm:cxnLst>
    <dgm:cxn modelId="{4FBCBA07-0932-4911-A1A2-483A6B1B8810}" srcId="{0F413952-112C-42BC-AC9D-666EA62087CE}" destId="{90294950-20EB-45C5-B290-20CB87243DB6}" srcOrd="2" destOrd="0" parTransId="{1E231677-40BB-4D44-AF5F-D3837CF58B32}" sibTransId="{E8928289-0D52-436A-9715-47D68BD2EDE2}"/>
    <dgm:cxn modelId="{CFC64914-C09B-0D4C-9C10-9BAB0261E50C}" type="presOf" srcId="{5F551128-6C77-456B-9918-C216E31CF3DB}" destId="{ED83B65E-845F-0D48-9B45-B9ACCC7EDA03}" srcOrd="0" destOrd="3" presId="urn:microsoft.com/office/officeart/2005/8/layout/chevron1"/>
    <dgm:cxn modelId="{FCA21820-0AFD-3744-9F9B-5F0673974B48}" type="presOf" srcId="{654A0F0F-83DD-4E93-A60D-2EFCEF262BD6}" destId="{4844AA14-1A0E-F746-8277-03482DBA7D72}" srcOrd="0" destOrd="0" presId="urn:microsoft.com/office/officeart/2005/8/layout/chevron1"/>
    <dgm:cxn modelId="{D9A1A827-C2E5-734D-9538-539884031A56}" type="presOf" srcId="{90294950-20EB-45C5-B290-20CB87243DB6}" destId="{ED83B65E-845F-0D48-9B45-B9ACCC7EDA03}" srcOrd="0" destOrd="2" presId="urn:microsoft.com/office/officeart/2005/8/layout/chevron1"/>
    <dgm:cxn modelId="{FAFFDD29-1D0B-D548-BBDD-F15078B24416}" type="presOf" srcId="{1B9407E6-3D6C-4D1F-B06E-4766B73E7640}" destId="{ED83B65E-845F-0D48-9B45-B9ACCC7EDA03}" srcOrd="0" destOrd="0" presId="urn:microsoft.com/office/officeart/2005/8/layout/chevron1"/>
    <dgm:cxn modelId="{EFCB0A2B-0A90-41F6-89F3-B36837537B46}" srcId="{0F413952-112C-42BC-AC9D-666EA62087CE}" destId="{D8B72E74-9821-4A73-8371-32F7678F70C5}" srcOrd="1" destOrd="0" parTransId="{7615BE42-FAD7-4D36-AA51-7EFC4596DF2E}" sibTransId="{B4BA9D13-C0A1-4386-ADFD-7F5C314201F9}"/>
    <dgm:cxn modelId="{B78CCD3A-9933-4BE2-8022-C755EE8A987C}" srcId="{7B24EEF5-AE11-40BC-B91B-3D593DDDB473}" destId="{171FD554-3182-41C0-8F15-A6749BEAB46E}" srcOrd="1" destOrd="0" parTransId="{3E7D601F-4037-4C8B-99A1-DCEF245D1C3C}" sibTransId="{2BD1C03A-FAC5-47D7-B1B0-89D1D855E209}"/>
    <dgm:cxn modelId="{5400D045-2A06-7E43-B372-B77476DFFDDD}" type="presOf" srcId="{F5AE1CC5-825A-4E83-B046-CFE16AFAE6FA}" destId="{0EF50E81-5DBB-F249-ACF7-085D4A8E9744}" srcOrd="0" destOrd="1" presId="urn:microsoft.com/office/officeart/2005/8/layout/chevron1"/>
    <dgm:cxn modelId="{2C85084F-6DA6-4821-A58B-1883E8C5141B}" srcId="{90306B30-FEC6-4349-9390-5C33C5798C95}" destId="{0F413952-112C-42BC-AC9D-666EA62087CE}" srcOrd="1" destOrd="0" parTransId="{F3B22255-4965-4095-ABAC-0B37DB26311C}" sibTransId="{10EFF846-D553-4020-B1AC-508A2708184B}"/>
    <dgm:cxn modelId="{68F1BD52-B743-AB4A-9E4F-DFD09DDF9D66}" type="presOf" srcId="{4AC960D7-3BBC-4522-A336-EE313C5DC560}" destId="{0EF50E81-5DBB-F249-ACF7-085D4A8E9744}" srcOrd="0" destOrd="2" presId="urn:microsoft.com/office/officeart/2005/8/layout/chevron1"/>
    <dgm:cxn modelId="{85655660-3406-3A45-A0F5-5EF1C4A29DD0}" type="presOf" srcId="{2DFC145B-D78D-4EA8-A72A-1D5843B29C3A}" destId="{573878CA-590C-DC4E-B075-4BF32328A68C}" srcOrd="0" destOrd="1" presId="urn:microsoft.com/office/officeart/2005/8/layout/chevron1"/>
    <dgm:cxn modelId="{E88A9963-1E8D-4004-87CA-0516693A5B43}" srcId="{90306B30-FEC6-4349-9390-5C33C5798C95}" destId="{43B5D93D-AE94-40CC-BBA7-4817102175E7}" srcOrd="0" destOrd="0" parTransId="{DBAE7D35-2E05-4A41-81AA-C879C17E3014}" sibTransId="{183C31C1-A03B-45EC-99E4-FE44B5B8AA39}"/>
    <dgm:cxn modelId="{47B40C72-6822-4843-976D-72CE2257F326}" srcId="{90306B30-FEC6-4349-9390-5C33C5798C95}" destId="{0F6707F1-28CF-4440-895D-2F79E7A117B3}" srcOrd="2" destOrd="0" parTransId="{BC141EE1-9EA7-4709-939A-19F6998B209C}" sibTransId="{FA1100FC-3821-456D-9925-DD7C0C956AB2}"/>
    <dgm:cxn modelId="{02F6AC73-484A-A14B-85D3-797DEB72BAD2}" type="presOf" srcId="{7F322FE5-F8EA-479C-B81B-842750B352C6}" destId="{0EF50E81-5DBB-F249-ACF7-085D4A8E9744}" srcOrd="0" destOrd="0" presId="urn:microsoft.com/office/officeart/2005/8/layout/chevron1"/>
    <dgm:cxn modelId="{427EAA75-0A0E-7749-9130-6768BA1F1DC7}" type="presOf" srcId="{14B6BAB3-D2C5-4F55-8486-2DE5ACF184E3}" destId="{8FD32127-DD99-8443-8DAB-D96294F76E27}" srcOrd="0" destOrd="0" presId="urn:microsoft.com/office/officeart/2005/8/layout/chevron1"/>
    <dgm:cxn modelId="{8E25B777-B7A1-4983-8EE6-72791080235B}" srcId="{50052110-7C15-40FC-825E-164451E5D65F}" destId="{F5AE1CC5-825A-4E83-B046-CFE16AFAE6FA}" srcOrd="1" destOrd="0" parTransId="{92B392A3-AF2B-40F0-AC66-93190E8ED399}" sibTransId="{7E9D6CE9-8D3A-48B9-A860-11124402645E}"/>
    <dgm:cxn modelId="{C4F52687-B2CF-4F00-8BDF-A99C1AA34F89}" srcId="{50052110-7C15-40FC-825E-164451E5D65F}" destId="{7F322FE5-F8EA-479C-B81B-842750B352C6}" srcOrd="0" destOrd="0" parTransId="{BBF73A29-D37A-46A0-BCC2-19EDADA45CC5}" sibTransId="{9D7154CA-C17A-442D-B828-7C9FA1805BD4}"/>
    <dgm:cxn modelId="{E418BE94-CA16-964B-8A94-482AB6D9EFC6}" type="presOf" srcId="{1B3E6D1A-E18D-46EC-A468-D71ED22AED6B}" destId="{573878CA-590C-DC4E-B075-4BF32328A68C}" srcOrd="0" destOrd="0" presId="urn:microsoft.com/office/officeart/2005/8/layout/chevron1"/>
    <dgm:cxn modelId="{9248E297-99DD-4474-877D-27AEB3901A01}" srcId="{90306B30-FEC6-4349-9390-5C33C5798C95}" destId="{50052110-7C15-40FC-825E-164451E5D65F}" srcOrd="4" destOrd="0" parTransId="{627EDFD9-35D6-427C-AD82-F41E59EE712A}" sibTransId="{1ACE9C31-53A5-406D-923E-71FBA086777B}"/>
    <dgm:cxn modelId="{C409BA99-6D0E-A848-B0A4-7E517E836AB9}" type="presOf" srcId="{43B5D93D-AE94-40CC-BBA7-4817102175E7}" destId="{3283A44C-15D9-7543-942A-F9D0673EFB38}" srcOrd="0" destOrd="0" presId="urn:microsoft.com/office/officeart/2005/8/layout/chevron1"/>
    <dgm:cxn modelId="{2ECEF199-5C2A-7A44-BF19-A2596BBCFAED}" type="presOf" srcId="{171FD554-3182-41C0-8F15-A6749BEAB46E}" destId="{8FD32127-DD99-8443-8DAB-D96294F76E27}" srcOrd="0" destOrd="1" presId="urn:microsoft.com/office/officeart/2005/8/layout/chevron1"/>
    <dgm:cxn modelId="{54B8619C-744A-124A-B731-94BBC9BDCC2E}" type="presOf" srcId="{D8B72E74-9821-4A73-8371-32F7678F70C5}" destId="{ED83B65E-845F-0D48-9B45-B9ACCC7EDA03}" srcOrd="0" destOrd="1" presId="urn:microsoft.com/office/officeart/2005/8/layout/chevron1"/>
    <dgm:cxn modelId="{885DDA9F-C89F-9543-9F95-E101185862D7}" type="presOf" srcId="{9E09FAC4-5EBB-465E-918F-C959D6DC4808}" destId="{4844AA14-1A0E-F746-8277-03482DBA7D72}" srcOrd="0" destOrd="2" presId="urn:microsoft.com/office/officeart/2005/8/layout/chevron1"/>
    <dgm:cxn modelId="{1AEA09B0-D080-024D-BFFB-2F2BE779B7B5}" type="presOf" srcId="{E013F687-1B1F-402F-88ED-A1E67CA1AB1F}" destId="{4844AA14-1A0E-F746-8277-03482DBA7D72}" srcOrd="0" destOrd="1" presId="urn:microsoft.com/office/officeart/2005/8/layout/chevron1"/>
    <dgm:cxn modelId="{E5B4B5BC-AA7F-4C46-A821-74F73B292C85}" type="presOf" srcId="{0F413952-112C-42BC-AC9D-666EA62087CE}" destId="{5A5450CE-6F49-6649-8305-29B3408C163C}" srcOrd="0" destOrd="0" presId="urn:microsoft.com/office/officeart/2005/8/layout/chevron1"/>
    <dgm:cxn modelId="{312BEABD-3AEA-49E3-A2CF-EEA18D51DB2B}" srcId="{0F413952-112C-42BC-AC9D-666EA62087CE}" destId="{5F551128-6C77-456B-9918-C216E31CF3DB}" srcOrd="3" destOrd="0" parTransId="{D347CBC6-8B95-4690-B6E5-32EC7A85310A}" sibTransId="{3C67F882-B26A-4212-B170-DAAEEBB94598}"/>
    <dgm:cxn modelId="{00B299C3-7DC8-435E-935F-47DFABF073E9}" srcId="{90306B30-FEC6-4349-9390-5C33C5798C95}" destId="{7B24EEF5-AE11-40BC-B91B-3D593DDDB473}" srcOrd="3" destOrd="0" parTransId="{8C48FEA7-3E85-49AF-BCF4-B7F93481C416}" sibTransId="{F7DCD3EB-0C3C-4101-A485-1FDCBE714067}"/>
    <dgm:cxn modelId="{5AF051CC-3431-7B4F-92D3-B668F8A778CD}" type="presOf" srcId="{90306B30-FEC6-4349-9390-5C33C5798C95}" destId="{2B13FC05-CABB-D24A-8A04-D3C3DE2A7A98}" srcOrd="0" destOrd="0" presId="urn:microsoft.com/office/officeart/2005/8/layout/chevron1"/>
    <dgm:cxn modelId="{9E868DCD-E8A6-354D-9698-D3059F5FEE40}" type="presOf" srcId="{50052110-7C15-40FC-825E-164451E5D65F}" destId="{31D52688-8EBD-9D4D-9027-02BE97F44B94}" srcOrd="0" destOrd="0" presId="urn:microsoft.com/office/officeart/2005/8/layout/chevron1"/>
    <dgm:cxn modelId="{F5E44CCF-74CE-4ADF-809C-A0A0A1025739}" srcId="{0F413952-112C-42BC-AC9D-666EA62087CE}" destId="{1B9407E6-3D6C-4D1F-B06E-4766B73E7640}" srcOrd="0" destOrd="0" parTransId="{72811CEF-D658-45C0-B433-A6713DA98D71}" sibTransId="{1230BA68-07CA-48B4-B35E-CCF49600F27F}"/>
    <dgm:cxn modelId="{29A7CACF-915B-4102-9A20-9E951C99E68C}" srcId="{0F6707F1-28CF-4440-895D-2F79E7A117B3}" destId="{9E09FAC4-5EBB-465E-918F-C959D6DC4808}" srcOrd="2" destOrd="0" parTransId="{2521BA09-692F-4FF2-A23D-537447230F34}" sibTransId="{49627C37-718D-4307-8402-FCA97C32C193}"/>
    <dgm:cxn modelId="{DDDDAED1-C521-433D-B7D0-83AFBCDB3ECB}" srcId="{43B5D93D-AE94-40CC-BBA7-4817102175E7}" destId="{2DFC145B-D78D-4EA8-A72A-1D5843B29C3A}" srcOrd="1" destOrd="0" parTransId="{69468F48-6CA6-49AE-9C0D-99D9FD0B126D}" sibTransId="{D31D9AE6-DD09-4585-91E0-527F4111B6C4}"/>
    <dgm:cxn modelId="{BD0677D4-7FF4-4086-B4F7-F6BB4B72AF82}" srcId="{0F6707F1-28CF-4440-895D-2F79E7A117B3}" destId="{654A0F0F-83DD-4E93-A60D-2EFCEF262BD6}" srcOrd="0" destOrd="0" parTransId="{DF27E5F2-498E-488A-A051-90037F42BE3F}" sibTransId="{96900648-E4B3-4695-A338-88FBFD197CDC}"/>
    <dgm:cxn modelId="{F5B1A5D7-2C8F-214C-8250-2F0451E1AA01}" type="presOf" srcId="{7B24EEF5-AE11-40BC-B91B-3D593DDDB473}" destId="{8CC47D70-1202-404A-AA1E-9DD2A260B1D9}" srcOrd="0" destOrd="0" presId="urn:microsoft.com/office/officeart/2005/8/layout/chevron1"/>
    <dgm:cxn modelId="{996572DA-D080-43F8-BCBC-1EAF4A62224D}" srcId="{0F6707F1-28CF-4440-895D-2F79E7A117B3}" destId="{E013F687-1B1F-402F-88ED-A1E67CA1AB1F}" srcOrd="1" destOrd="0" parTransId="{E9972852-5D04-46B9-8DEF-C3D2AA62A1DD}" sibTransId="{30DFCC57-E444-4720-BC93-1C11D1C6AB97}"/>
    <dgm:cxn modelId="{10F4A0DF-AABC-4DE1-8874-77A1185AEF88}" srcId="{43B5D93D-AE94-40CC-BBA7-4817102175E7}" destId="{1B3E6D1A-E18D-46EC-A468-D71ED22AED6B}" srcOrd="0" destOrd="0" parTransId="{12462BCF-4CF0-4496-9992-E882EEF2B54E}" sibTransId="{CF840D7A-AEC9-4E83-8F97-A01C708A4879}"/>
    <dgm:cxn modelId="{191810EA-6387-43BC-A79B-F649E8151922}" srcId="{7B24EEF5-AE11-40BC-B91B-3D593DDDB473}" destId="{14B6BAB3-D2C5-4F55-8486-2DE5ACF184E3}" srcOrd="0" destOrd="0" parTransId="{6A857E1B-9684-4B91-A91C-E9644E2C9F2D}" sibTransId="{A07F73E9-0BB6-4AAC-B24C-3AC5671C03FC}"/>
    <dgm:cxn modelId="{F4E033EA-20D8-4565-86ED-3190DEA0E5B0}" srcId="{50052110-7C15-40FC-825E-164451E5D65F}" destId="{4AC960D7-3BBC-4522-A336-EE313C5DC560}" srcOrd="2" destOrd="0" parTransId="{06EEDC70-C892-4DFD-B9AD-B48453B40E72}" sibTransId="{C072397C-904B-484E-9B43-8049B2DA359A}"/>
    <dgm:cxn modelId="{28A657F6-50F2-8E4C-8CF5-19A1FF905F2E}" type="presOf" srcId="{0F6707F1-28CF-4440-895D-2F79E7A117B3}" destId="{71ED6917-1734-8E4D-9C42-CC41FCA9ED6A}" srcOrd="0" destOrd="0" presId="urn:microsoft.com/office/officeart/2005/8/layout/chevron1"/>
    <dgm:cxn modelId="{59189F80-D7F0-F646-BEB3-BF3026A2D8CF}" type="presParOf" srcId="{2B13FC05-CABB-D24A-8A04-D3C3DE2A7A98}" destId="{A4D0F4DF-AB0B-A546-8174-FBC99D8B8817}" srcOrd="0" destOrd="0" presId="urn:microsoft.com/office/officeart/2005/8/layout/chevron1"/>
    <dgm:cxn modelId="{45467703-99EE-784F-AF0F-D8D934467F4A}" type="presParOf" srcId="{A4D0F4DF-AB0B-A546-8174-FBC99D8B8817}" destId="{3283A44C-15D9-7543-942A-F9D0673EFB38}" srcOrd="0" destOrd="0" presId="urn:microsoft.com/office/officeart/2005/8/layout/chevron1"/>
    <dgm:cxn modelId="{34E34B4A-B0C1-BC41-9D04-F59863515120}" type="presParOf" srcId="{A4D0F4DF-AB0B-A546-8174-FBC99D8B8817}" destId="{573878CA-590C-DC4E-B075-4BF32328A68C}" srcOrd="1" destOrd="0" presId="urn:microsoft.com/office/officeart/2005/8/layout/chevron1"/>
    <dgm:cxn modelId="{CBE42FE1-56E0-274F-AD14-D8092C6C4342}" type="presParOf" srcId="{2B13FC05-CABB-D24A-8A04-D3C3DE2A7A98}" destId="{912B5F1F-DA99-EC47-932D-2AD9AAD0DCE9}" srcOrd="1" destOrd="0" presId="urn:microsoft.com/office/officeart/2005/8/layout/chevron1"/>
    <dgm:cxn modelId="{DAD893C2-93A8-F24E-B549-BC85847F07F9}" type="presParOf" srcId="{2B13FC05-CABB-D24A-8A04-D3C3DE2A7A98}" destId="{7CA2AC1A-0B63-C843-88A6-BD202B3A9B62}" srcOrd="2" destOrd="0" presId="urn:microsoft.com/office/officeart/2005/8/layout/chevron1"/>
    <dgm:cxn modelId="{46BCC853-4744-7244-8652-E1B4306FA73E}" type="presParOf" srcId="{7CA2AC1A-0B63-C843-88A6-BD202B3A9B62}" destId="{5A5450CE-6F49-6649-8305-29B3408C163C}" srcOrd="0" destOrd="0" presId="urn:microsoft.com/office/officeart/2005/8/layout/chevron1"/>
    <dgm:cxn modelId="{9BB6BFD2-E6F4-FB4D-B30F-93BB7A8815E8}" type="presParOf" srcId="{7CA2AC1A-0B63-C843-88A6-BD202B3A9B62}" destId="{ED83B65E-845F-0D48-9B45-B9ACCC7EDA03}" srcOrd="1" destOrd="0" presId="urn:microsoft.com/office/officeart/2005/8/layout/chevron1"/>
    <dgm:cxn modelId="{085D6712-695D-8A42-A4E7-7939368B8A19}" type="presParOf" srcId="{2B13FC05-CABB-D24A-8A04-D3C3DE2A7A98}" destId="{BD395D6B-DA75-2244-8343-FB103B45CFE0}" srcOrd="3" destOrd="0" presId="urn:microsoft.com/office/officeart/2005/8/layout/chevron1"/>
    <dgm:cxn modelId="{8019E26A-1088-EB47-B75D-F7515222839D}" type="presParOf" srcId="{2B13FC05-CABB-D24A-8A04-D3C3DE2A7A98}" destId="{7F20946A-2AC6-2E49-BC7B-ADEDBAA5D53E}" srcOrd="4" destOrd="0" presId="urn:microsoft.com/office/officeart/2005/8/layout/chevron1"/>
    <dgm:cxn modelId="{6A879EF5-86D7-E34F-B8DD-31C138EF184C}" type="presParOf" srcId="{7F20946A-2AC6-2E49-BC7B-ADEDBAA5D53E}" destId="{71ED6917-1734-8E4D-9C42-CC41FCA9ED6A}" srcOrd="0" destOrd="0" presId="urn:microsoft.com/office/officeart/2005/8/layout/chevron1"/>
    <dgm:cxn modelId="{7BC65746-53FE-9B4A-A61F-F11777E59076}" type="presParOf" srcId="{7F20946A-2AC6-2E49-BC7B-ADEDBAA5D53E}" destId="{4844AA14-1A0E-F746-8277-03482DBA7D72}" srcOrd="1" destOrd="0" presId="urn:microsoft.com/office/officeart/2005/8/layout/chevron1"/>
    <dgm:cxn modelId="{38006A4E-E5D9-F24D-A31B-E9ED9E52217C}" type="presParOf" srcId="{2B13FC05-CABB-D24A-8A04-D3C3DE2A7A98}" destId="{4C1DC334-42CF-6E42-A7BB-68C5E968558E}" srcOrd="5" destOrd="0" presId="urn:microsoft.com/office/officeart/2005/8/layout/chevron1"/>
    <dgm:cxn modelId="{9DE8B91F-830D-7F47-BA5A-BCA6BDF49089}" type="presParOf" srcId="{2B13FC05-CABB-D24A-8A04-D3C3DE2A7A98}" destId="{A02EF211-0F1C-164C-BA1B-D63640087FB2}" srcOrd="6" destOrd="0" presId="urn:microsoft.com/office/officeart/2005/8/layout/chevron1"/>
    <dgm:cxn modelId="{47EC2941-6A9D-9F42-8934-FBB86F090591}" type="presParOf" srcId="{A02EF211-0F1C-164C-BA1B-D63640087FB2}" destId="{8CC47D70-1202-404A-AA1E-9DD2A260B1D9}" srcOrd="0" destOrd="0" presId="urn:microsoft.com/office/officeart/2005/8/layout/chevron1"/>
    <dgm:cxn modelId="{0A8AC1A2-60EB-A845-AE95-77A1800D2B8C}" type="presParOf" srcId="{A02EF211-0F1C-164C-BA1B-D63640087FB2}" destId="{8FD32127-DD99-8443-8DAB-D96294F76E27}" srcOrd="1" destOrd="0" presId="urn:microsoft.com/office/officeart/2005/8/layout/chevron1"/>
    <dgm:cxn modelId="{A6AB675C-4858-5A4E-BD92-6969E06D2603}" type="presParOf" srcId="{2B13FC05-CABB-D24A-8A04-D3C3DE2A7A98}" destId="{17F2FD14-F280-1043-872E-729E8FC9EC93}" srcOrd="7" destOrd="0" presId="urn:microsoft.com/office/officeart/2005/8/layout/chevron1"/>
    <dgm:cxn modelId="{07919151-CBFD-6345-BC14-84304DDD431A}" type="presParOf" srcId="{2B13FC05-CABB-D24A-8A04-D3C3DE2A7A98}" destId="{B4300DEC-44C8-2742-AFE6-04BE707BD356}" srcOrd="8" destOrd="0" presId="urn:microsoft.com/office/officeart/2005/8/layout/chevron1"/>
    <dgm:cxn modelId="{FB8A5CD3-E318-C54F-9972-1077CABC6F62}" type="presParOf" srcId="{B4300DEC-44C8-2742-AFE6-04BE707BD356}" destId="{31D52688-8EBD-9D4D-9027-02BE97F44B94}" srcOrd="0" destOrd="0" presId="urn:microsoft.com/office/officeart/2005/8/layout/chevron1"/>
    <dgm:cxn modelId="{1D629959-4935-F346-8F81-C5CF91015FC1}" type="presParOf" srcId="{B4300DEC-44C8-2742-AFE6-04BE707BD356}" destId="{0EF50E81-5DBB-F249-ACF7-085D4A8E9744}"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7AABF-4977-734F-B80F-806A4038CD7C}">
      <dsp:nvSpPr>
        <dsp:cNvPr id="0" name=""/>
        <dsp:cNvSpPr/>
      </dsp:nvSpPr>
      <dsp:spPr>
        <a:xfrm>
          <a:off x="0" y="0"/>
          <a:ext cx="3286125" cy="4351338"/>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t>Comparison table of benefits: Jira with Xray vs. HP ALM.</a:t>
          </a:r>
        </a:p>
      </dsp:txBody>
      <dsp:txXfrm>
        <a:off x="0" y="1653508"/>
        <a:ext cx="3286125" cy="2610802"/>
      </dsp:txXfrm>
    </dsp:sp>
    <dsp:sp modelId="{0B7234A7-4CC8-E448-B81A-E91315376050}">
      <dsp:nvSpPr>
        <dsp:cNvPr id="0" name=""/>
        <dsp:cNvSpPr/>
      </dsp:nvSpPr>
      <dsp:spPr>
        <a:xfrm>
          <a:off x="990361" y="435133"/>
          <a:ext cx="1305401" cy="130540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2AF184F2-264F-4F41-8A48-5FE2785054BB}">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9AC8B0-7BAD-1D48-92B4-8A57385A54A8}">
      <dsp:nvSpPr>
        <dsp:cNvPr id="0" name=""/>
        <dsp:cNvSpPr/>
      </dsp:nvSpPr>
      <dsp:spPr>
        <a:xfrm>
          <a:off x="3614737" y="0"/>
          <a:ext cx="3286125" cy="4351338"/>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Table highlighting why Xray's KPIs and reporting outperform HP ALM.</a:t>
          </a:r>
        </a:p>
      </dsp:txBody>
      <dsp:txXfrm>
        <a:off x="3614737" y="1653508"/>
        <a:ext cx="3286125" cy="2610802"/>
      </dsp:txXfrm>
    </dsp:sp>
    <dsp:sp modelId="{11928EEC-3918-2E42-B49D-3ED80A44833E}">
      <dsp:nvSpPr>
        <dsp:cNvPr id="0" name=""/>
        <dsp:cNvSpPr/>
      </dsp:nvSpPr>
      <dsp:spPr>
        <a:xfrm>
          <a:off x="4605099" y="435133"/>
          <a:ext cx="1305401" cy="130540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FA16B3E3-6916-8D4F-B3E4-4ECA1563BCE2}">
      <dsp:nvSpPr>
        <dsp:cNvPr id="0" name=""/>
        <dsp:cNvSpPr/>
      </dsp:nvSpPr>
      <dsp:spPr>
        <a:xfrm>
          <a:off x="3614737"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9602A5-E818-714A-AD2A-C5DCB08D6A94}">
      <dsp:nvSpPr>
        <dsp:cNvPr id="0" name=""/>
        <dsp:cNvSpPr/>
      </dsp:nvSpPr>
      <dsp:spPr>
        <a:xfrm>
          <a:off x="7229475" y="0"/>
          <a:ext cx="3286125" cy="4351338"/>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Key steps for migrating test cases from HP ALM to Xray. </a:t>
          </a:r>
        </a:p>
      </dsp:txBody>
      <dsp:txXfrm>
        <a:off x="7229475" y="1653508"/>
        <a:ext cx="3286125" cy="2610802"/>
      </dsp:txXfrm>
    </dsp:sp>
    <dsp:sp modelId="{EB65D536-F0A2-3D41-B027-335C15CF8E72}">
      <dsp:nvSpPr>
        <dsp:cNvPr id="0" name=""/>
        <dsp:cNvSpPr/>
      </dsp:nvSpPr>
      <dsp:spPr>
        <a:xfrm>
          <a:off x="8219836" y="435133"/>
          <a:ext cx="1305401" cy="130540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82292FAB-4D46-7240-8183-AC133F17407D}">
      <dsp:nvSpPr>
        <dsp:cNvPr id="0" name=""/>
        <dsp:cNvSpPr/>
      </dsp:nvSpPr>
      <dsp:spPr>
        <a:xfrm>
          <a:off x="7229475"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3A44C-15D9-7543-942A-F9D0673EFB38}">
      <dsp:nvSpPr>
        <dsp:cNvPr id="0" name=""/>
        <dsp:cNvSpPr/>
      </dsp:nvSpPr>
      <dsp:spPr>
        <a:xfrm>
          <a:off x="3263" y="123247"/>
          <a:ext cx="2274614" cy="756000"/>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defRPr b="1"/>
          </a:pPr>
          <a:r>
            <a:rPr lang="en-US" sz="1400" b="1" kern="1200"/>
            <a:t>1. Overview</a:t>
          </a:r>
          <a:endParaRPr lang="en-US" sz="1400" kern="1200"/>
        </a:p>
      </dsp:txBody>
      <dsp:txXfrm>
        <a:off x="381263" y="123247"/>
        <a:ext cx="1518614" cy="756000"/>
      </dsp:txXfrm>
    </dsp:sp>
    <dsp:sp modelId="{573878CA-590C-DC4E-B075-4BF32328A68C}">
      <dsp:nvSpPr>
        <dsp:cNvPr id="0" name=""/>
        <dsp:cNvSpPr/>
      </dsp:nvSpPr>
      <dsp:spPr>
        <a:xfrm>
          <a:off x="3263" y="973747"/>
          <a:ext cx="1819691" cy="325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Objective: </a:t>
          </a:r>
          <a:r>
            <a:rPr lang="en-US" sz="1400" kern="1200" dirty="0"/>
            <a:t>Seamless migration from HP ALM to Xray within Jira to improve test management.</a:t>
          </a:r>
        </a:p>
        <a:p>
          <a:pPr marL="114300" lvl="1" indent="-114300" algn="l" defTabSz="622300">
            <a:lnSpc>
              <a:spcPct val="90000"/>
            </a:lnSpc>
            <a:spcBef>
              <a:spcPct val="0"/>
            </a:spcBef>
            <a:spcAft>
              <a:spcPct val="15000"/>
            </a:spcAft>
            <a:buChar char="•"/>
          </a:pPr>
          <a:r>
            <a:rPr lang="en-US" sz="1400" b="1" kern="1200"/>
            <a:t>Benefits: </a:t>
          </a:r>
          <a:r>
            <a:rPr lang="en-US" sz="1400" kern="1200"/>
            <a:t>Unified development &amp; testing, Agile support, cost savings.</a:t>
          </a:r>
        </a:p>
      </dsp:txBody>
      <dsp:txXfrm>
        <a:off x="3263" y="973747"/>
        <a:ext cx="1819691" cy="3254343"/>
      </dsp:txXfrm>
    </dsp:sp>
    <dsp:sp modelId="{5A5450CE-6F49-6649-8305-29B3408C163C}">
      <dsp:nvSpPr>
        <dsp:cNvPr id="0" name=""/>
        <dsp:cNvSpPr/>
      </dsp:nvSpPr>
      <dsp:spPr>
        <a:xfrm>
          <a:off x="2061878" y="123247"/>
          <a:ext cx="2274614" cy="756000"/>
        </a:xfrm>
        <a:prstGeom prst="chevron">
          <a:avLst/>
        </a:prstGeom>
        <a:solidFill>
          <a:schemeClr val="accent2">
            <a:hueOff val="-363841"/>
            <a:satOff val="-20982"/>
            <a:lumOff val="215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defRPr b="1"/>
          </a:pPr>
          <a:r>
            <a:rPr lang="en-US" sz="1400" b="1" kern="1200"/>
            <a:t>2. Migration Steps</a:t>
          </a:r>
          <a:endParaRPr lang="en-US" sz="1400" kern="1200"/>
        </a:p>
      </dsp:txBody>
      <dsp:txXfrm>
        <a:off x="2439878" y="123247"/>
        <a:ext cx="1518614" cy="756000"/>
      </dsp:txXfrm>
    </dsp:sp>
    <dsp:sp modelId="{ED83B65E-845F-0D48-9B45-B9ACCC7EDA03}">
      <dsp:nvSpPr>
        <dsp:cNvPr id="0" name=""/>
        <dsp:cNvSpPr/>
      </dsp:nvSpPr>
      <dsp:spPr>
        <a:xfrm>
          <a:off x="2061878" y="973747"/>
          <a:ext cx="1819691" cy="325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b="1" kern="1200"/>
            <a:t>Data Extraction</a:t>
          </a:r>
          <a:r>
            <a:rPr lang="en-US" sz="1400" kern="1200"/>
            <a:t>: Export test cases from HP ALM (usually in Excel/CSV format).</a:t>
          </a:r>
        </a:p>
        <a:p>
          <a:pPr marL="114300" lvl="1" indent="-114300" algn="l" defTabSz="622300">
            <a:lnSpc>
              <a:spcPct val="90000"/>
            </a:lnSpc>
            <a:spcBef>
              <a:spcPct val="0"/>
            </a:spcBef>
            <a:spcAft>
              <a:spcPct val="15000"/>
            </a:spcAft>
            <a:buChar char="•"/>
          </a:pPr>
          <a:r>
            <a:rPr lang="en-US" sz="1400" b="1" kern="1200"/>
            <a:t>Data Transformation</a:t>
          </a:r>
          <a:r>
            <a:rPr lang="en-US" sz="1400" kern="1200"/>
            <a:t>: Reformat exported data to align with Xray’s structure.</a:t>
          </a:r>
        </a:p>
        <a:p>
          <a:pPr marL="114300" lvl="1" indent="-114300" algn="l" defTabSz="622300">
            <a:lnSpc>
              <a:spcPct val="90000"/>
            </a:lnSpc>
            <a:spcBef>
              <a:spcPct val="0"/>
            </a:spcBef>
            <a:spcAft>
              <a:spcPct val="15000"/>
            </a:spcAft>
            <a:buChar char="•"/>
          </a:pPr>
          <a:r>
            <a:rPr lang="en-US" sz="1400" b="1" kern="1200"/>
            <a:t>Data Import</a:t>
          </a:r>
          <a:r>
            <a:rPr lang="en-US" sz="1400" kern="1200"/>
            <a:t>: Utilize Xray’s “Test Case Importer” to import test cases into Jira Xray.</a:t>
          </a:r>
        </a:p>
        <a:p>
          <a:pPr marL="114300" lvl="1" indent="-114300" algn="l" defTabSz="622300">
            <a:lnSpc>
              <a:spcPct val="90000"/>
            </a:lnSpc>
            <a:spcBef>
              <a:spcPct val="0"/>
            </a:spcBef>
            <a:spcAft>
              <a:spcPct val="15000"/>
            </a:spcAft>
            <a:buChar char="•"/>
          </a:pPr>
          <a:r>
            <a:rPr lang="en-US" sz="1400" b="1" kern="1200"/>
            <a:t>Validation</a:t>
          </a:r>
          <a:r>
            <a:rPr lang="en-US" sz="1400" kern="1200"/>
            <a:t>: Verify that all tests are imported correctly and maintain traceability.</a:t>
          </a:r>
        </a:p>
      </dsp:txBody>
      <dsp:txXfrm>
        <a:off x="2061878" y="973747"/>
        <a:ext cx="1819691" cy="3254343"/>
      </dsp:txXfrm>
    </dsp:sp>
    <dsp:sp modelId="{71ED6917-1734-8E4D-9C42-CC41FCA9ED6A}">
      <dsp:nvSpPr>
        <dsp:cNvPr id="0" name=""/>
        <dsp:cNvSpPr/>
      </dsp:nvSpPr>
      <dsp:spPr>
        <a:xfrm>
          <a:off x="4120492" y="123247"/>
          <a:ext cx="2274614" cy="756000"/>
        </a:xfrm>
        <a:prstGeom prst="chevron">
          <a:avLst/>
        </a:prstGeom>
        <a:solidFill>
          <a:schemeClr val="accent2">
            <a:hueOff val="-727682"/>
            <a:satOff val="-41964"/>
            <a:lumOff val="431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defRPr b="1"/>
          </a:pPr>
          <a:r>
            <a:rPr lang="en-US" sz="1400" b="1" kern="1200"/>
            <a:t>3. Key Considerations</a:t>
          </a:r>
          <a:endParaRPr lang="en-US" sz="1400" kern="1200"/>
        </a:p>
      </dsp:txBody>
      <dsp:txXfrm>
        <a:off x="4498492" y="123247"/>
        <a:ext cx="1518614" cy="756000"/>
      </dsp:txXfrm>
    </dsp:sp>
    <dsp:sp modelId="{4844AA14-1A0E-F746-8277-03482DBA7D72}">
      <dsp:nvSpPr>
        <dsp:cNvPr id="0" name=""/>
        <dsp:cNvSpPr/>
      </dsp:nvSpPr>
      <dsp:spPr>
        <a:xfrm>
          <a:off x="4120492" y="973747"/>
          <a:ext cx="1819691" cy="325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b="1" kern="1200"/>
            <a:t>Mapping Fields</a:t>
          </a:r>
          <a:r>
            <a:rPr lang="en-US" sz="1400" kern="1200"/>
            <a:t>: Ensure HP ALM fields are properly mapped to Xray fields.</a:t>
          </a:r>
        </a:p>
        <a:p>
          <a:pPr marL="114300" lvl="1" indent="-114300" algn="l" defTabSz="622300">
            <a:lnSpc>
              <a:spcPct val="90000"/>
            </a:lnSpc>
            <a:spcBef>
              <a:spcPct val="0"/>
            </a:spcBef>
            <a:spcAft>
              <a:spcPct val="15000"/>
            </a:spcAft>
            <a:buChar char="•"/>
          </a:pPr>
          <a:r>
            <a:rPr lang="en-US" sz="1400" b="1" kern="1200"/>
            <a:t>Attachment Handling</a:t>
          </a:r>
          <a:r>
            <a:rPr lang="en-US" sz="1400" kern="1200"/>
            <a:t>: Attachments need to be manually migrated if not included in export.</a:t>
          </a:r>
        </a:p>
        <a:p>
          <a:pPr marL="114300" lvl="1" indent="-114300" algn="l" defTabSz="622300">
            <a:lnSpc>
              <a:spcPct val="90000"/>
            </a:lnSpc>
            <a:spcBef>
              <a:spcPct val="0"/>
            </a:spcBef>
            <a:spcAft>
              <a:spcPct val="15000"/>
            </a:spcAft>
            <a:buChar char="•"/>
          </a:pPr>
          <a:r>
            <a:rPr lang="en-US" sz="1400" b="1" kern="1200"/>
            <a:t>Test Structure</a:t>
          </a:r>
          <a:r>
            <a:rPr lang="en-US" sz="1400" kern="1200"/>
            <a:t>: Maintain folder and organizational structures during the migration.</a:t>
          </a:r>
        </a:p>
      </dsp:txBody>
      <dsp:txXfrm>
        <a:off x="4120492" y="973747"/>
        <a:ext cx="1819691" cy="3254343"/>
      </dsp:txXfrm>
    </dsp:sp>
    <dsp:sp modelId="{8CC47D70-1202-404A-AA1E-9DD2A260B1D9}">
      <dsp:nvSpPr>
        <dsp:cNvPr id="0" name=""/>
        <dsp:cNvSpPr/>
      </dsp:nvSpPr>
      <dsp:spPr>
        <a:xfrm>
          <a:off x="6179107" y="123247"/>
          <a:ext cx="2274614" cy="756000"/>
        </a:xfrm>
        <a:prstGeom prst="chevron">
          <a:avLst/>
        </a:prstGeom>
        <a:solidFill>
          <a:schemeClr val="accent2">
            <a:hueOff val="-1091522"/>
            <a:satOff val="-62946"/>
            <a:lumOff val="647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defRPr b="1"/>
          </a:pPr>
          <a:r>
            <a:rPr lang="en-US" sz="1400" b="1" kern="1200"/>
            <a:t>4. Tools and References</a:t>
          </a:r>
          <a:endParaRPr lang="en-US" sz="1400" kern="1200"/>
        </a:p>
      </dsp:txBody>
      <dsp:txXfrm>
        <a:off x="6557107" y="123247"/>
        <a:ext cx="1518614" cy="756000"/>
      </dsp:txXfrm>
    </dsp:sp>
    <dsp:sp modelId="{8FD32127-DD99-8443-8DAB-D96294F76E27}">
      <dsp:nvSpPr>
        <dsp:cNvPr id="0" name=""/>
        <dsp:cNvSpPr/>
      </dsp:nvSpPr>
      <dsp:spPr>
        <a:xfrm>
          <a:off x="6179107" y="973747"/>
          <a:ext cx="1819691" cy="325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b="1" kern="1200"/>
            <a:t>Xray Data Importer Tool</a:t>
          </a:r>
          <a:r>
            <a:rPr lang="en-US" sz="1400" kern="1200"/>
            <a:t>: Built-in support for importing data.</a:t>
          </a:r>
        </a:p>
        <a:p>
          <a:pPr marL="114300" lvl="1" indent="-114300" algn="l" defTabSz="622300">
            <a:lnSpc>
              <a:spcPct val="90000"/>
            </a:lnSpc>
            <a:spcBef>
              <a:spcPct val="0"/>
            </a:spcBef>
            <a:spcAft>
              <a:spcPct val="15000"/>
            </a:spcAft>
            <a:buChar char="•"/>
          </a:pPr>
          <a:r>
            <a:rPr lang="en-US" sz="1400" b="1" kern="1200"/>
            <a:t>API for Automation</a:t>
          </a:r>
          <a:r>
            <a:rPr lang="en-US" sz="1400" kern="1200"/>
            <a:t>: Xray API can help automate the migration process.</a:t>
          </a:r>
        </a:p>
      </dsp:txBody>
      <dsp:txXfrm>
        <a:off x="6179107" y="973747"/>
        <a:ext cx="1819691" cy="3254343"/>
      </dsp:txXfrm>
    </dsp:sp>
    <dsp:sp modelId="{31D52688-8EBD-9D4D-9027-02BE97F44B94}">
      <dsp:nvSpPr>
        <dsp:cNvPr id="0" name=""/>
        <dsp:cNvSpPr/>
      </dsp:nvSpPr>
      <dsp:spPr>
        <a:xfrm>
          <a:off x="8237721" y="123247"/>
          <a:ext cx="2274614" cy="756000"/>
        </a:xfrm>
        <a:prstGeom prst="chevron">
          <a:avLst/>
        </a:prstGeom>
        <a:solidFill>
          <a:schemeClr val="accent2">
            <a:hueOff val="-1455363"/>
            <a:satOff val="-83928"/>
            <a:lumOff val="862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defRPr b="1"/>
          </a:pPr>
          <a:r>
            <a:rPr lang="en-US" sz="1400" b="1" kern="1200"/>
            <a:t>5. Resources</a:t>
          </a:r>
          <a:endParaRPr lang="en-US" sz="1400" kern="1200"/>
        </a:p>
      </dsp:txBody>
      <dsp:txXfrm>
        <a:off x="8615721" y="123247"/>
        <a:ext cx="1518614" cy="756000"/>
      </dsp:txXfrm>
    </dsp:sp>
    <dsp:sp modelId="{0EF50E81-5DBB-F249-ACF7-085D4A8E9744}">
      <dsp:nvSpPr>
        <dsp:cNvPr id="0" name=""/>
        <dsp:cNvSpPr/>
      </dsp:nvSpPr>
      <dsp:spPr>
        <a:xfrm>
          <a:off x="8237721" y="973747"/>
          <a:ext cx="1819691" cy="325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622300">
            <a:lnSpc>
              <a:spcPct val="90000"/>
            </a:lnSpc>
            <a:spcBef>
              <a:spcPct val="0"/>
            </a:spcBef>
            <a:spcAft>
              <a:spcPct val="15000"/>
            </a:spcAft>
            <a:buChar char="•"/>
          </a:pPr>
          <a:r>
            <a:rPr lang="en-US" sz="1400" kern="1200">
              <a:hlinkClick xmlns:r="http://schemas.openxmlformats.org/officeDocument/2006/relationships" r:id="rId1"/>
            </a:rPr>
            <a:t>Xray Documentation on Importing Test Cases</a:t>
          </a:r>
          <a:endParaRPr lang="en-US" sz="1400" kern="1200"/>
        </a:p>
        <a:p>
          <a:pPr marL="114300" lvl="1" indent="-114300" algn="l" defTabSz="622300">
            <a:lnSpc>
              <a:spcPct val="90000"/>
            </a:lnSpc>
            <a:spcBef>
              <a:spcPct val="0"/>
            </a:spcBef>
            <a:spcAft>
              <a:spcPct val="15000"/>
            </a:spcAft>
            <a:buChar char="•"/>
          </a:pPr>
          <a:r>
            <a:rPr lang="en-US" sz="1400" kern="1200"/>
            <a:t>HP ALM to Jira Migration Guide</a:t>
          </a:r>
        </a:p>
        <a:p>
          <a:pPr marL="114300" lvl="1" indent="-114300" algn="l" defTabSz="622300">
            <a:lnSpc>
              <a:spcPct val="90000"/>
            </a:lnSpc>
            <a:spcBef>
              <a:spcPct val="0"/>
            </a:spcBef>
            <a:spcAft>
              <a:spcPct val="15000"/>
            </a:spcAft>
            <a:buChar char="•"/>
          </a:pPr>
          <a:r>
            <a:rPr lang="en-US" sz="1400" kern="1200">
              <a:hlinkClick xmlns:r="http://schemas.openxmlformats.org/officeDocument/2006/relationships" r:id="rId2"/>
            </a:rPr>
            <a:t>Integrating with Testing Framewoks</a:t>
          </a:r>
          <a:endParaRPr lang="en-US" sz="1400" kern="1200"/>
        </a:p>
      </dsp:txBody>
      <dsp:txXfrm>
        <a:off x="8237721" y="973747"/>
        <a:ext cx="1819691" cy="3254343"/>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1C0975-E3B9-214B-9278-337C056141DF}" type="datetimeFigureOut">
              <a:rPr lang="en-US" smtClean="0"/>
              <a:t>11/12/24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4489A-19A8-3143-8B33-4CE6764E0C0F}" type="slidenum">
              <a:rPr lang="en-US" smtClean="0"/>
              <a:t>‹#›</a:t>
            </a:fld>
            <a:endParaRPr lang="en-US"/>
          </a:p>
        </p:txBody>
      </p:sp>
    </p:spTree>
    <p:extLst>
      <p:ext uri="{BB962C8B-B14F-4D97-AF65-F5344CB8AC3E}">
        <p14:creationId xmlns:p14="http://schemas.microsoft.com/office/powerpoint/2010/main" val="208074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8A5D5D-1B87-BE44-92DA-6AEB7BFD1A9A}"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29731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A5D5D-1B87-BE44-92DA-6AEB7BFD1A9A}"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963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A5D5D-1B87-BE44-92DA-6AEB7BFD1A9A}"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39882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8A5D5D-1B87-BE44-92DA-6AEB7BFD1A9A}"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176043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8A5D5D-1B87-BE44-92DA-6AEB7BFD1A9A}" type="datetimeFigureOut">
              <a:rPr lang="en-US" smtClean="0"/>
              <a:t>11/12/24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359547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8A5D5D-1B87-BE44-92DA-6AEB7BFD1A9A}"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62385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8A5D5D-1B87-BE44-92DA-6AEB7BFD1A9A}" type="datetimeFigureOut">
              <a:rPr lang="en-US" smtClean="0"/>
              <a:t>11/12/24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132677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8A5D5D-1B87-BE44-92DA-6AEB7BFD1A9A}" type="datetimeFigureOut">
              <a:rPr lang="en-US" smtClean="0"/>
              <a:t>11/12/24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807628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A5D5D-1B87-BE44-92DA-6AEB7BFD1A9A}" type="datetimeFigureOut">
              <a:rPr lang="en-US" smtClean="0"/>
              <a:t>11/12/24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341915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A5D5D-1B87-BE44-92DA-6AEB7BFD1A9A}"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303053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8A5D5D-1B87-BE44-92DA-6AEB7BFD1A9A}" type="datetimeFigureOut">
              <a:rPr lang="en-US" smtClean="0"/>
              <a:t>11/12/24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333481-FCCC-E44D-B7A8-92CA1258D667}" type="slidenum">
              <a:rPr lang="en-US" smtClean="0"/>
              <a:t>‹#›</a:t>
            </a:fld>
            <a:endParaRPr lang="en-US"/>
          </a:p>
        </p:txBody>
      </p:sp>
    </p:spTree>
    <p:extLst>
      <p:ext uri="{BB962C8B-B14F-4D97-AF65-F5344CB8AC3E}">
        <p14:creationId xmlns:p14="http://schemas.microsoft.com/office/powerpoint/2010/main" val="1529717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8A5D5D-1B87-BE44-92DA-6AEB7BFD1A9A}" type="datetimeFigureOut">
              <a:rPr lang="en-US" smtClean="0"/>
              <a:t>11/12/24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3481-FCCC-E44D-B7A8-92CA1258D667}" type="slidenum">
              <a:rPr lang="en-US" smtClean="0"/>
              <a:t>‹#›</a:t>
            </a:fld>
            <a:endParaRPr lang="en-US"/>
          </a:p>
        </p:txBody>
      </p:sp>
    </p:spTree>
    <p:extLst>
      <p:ext uri="{BB962C8B-B14F-4D97-AF65-F5344CB8AC3E}">
        <p14:creationId xmlns:p14="http://schemas.microsoft.com/office/powerpoint/2010/main" val="3217998836"/>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etxray.app/pages/viewpage.action?pageId=62267303"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66E9-C8F1-736B-1133-1B62527AC5D3}"/>
              </a:ext>
            </a:extLst>
          </p:cNvPr>
          <p:cNvSpPr>
            <a:spLocks noGrp="1"/>
          </p:cNvSpPr>
          <p:nvPr>
            <p:ph type="title"/>
          </p:nvPr>
        </p:nvSpPr>
        <p:spPr>
          <a:xfrm>
            <a:off x="838200" y="556995"/>
            <a:ext cx="10515600" cy="1133693"/>
          </a:xfrm>
        </p:spPr>
        <p:txBody>
          <a:bodyPr>
            <a:normAutofit/>
          </a:bodyPr>
          <a:lstStyle/>
          <a:p>
            <a:r>
              <a:rPr lang="en-US" sz="3600" b="1" u="sng">
                <a:latin typeface="Abadi" panose="020B0604020104020204" pitchFamily="34" charset="0"/>
              </a:rPr>
              <a:t>Jira with Xray vs. HP ALM: Benefits, KPIs, and Migration Guide:</a:t>
            </a:r>
          </a:p>
        </p:txBody>
      </p:sp>
      <p:graphicFrame>
        <p:nvGraphicFramePr>
          <p:cNvPr id="12" name="Content Placeholder 2">
            <a:extLst>
              <a:ext uri="{FF2B5EF4-FFF2-40B4-BE49-F238E27FC236}">
                <a16:creationId xmlns:a16="http://schemas.microsoft.com/office/drawing/2014/main" id="{8CC02099-CA73-2ED5-A409-5287F5D958E1}"/>
              </a:ext>
            </a:extLst>
          </p:cNvPr>
          <p:cNvGraphicFramePr>
            <a:graphicFrameLocks noGrp="1"/>
          </p:cNvGraphicFramePr>
          <p:nvPr>
            <p:ph idx="1"/>
            <p:extLst>
              <p:ext uri="{D42A27DB-BD31-4B8C-83A1-F6EECF244321}">
                <p14:modId xmlns:p14="http://schemas.microsoft.com/office/powerpoint/2010/main" val="18708057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28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A5A62D-E485-C7FD-F944-5124D6B19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4922C7-063C-4B38-AC93-BF092B07A97A}"/>
              </a:ext>
            </a:extLst>
          </p:cNvPr>
          <p:cNvSpPr>
            <a:spLocks noGrp="1"/>
          </p:cNvSpPr>
          <p:nvPr>
            <p:ph type="title"/>
          </p:nvPr>
        </p:nvSpPr>
        <p:spPr>
          <a:xfrm>
            <a:off x="630936" y="502920"/>
            <a:ext cx="3419856" cy="1463040"/>
          </a:xfrm>
        </p:spPr>
        <p:txBody>
          <a:bodyPr vert="horz" lIns="91440" tIns="45720" rIns="91440" bIns="45720" rtlCol="0" anchor="ctr">
            <a:normAutofit/>
          </a:bodyPr>
          <a:lstStyle/>
          <a:p>
            <a:pPr marL="0" marR="0" lvl="0" indent="0" fontAlgn="base">
              <a:spcAft>
                <a:spcPct val="0"/>
              </a:spcAft>
              <a:buClrTx/>
              <a:buSzTx/>
              <a:tabLst/>
            </a:pPr>
            <a:r>
              <a:rPr lang="en-US" sz="2300" b="1" kern="1200">
                <a:solidFill>
                  <a:schemeClr val="tx1"/>
                </a:solidFill>
                <a:latin typeface="+mj-lt"/>
                <a:ea typeface="+mj-ea"/>
                <a:cs typeface="+mj-cs"/>
              </a:rPr>
              <a:t>Below is a comparison table illustrating the benefits of using Jira with Xray over HP ALM:</a:t>
            </a:r>
            <a:endParaRPr kumimoji="0" lang="en-US" altLang="en-US" sz="2300" b="1" i="0" u="none" strike="noStrike" kern="1200" cap="none" normalizeH="0" baseline="0" dirty="0">
              <a:ln>
                <a:noFill/>
              </a:ln>
              <a:solidFill>
                <a:schemeClr val="tx1"/>
              </a:solidFill>
              <a:effectLst/>
              <a:latin typeface="+mj-lt"/>
              <a:ea typeface="+mj-ea"/>
              <a:cs typeface="+mj-cs"/>
            </a:endParaRPr>
          </a:p>
        </p:txBody>
      </p:sp>
      <p:graphicFrame>
        <p:nvGraphicFramePr>
          <p:cNvPr id="5" name="Content Placeholder 4">
            <a:extLst>
              <a:ext uri="{FF2B5EF4-FFF2-40B4-BE49-F238E27FC236}">
                <a16:creationId xmlns:a16="http://schemas.microsoft.com/office/drawing/2014/main" id="{EC2855FC-B21B-B696-27AA-E25C21D2F7A7}"/>
              </a:ext>
            </a:extLst>
          </p:cNvPr>
          <p:cNvGraphicFramePr>
            <a:graphicFrameLocks noGrp="1"/>
          </p:cNvGraphicFramePr>
          <p:nvPr>
            <p:ph idx="1"/>
            <p:extLst>
              <p:ext uri="{D42A27DB-BD31-4B8C-83A1-F6EECF244321}">
                <p14:modId xmlns:p14="http://schemas.microsoft.com/office/powerpoint/2010/main" val="1516616696"/>
              </p:ext>
            </p:extLst>
          </p:nvPr>
        </p:nvGraphicFramePr>
        <p:xfrm>
          <a:off x="630936" y="2294242"/>
          <a:ext cx="10917937" cy="3952740"/>
        </p:xfrm>
        <a:graphic>
          <a:graphicData uri="http://schemas.openxmlformats.org/drawingml/2006/table">
            <a:tbl>
              <a:tblPr firstRow="1" bandRow="1">
                <a:noFill/>
                <a:tableStyleId>{9D7B26C5-4107-4FEC-AEDC-1716B250A1EF}</a:tableStyleId>
              </a:tblPr>
              <a:tblGrid>
                <a:gridCol w="2527900">
                  <a:extLst>
                    <a:ext uri="{9D8B030D-6E8A-4147-A177-3AD203B41FA5}">
                      <a16:colId xmlns:a16="http://schemas.microsoft.com/office/drawing/2014/main" val="1997568227"/>
                    </a:ext>
                  </a:extLst>
                </a:gridCol>
                <a:gridCol w="5042458">
                  <a:extLst>
                    <a:ext uri="{9D8B030D-6E8A-4147-A177-3AD203B41FA5}">
                      <a16:colId xmlns:a16="http://schemas.microsoft.com/office/drawing/2014/main" val="3786113955"/>
                    </a:ext>
                  </a:extLst>
                </a:gridCol>
                <a:gridCol w="3347579">
                  <a:extLst>
                    <a:ext uri="{9D8B030D-6E8A-4147-A177-3AD203B41FA5}">
                      <a16:colId xmlns:a16="http://schemas.microsoft.com/office/drawing/2014/main" val="2708772899"/>
                    </a:ext>
                  </a:extLst>
                </a:gridCol>
              </a:tblGrid>
              <a:tr h="359340">
                <a:tc>
                  <a:txBody>
                    <a:bodyPr/>
                    <a:lstStyle/>
                    <a:p>
                      <a:r>
                        <a:rPr lang="en-US" sz="1200" b="1" cap="none" spc="0" dirty="0">
                          <a:solidFill>
                            <a:srgbClr val="FFFFFF"/>
                          </a:solidFill>
                        </a:rPr>
                        <a:t>Benefit</a:t>
                      </a:r>
                      <a:endParaRPr lang="en-US" sz="1200" b="1" cap="none" spc="0" dirty="0">
                        <a:solidFill>
                          <a:srgbClr val="FFFFFF"/>
                        </a:solidFill>
                        <a:latin typeface="Abadi" panose="020B0604020104020204" pitchFamily="34" charset="0"/>
                      </a:endParaRPr>
                    </a:p>
                  </a:txBody>
                  <a:tcPr marL="141971" marR="85182" marT="85182" marB="85182" anchor="b">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200" b="1" cap="none" spc="0">
                          <a:solidFill>
                            <a:srgbClr val="FFFFFF"/>
                          </a:solidFill>
                        </a:rPr>
                        <a:t>Jira + Xray</a:t>
                      </a:r>
                      <a:endParaRPr lang="en-US" sz="1200" b="1" cap="none" spc="0">
                        <a:solidFill>
                          <a:srgbClr val="FFFFFF"/>
                        </a:solidFill>
                        <a:latin typeface="Abadi" panose="020B0604020104020204" pitchFamily="34" charset="0"/>
                      </a:endParaRPr>
                    </a:p>
                  </a:txBody>
                  <a:tcPr marL="141971" marR="85182" marT="85182" marB="85182" anchor="b">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200" b="1" cap="none" spc="0" dirty="0">
                          <a:solidFill>
                            <a:srgbClr val="FFFFFF"/>
                          </a:solidFill>
                        </a:rPr>
                        <a:t>HP ALM</a:t>
                      </a:r>
                      <a:endParaRPr lang="en-US" sz="1200" b="1" cap="none" spc="0" dirty="0">
                        <a:solidFill>
                          <a:srgbClr val="FFFFFF"/>
                        </a:solidFill>
                        <a:latin typeface="Abadi" panose="020B0604020104020204" pitchFamily="34" charset="0"/>
                      </a:endParaRPr>
                    </a:p>
                  </a:txBody>
                  <a:tcPr marL="141971" marR="85182" marT="85182" marB="85182" anchor="b">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596647431"/>
                  </a:ext>
                </a:extLst>
              </a:tr>
              <a:tr h="359340">
                <a:tc>
                  <a:txBody>
                    <a:bodyPr/>
                    <a:lstStyle/>
                    <a:p>
                      <a:r>
                        <a:rPr lang="en-US" sz="1200" b="1" cap="none" spc="0" dirty="0">
                          <a:solidFill>
                            <a:schemeClr val="tx1">
                              <a:lumMod val="85000"/>
                              <a:lumOff val="15000"/>
                            </a:schemeClr>
                          </a:solidFill>
                        </a:rPr>
                        <a:t>Seamless Jira Integration</a:t>
                      </a:r>
                      <a:endParaRPr lang="en-US" sz="1200" cap="none" spc="0" dirty="0">
                        <a:solidFill>
                          <a:schemeClr val="tx1">
                            <a:lumMod val="85000"/>
                            <a:lumOff val="15000"/>
                          </a:schemeClr>
                        </a:solidFill>
                        <a:latin typeface="Abadi" panose="020B0604020104020204" pitchFamily="34" charset="0"/>
                      </a:endParaRPr>
                    </a:p>
                  </a:txBody>
                  <a:tcPr marL="141971" marR="85182" marT="85182" marB="8518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Direct integration with Jira for unified development and testing</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Separate platform, lacks Jira integration</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73908727"/>
                  </a:ext>
                </a:extLst>
              </a:tr>
              <a:tr h="359340">
                <a:tc>
                  <a:txBody>
                    <a:bodyPr/>
                    <a:lstStyle/>
                    <a:p>
                      <a:r>
                        <a:rPr lang="en-US" sz="1200" b="1" cap="none" spc="0">
                          <a:solidFill>
                            <a:schemeClr val="tx1">
                              <a:lumMod val="85000"/>
                              <a:lumOff val="15000"/>
                            </a:schemeClr>
                          </a:solidFill>
                        </a:rPr>
                        <a:t>Cost-Effective</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Lower licensing and maintenance costs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Higher licensing and maintenance costs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488229921"/>
                  </a:ext>
                </a:extLst>
              </a:tr>
              <a:tr h="359340">
                <a:tc>
                  <a:txBody>
                    <a:bodyPr/>
                    <a:lstStyle/>
                    <a:p>
                      <a:r>
                        <a:rPr lang="en-US" sz="1200" b="1" cap="none" spc="0">
                          <a:solidFill>
                            <a:schemeClr val="tx1">
                              <a:lumMod val="85000"/>
                              <a:lumOff val="15000"/>
                            </a:schemeClr>
                          </a:solidFill>
                        </a:rPr>
                        <a:t>Agile-Friendly</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dirty="0">
                          <a:solidFill>
                            <a:schemeClr val="tx1">
                              <a:lumMod val="85000"/>
                              <a:lumOff val="15000"/>
                            </a:schemeClr>
                          </a:solidFill>
                        </a:rPr>
                        <a:t>Built-in support for Agile methodologies</a:t>
                      </a:r>
                      <a:endParaRPr lang="en-US" sz="1200" cap="none" spc="0" dirty="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Limited Agile support</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087652597"/>
                  </a:ext>
                </a:extLst>
              </a:tr>
              <a:tr h="359340">
                <a:tc>
                  <a:txBody>
                    <a:bodyPr/>
                    <a:lstStyle/>
                    <a:p>
                      <a:r>
                        <a:rPr lang="en-US" sz="1200" b="1" cap="none" spc="0">
                          <a:solidFill>
                            <a:schemeClr val="tx1">
                              <a:lumMod val="85000"/>
                              <a:lumOff val="15000"/>
                            </a:schemeClr>
                          </a:solidFill>
                        </a:rPr>
                        <a:t>Customizable Dashboards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Tailored dashboards for tracking progress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Limited customization options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741490979"/>
                  </a:ext>
                </a:extLst>
              </a:tr>
              <a:tr h="359340">
                <a:tc>
                  <a:txBody>
                    <a:bodyPr/>
                    <a:lstStyle/>
                    <a:p>
                      <a:r>
                        <a:rPr lang="en-US" sz="1200" b="1" cap="none" spc="0">
                          <a:solidFill>
                            <a:schemeClr val="tx1">
                              <a:lumMod val="85000"/>
                              <a:lumOff val="15000"/>
                            </a:schemeClr>
                          </a:solidFill>
                        </a:rPr>
                        <a:t>Ease of Use</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Intuitive UI, reduces training time</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Steeper learning curve</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496985472"/>
                  </a:ext>
                </a:extLst>
              </a:tr>
              <a:tr h="359340">
                <a:tc>
                  <a:txBody>
                    <a:bodyPr/>
                    <a:lstStyle/>
                    <a:p>
                      <a:r>
                        <a:rPr lang="en-US" sz="1200" b="1" cap="none" spc="0">
                          <a:solidFill>
                            <a:schemeClr val="tx1">
                              <a:lumMod val="85000"/>
                              <a:lumOff val="15000"/>
                            </a:schemeClr>
                          </a:solidFill>
                        </a:rPr>
                        <a:t>Scalability</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Easily scales for teams of any size</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More complex scaling for large teams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773647363"/>
                  </a:ext>
                </a:extLst>
              </a:tr>
              <a:tr h="359340">
                <a:tc>
                  <a:txBody>
                    <a:bodyPr/>
                    <a:lstStyle/>
                    <a:p>
                      <a:r>
                        <a:rPr lang="en-US" sz="1200" b="1" cap="none" spc="0">
                          <a:solidFill>
                            <a:schemeClr val="tx1">
                              <a:lumMod val="85000"/>
                              <a:lumOff val="15000"/>
                            </a:schemeClr>
                          </a:solidFill>
                        </a:rPr>
                        <a:t>Automation Support</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Integrates with CI/CD tools like Jenkins, Bamboo, GitLab</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Limited CI/CD integration</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206817207"/>
                  </a:ext>
                </a:extLst>
              </a:tr>
              <a:tr h="359340">
                <a:tc>
                  <a:txBody>
                    <a:bodyPr/>
                    <a:lstStyle/>
                    <a:p>
                      <a:r>
                        <a:rPr lang="en-US" sz="1200" b="1" cap="none" spc="0">
                          <a:solidFill>
                            <a:schemeClr val="tx1">
                              <a:lumMod val="85000"/>
                              <a:lumOff val="15000"/>
                            </a:schemeClr>
                          </a:solidFill>
                        </a:rPr>
                        <a:t>Comprehensive Reporting</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Advanced reporting and traceability</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lumMod val="85000"/>
                              <a:lumOff val="15000"/>
                            </a:schemeClr>
                          </a:solidFill>
                        </a:rPr>
                        <a:t>Basic reporting options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302500574"/>
                  </a:ext>
                </a:extLst>
              </a:tr>
              <a:tr h="359340">
                <a:tc>
                  <a:txBody>
                    <a:bodyPr/>
                    <a:lstStyle/>
                    <a:p>
                      <a:r>
                        <a:rPr lang="en-US" sz="1200" b="1" cap="none" spc="0">
                          <a:solidFill>
                            <a:schemeClr val="tx1">
                              <a:lumMod val="85000"/>
                              <a:lumOff val="15000"/>
                            </a:schemeClr>
                          </a:solidFill>
                        </a:rPr>
                        <a:t>Real-Time Test Tracking</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Live tracking of test runs linked to Jira issues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lumMod val="85000"/>
                              <a:lumOff val="15000"/>
                            </a:schemeClr>
                          </a:solidFill>
                        </a:rPr>
                        <a:t>Limited real-time tracking</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38601222"/>
                  </a:ext>
                </a:extLst>
              </a:tr>
              <a:tr h="359340">
                <a:tc>
                  <a:txBody>
                    <a:bodyPr/>
                    <a:lstStyle/>
                    <a:p>
                      <a:r>
                        <a:rPr lang="en-US" sz="1200" b="1" cap="none" spc="0">
                          <a:solidFill>
                            <a:schemeClr val="tx1">
                              <a:lumMod val="85000"/>
                              <a:lumOff val="15000"/>
                            </a:schemeClr>
                          </a:solidFill>
                        </a:rPr>
                        <a:t>Easy Test Management</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200" cap="none" spc="0">
                          <a:solidFill>
                            <a:schemeClr val="tx1">
                              <a:lumMod val="85000"/>
                              <a:lumOff val="15000"/>
                            </a:schemeClr>
                          </a:solidFill>
                        </a:rPr>
                        <a:t>Simple creation, execution, and analysis of test cases</a:t>
                      </a:r>
                      <a:endParaRPr lang="en-US" sz="1200" cap="none" spc="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200" cap="none" spc="0" dirty="0">
                          <a:solidFill>
                            <a:schemeClr val="tx1">
                              <a:lumMod val="85000"/>
                              <a:lumOff val="15000"/>
                            </a:schemeClr>
                          </a:solidFill>
                        </a:rPr>
                        <a:t>Less intuitive test management</a:t>
                      </a:r>
                      <a:endParaRPr lang="en-US" sz="1200" cap="none" spc="0" dirty="0">
                        <a:solidFill>
                          <a:schemeClr val="tx1">
                            <a:lumMod val="85000"/>
                            <a:lumOff val="15000"/>
                          </a:schemeClr>
                        </a:solidFill>
                        <a:latin typeface="Abadi" panose="020B0604020104020204" pitchFamily="34" charset="0"/>
                      </a:endParaRPr>
                    </a:p>
                  </a:txBody>
                  <a:tcPr marL="141971" marR="85182" marT="85182" marB="85182"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757203943"/>
                  </a:ext>
                </a:extLst>
              </a:tr>
            </a:tbl>
          </a:graphicData>
        </a:graphic>
      </p:graphicFrame>
      <p:sp>
        <p:nvSpPr>
          <p:cNvPr id="3" name="TextBox 2">
            <a:extLst>
              <a:ext uri="{FF2B5EF4-FFF2-40B4-BE49-F238E27FC236}">
                <a16:creationId xmlns:a16="http://schemas.microsoft.com/office/drawing/2014/main" id="{953FCC5C-7D96-B686-0CAD-364BE1326651}"/>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defTabSz="914400">
              <a:lnSpc>
                <a:spcPct val="90000"/>
              </a:lnSpc>
              <a:spcAft>
                <a:spcPts val="600"/>
              </a:spcAft>
            </a:pPr>
            <a:r>
              <a:rPr lang="en-US" altLang="en-US" sz="2200" dirty="0"/>
              <a:t>This</a:t>
            </a:r>
            <a:r>
              <a:rPr kumimoji="0" lang="en-US" altLang="en-US" sz="2200" i="0" u="none" strike="noStrike" cap="none" normalizeH="0" baseline="0" dirty="0">
                <a:ln>
                  <a:noFill/>
                </a:ln>
                <a:effectLst/>
              </a:rPr>
              <a:t> table highlights how Jira with Xray offers a more integrated, Agile-friendly, and cost-effective solution than HP ALM, with enhanced scalability, ease of use, and support for modern development practices.</a:t>
            </a:r>
            <a:endParaRPr lang="en-US" sz="2200" dirty="0"/>
          </a:p>
        </p:txBody>
      </p:sp>
    </p:spTree>
    <p:extLst>
      <p:ext uri="{BB962C8B-B14F-4D97-AF65-F5344CB8AC3E}">
        <p14:creationId xmlns:p14="http://schemas.microsoft.com/office/powerpoint/2010/main" val="1155093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452F81-A27D-5B15-9406-96595EFC5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FF067-E5F5-0CF7-04A3-F3E37236C10A}"/>
              </a:ext>
            </a:extLst>
          </p:cNvPr>
          <p:cNvSpPr>
            <a:spLocks noGrp="1"/>
          </p:cNvSpPr>
          <p:nvPr>
            <p:ph type="title"/>
          </p:nvPr>
        </p:nvSpPr>
        <p:spPr>
          <a:xfrm>
            <a:off x="630936" y="502920"/>
            <a:ext cx="3419856" cy="1463040"/>
          </a:xfrm>
        </p:spPr>
        <p:txBody>
          <a:bodyPr vert="horz" lIns="91440" tIns="45720" rIns="91440" bIns="45720" rtlCol="0" anchor="ctr">
            <a:normAutofit/>
          </a:bodyPr>
          <a:lstStyle/>
          <a:p>
            <a:pPr marL="0" marR="0" lvl="0" indent="0" fontAlgn="base">
              <a:spcAft>
                <a:spcPct val="0"/>
              </a:spcAft>
              <a:buClrTx/>
              <a:buSzTx/>
              <a:tabLst/>
            </a:pPr>
            <a:r>
              <a:rPr lang="en-US" sz="2300" b="1" kern="1200" dirty="0">
                <a:solidFill>
                  <a:schemeClr val="tx1"/>
                </a:solidFill>
                <a:latin typeface="+mj-lt"/>
                <a:ea typeface="+mj-ea"/>
                <a:cs typeface="+mj-cs"/>
              </a:rPr>
              <a:t>Below is a comparison table showing why Xray's KPIs and reporting are preferred over HP ALM:</a:t>
            </a:r>
            <a:endParaRPr kumimoji="0" lang="en-US" altLang="en-US" sz="2300" b="1" i="0" u="none" strike="noStrike" kern="1200" cap="none" normalizeH="0" baseline="0" dirty="0">
              <a:ln>
                <a:noFill/>
              </a:ln>
              <a:solidFill>
                <a:schemeClr val="tx1"/>
              </a:solidFill>
              <a:effectLst/>
              <a:latin typeface="+mj-lt"/>
              <a:ea typeface="+mj-ea"/>
              <a:cs typeface="+mj-cs"/>
            </a:endParaRPr>
          </a:p>
        </p:txBody>
      </p:sp>
      <p:graphicFrame>
        <p:nvGraphicFramePr>
          <p:cNvPr id="5" name="Content Placeholder 4">
            <a:extLst>
              <a:ext uri="{FF2B5EF4-FFF2-40B4-BE49-F238E27FC236}">
                <a16:creationId xmlns:a16="http://schemas.microsoft.com/office/drawing/2014/main" id="{7157D773-5487-B5AD-1F9D-3E53DA3ED139}"/>
              </a:ext>
            </a:extLst>
          </p:cNvPr>
          <p:cNvGraphicFramePr>
            <a:graphicFrameLocks noGrp="1"/>
          </p:cNvGraphicFramePr>
          <p:nvPr>
            <p:ph idx="1"/>
            <p:extLst>
              <p:ext uri="{D42A27DB-BD31-4B8C-83A1-F6EECF244321}">
                <p14:modId xmlns:p14="http://schemas.microsoft.com/office/powerpoint/2010/main" val="908089722"/>
              </p:ext>
            </p:extLst>
          </p:nvPr>
        </p:nvGraphicFramePr>
        <p:xfrm>
          <a:off x="630936" y="2294242"/>
          <a:ext cx="10917937" cy="3952740"/>
        </p:xfrm>
        <a:graphic>
          <a:graphicData uri="http://schemas.openxmlformats.org/drawingml/2006/table">
            <a:tbl>
              <a:tblPr firstRow="1" bandRow="1">
                <a:noFill/>
                <a:tableStyleId>{9D7B26C5-4107-4FEC-AEDC-1716B250A1EF}</a:tableStyleId>
              </a:tblPr>
              <a:tblGrid>
                <a:gridCol w="2527900">
                  <a:extLst>
                    <a:ext uri="{9D8B030D-6E8A-4147-A177-3AD203B41FA5}">
                      <a16:colId xmlns:a16="http://schemas.microsoft.com/office/drawing/2014/main" val="1997568227"/>
                    </a:ext>
                  </a:extLst>
                </a:gridCol>
                <a:gridCol w="5042458">
                  <a:extLst>
                    <a:ext uri="{9D8B030D-6E8A-4147-A177-3AD203B41FA5}">
                      <a16:colId xmlns:a16="http://schemas.microsoft.com/office/drawing/2014/main" val="3786113955"/>
                    </a:ext>
                  </a:extLst>
                </a:gridCol>
                <a:gridCol w="3347579">
                  <a:extLst>
                    <a:ext uri="{9D8B030D-6E8A-4147-A177-3AD203B41FA5}">
                      <a16:colId xmlns:a16="http://schemas.microsoft.com/office/drawing/2014/main" val="2708772899"/>
                    </a:ext>
                  </a:extLst>
                </a:gridCol>
              </a:tblGrid>
              <a:tr h="359340">
                <a:tc>
                  <a:txBody>
                    <a:bodyPr/>
                    <a:lstStyle/>
                    <a:p>
                      <a:r>
                        <a:rPr lang="en-US" sz="1200" b="1" cap="none" spc="0" dirty="0">
                          <a:solidFill>
                            <a:schemeClr val="bg1"/>
                          </a:solidFill>
                        </a:rPr>
                        <a:t>Feature</a:t>
                      </a:r>
                    </a:p>
                  </a:txBody>
                  <a:tcPr marL="79428" marR="36244" marT="61098" marB="61098" anchor="ctr">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200" b="1" cap="none" spc="0">
                          <a:solidFill>
                            <a:schemeClr val="bg1"/>
                          </a:solidFill>
                        </a:rPr>
                        <a:t>Xray KPIs &amp; Reporting</a:t>
                      </a:r>
                    </a:p>
                  </a:txBody>
                  <a:tcPr marL="79428" marR="36244" marT="61098" marB="61098" anchor="ctr">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en-US" sz="1200" b="1" cap="none" spc="0" dirty="0">
                          <a:solidFill>
                            <a:schemeClr val="bg1"/>
                          </a:solidFill>
                        </a:rPr>
                        <a:t>HP ALM KPIs &amp; Reporting</a:t>
                      </a:r>
                    </a:p>
                  </a:txBody>
                  <a:tcPr marL="79428" marR="36244" marT="61098" marB="61098" anchor="ctr">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596647431"/>
                  </a:ext>
                </a:extLst>
              </a:tr>
              <a:tr h="359340">
                <a:tc>
                  <a:txBody>
                    <a:bodyPr/>
                    <a:lstStyle/>
                    <a:p>
                      <a:r>
                        <a:rPr lang="en-US" sz="1200" b="1" cap="none" spc="0">
                          <a:solidFill>
                            <a:schemeClr val="tx1"/>
                          </a:solidFill>
                        </a:rPr>
                        <a:t>Real-Time Insights</a:t>
                      </a:r>
                    </a:p>
                  </a:txBody>
                  <a:tcPr marL="79428" marR="36244" marT="61098" marB="6109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Provides instant access to live test results and issue tracking</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dirty="0">
                          <a:solidFill>
                            <a:schemeClr val="tx1"/>
                          </a:solidFill>
                        </a:rPr>
                        <a:t>Delayed insights, no real-time updates</a:t>
                      </a:r>
                    </a:p>
                  </a:txBody>
                  <a:tcPr marL="79428" marR="36244" marT="61098" marB="6109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473908727"/>
                  </a:ext>
                </a:extLst>
              </a:tr>
              <a:tr h="359340">
                <a:tc>
                  <a:txBody>
                    <a:bodyPr/>
                    <a:lstStyle/>
                    <a:p>
                      <a:r>
                        <a:rPr lang="en-US" sz="1200" b="1" cap="none" spc="0">
                          <a:solidFill>
                            <a:schemeClr val="tx1"/>
                          </a:solidFill>
                        </a:rPr>
                        <a:t>Comprehensive Test Coverage</a:t>
                      </a:r>
                    </a:p>
                  </a:txBody>
                  <a:tcPr marL="79428" marR="36244" marT="61098" marB="6109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Visualizes coverage across requirements, tests, and executions</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Limited coverage visualization</a:t>
                      </a:r>
                    </a:p>
                  </a:txBody>
                  <a:tcPr marL="79428" marR="36244" marT="61098" marB="6109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488229921"/>
                  </a:ext>
                </a:extLst>
              </a:tr>
              <a:tr h="359340">
                <a:tc>
                  <a:txBody>
                    <a:bodyPr/>
                    <a:lstStyle/>
                    <a:p>
                      <a:r>
                        <a:rPr lang="en-US" sz="1200" b="1" cap="none" spc="0" dirty="0">
                          <a:solidFill>
                            <a:schemeClr val="tx1"/>
                          </a:solidFill>
                        </a:rPr>
                        <a:t>Customizable Reporting</a:t>
                      </a:r>
                    </a:p>
                  </a:txBody>
                  <a:tcPr marL="79428" marR="36244" marT="61098" marB="6109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Tailors KPIs to project-specific needs</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Limited customization in reporting</a:t>
                      </a:r>
                    </a:p>
                  </a:txBody>
                  <a:tcPr marL="79428" marR="36244" marT="61098" marB="6109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087652597"/>
                  </a:ext>
                </a:extLst>
              </a:tr>
              <a:tr h="359340">
                <a:tc>
                  <a:txBody>
                    <a:bodyPr/>
                    <a:lstStyle/>
                    <a:p>
                      <a:r>
                        <a:rPr lang="en-US" sz="1200" b="1" cap="none" spc="0">
                          <a:solidFill>
                            <a:schemeClr val="tx1"/>
                          </a:solidFill>
                        </a:rPr>
                        <a:t>End-to-End Traceability</a:t>
                      </a:r>
                    </a:p>
                  </a:txBody>
                  <a:tcPr marL="79428" marR="36244" marT="61098" marB="6109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Tracks tests through requirements, defects, and deployments</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Basic traceability options</a:t>
                      </a:r>
                    </a:p>
                  </a:txBody>
                  <a:tcPr marL="79428" marR="36244" marT="61098" marB="6109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741490979"/>
                  </a:ext>
                </a:extLst>
              </a:tr>
              <a:tr h="359340">
                <a:tc>
                  <a:txBody>
                    <a:bodyPr/>
                    <a:lstStyle/>
                    <a:p>
                      <a:r>
                        <a:rPr lang="en-US" sz="1200" b="1" cap="none" spc="0">
                          <a:solidFill>
                            <a:schemeClr val="tx1"/>
                          </a:solidFill>
                        </a:rPr>
                        <a:t>Built-In Dashboards</a:t>
                      </a:r>
                    </a:p>
                  </a:txBody>
                  <a:tcPr marL="79428" marR="36244" marT="61098" marB="6109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Easy-to-configure dashboards for quick metric visibility</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Standard, less flexible dashboards</a:t>
                      </a:r>
                    </a:p>
                  </a:txBody>
                  <a:tcPr marL="79428" marR="36244" marT="61098" marB="6109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3496985472"/>
                  </a:ext>
                </a:extLst>
              </a:tr>
              <a:tr h="359340">
                <a:tc>
                  <a:txBody>
                    <a:bodyPr/>
                    <a:lstStyle/>
                    <a:p>
                      <a:r>
                        <a:rPr lang="en-US" sz="1200" b="1" cap="none" spc="0">
                          <a:solidFill>
                            <a:schemeClr val="tx1"/>
                          </a:solidFill>
                        </a:rPr>
                        <a:t>Effortless Trend Analysis</a:t>
                      </a:r>
                    </a:p>
                  </a:txBody>
                  <a:tcPr marL="79428" marR="36244" marT="61098" marB="6109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Analyzes historical data for risk forecasting and issue identification</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Limited trend analysis</a:t>
                      </a:r>
                    </a:p>
                  </a:txBody>
                  <a:tcPr marL="79428" marR="36244" marT="61098" marB="6109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773647363"/>
                  </a:ext>
                </a:extLst>
              </a:tr>
              <a:tr h="359340">
                <a:tc>
                  <a:txBody>
                    <a:bodyPr/>
                    <a:lstStyle/>
                    <a:p>
                      <a:r>
                        <a:rPr lang="en-US" sz="1200" b="1" cap="none" spc="0">
                          <a:solidFill>
                            <a:schemeClr val="tx1"/>
                          </a:solidFill>
                        </a:rPr>
                        <a:t>Enhanced Productivity</a:t>
                      </a:r>
                    </a:p>
                  </a:txBody>
                  <a:tcPr marL="79428" marR="36244" marT="61098" marB="6109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Intuitive reports reduce time on KPI generation and analysis</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Time-consuming report generation</a:t>
                      </a:r>
                    </a:p>
                  </a:txBody>
                  <a:tcPr marL="79428" marR="36244" marT="61098" marB="6109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206817207"/>
                  </a:ext>
                </a:extLst>
              </a:tr>
              <a:tr h="359340">
                <a:tc>
                  <a:txBody>
                    <a:bodyPr/>
                    <a:lstStyle/>
                    <a:p>
                      <a:r>
                        <a:rPr lang="en-US" sz="1200" b="1" cap="none" spc="0">
                          <a:solidFill>
                            <a:schemeClr val="tx1"/>
                          </a:solidFill>
                        </a:rPr>
                        <a:t>Jira Integration</a:t>
                      </a:r>
                    </a:p>
                  </a:txBody>
                  <a:tcPr marL="79428" marR="36244" marT="61098" marB="61098">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Direct KPI linkage with Jira issues enhances team visibility</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en-US" sz="1200" cap="none" spc="0">
                          <a:solidFill>
                            <a:schemeClr val="tx1"/>
                          </a:solidFill>
                        </a:rPr>
                        <a:t>Separate platform with no direct Jira linkage</a:t>
                      </a:r>
                    </a:p>
                  </a:txBody>
                  <a:tcPr marL="79428" marR="36244" marT="61098" marB="61098">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302500574"/>
                  </a:ext>
                </a:extLst>
              </a:tr>
              <a:tr h="359340">
                <a:tc>
                  <a:txBody>
                    <a:bodyPr/>
                    <a:lstStyle/>
                    <a:p>
                      <a:r>
                        <a:rPr lang="en-US" sz="1200" b="1" cap="none" spc="0">
                          <a:solidFill>
                            <a:schemeClr val="tx1"/>
                          </a:solidFill>
                        </a:rPr>
                        <a:t>Flexible Data Exports</a:t>
                      </a:r>
                    </a:p>
                  </a:txBody>
                  <a:tcPr marL="79428" marR="36244" marT="61098" marB="61098">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Supports various formats (PDF, Excel) for stakeholder reports</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en-US" sz="1200" cap="none" spc="0">
                          <a:solidFill>
                            <a:schemeClr val="tx1"/>
                          </a:solidFill>
                        </a:rPr>
                        <a:t>Restricted export options</a:t>
                      </a:r>
                    </a:p>
                  </a:txBody>
                  <a:tcPr marL="79428" marR="36244" marT="61098" marB="61098">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2038601222"/>
                  </a:ext>
                </a:extLst>
              </a:tr>
              <a:tr h="359340">
                <a:tc>
                  <a:txBody>
                    <a:bodyPr/>
                    <a:lstStyle/>
                    <a:p>
                      <a:r>
                        <a:rPr lang="en-US" sz="1200" b="1" cap="none" spc="0">
                          <a:solidFill>
                            <a:schemeClr val="tx1"/>
                          </a:solidFill>
                        </a:rPr>
                        <a:t>Continuous Improvement Support</a:t>
                      </a:r>
                    </a:p>
                  </a:txBody>
                  <a:tcPr marL="79428" marR="36244" marT="61098" marB="61098">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200" cap="none" spc="0">
                          <a:solidFill>
                            <a:schemeClr val="tx1"/>
                          </a:solidFill>
                        </a:rPr>
                        <a:t>Real-time metrics encourage iterative improvement in Agile and DevOps</a:t>
                      </a:r>
                    </a:p>
                  </a:txBody>
                  <a:tcPr marL="79428" marR="36244" marT="61098" marB="61098">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r>
                        <a:rPr lang="en-US" sz="1200" cap="none" spc="0" dirty="0">
                          <a:solidFill>
                            <a:schemeClr val="tx1"/>
                          </a:solidFill>
                        </a:rPr>
                        <a:t>Limited support for continuous improvement</a:t>
                      </a:r>
                    </a:p>
                  </a:txBody>
                  <a:tcPr marL="79428" marR="36244" marT="61098" marB="61098">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3757203943"/>
                  </a:ext>
                </a:extLst>
              </a:tr>
            </a:tbl>
          </a:graphicData>
        </a:graphic>
      </p:graphicFrame>
      <p:sp>
        <p:nvSpPr>
          <p:cNvPr id="3" name="TextBox 2">
            <a:extLst>
              <a:ext uri="{FF2B5EF4-FFF2-40B4-BE49-F238E27FC236}">
                <a16:creationId xmlns:a16="http://schemas.microsoft.com/office/drawing/2014/main" id="{4E198F6C-DA3B-7F8D-2511-16A4DF30E1B5}"/>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defTabSz="914400">
              <a:lnSpc>
                <a:spcPct val="90000"/>
              </a:lnSpc>
              <a:spcAft>
                <a:spcPts val="600"/>
              </a:spcAft>
            </a:pPr>
            <a:r>
              <a:rPr lang="en-US" sz="2200" dirty="0"/>
              <a:t>Resources: </a:t>
            </a:r>
            <a:r>
              <a:rPr lang="en-US" sz="2200" dirty="0">
                <a:hlinkClick r:id="rId2"/>
              </a:rPr>
              <a:t>Xray Reports &amp; Analysis</a:t>
            </a:r>
            <a:endParaRPr lang="en-US" sz="2200" dirty="0"/>
          </a:p>
        </p:txBody>
      </p:sp>
      <p:sp>
        <p:nvSpPr>
          <p:cNvPr id="4" name="TextBox 3">
            <a:extLst>
              <a:ext uri="{FF2B5EF4-FFF2-40B4-BE49-F238E27FC236}">
                <a16:creationId xmlns:a16="http://schemas.microsoft.com/office/drawing/2014/main" id="{F391ACB5-1F4F-B151-0B5A-16BD9F7BE69A}"/>
              </a:ext>
            </a:extLst>
          </p:cNvPr>
          <p:cNvSpPr txBox="1"/>
          <p:nvPr/>
        </p:nvSpPr>
        <p:spPr>
          <a:xfrm>
            <a:off x="9144000" y="12573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4743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9A900D-1EF7-1EE9-74B1-A7256B30170B}"/>
              </a:ext>
            </a:extLst>
          </p:cNvPr>
          <p:cNvPicPr>
            <a:picLocks noChangeAspect="1"/>
          </p:cNvPicPr>
          <p:nvPr/>
        </p:nvPicPr>
        <p:blipFill>
          <a:blip r:embed="rId2">
            <a:duotone>
              <a:schemeClr val="bg2">
                <a:shade val="45000"/>
                <a:satMod val="135000"/>
              </a:schemeClr>
              <a:prstClr val="white"/>
            </a:duotone>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7C74165B-1096-DADA-78D0-4F8789AA2F83}"/>
              </a:ext>
            </a:extLst>
          </p:cNvPr>
          <p:cNvSpPr>
            <a:spLocks noGrp="1"/>
          </p:cNvSpPr>
          <p:nvPr>
            <p:ph type="title"/>
          </p:nvPr>
        </p:nvSpPr>
        <p:spPr/>
        <p:txBody>
          <a:bodyPr>
            <a:normAutofit/>
          </a:bodyPr>
          <a:lstStyle/>
          <a:p>
            <a:r>
              <a:rPr lang="en-US" sz="3100" b="1">
                <a:latin typeface="Abadi" panose="020B0604020104020204" pitchFamily="34" charset="0"/>
              </a:rPr>
              <a:t>Below outline key steps for migrating test cases from HP ALM to Xray, with direct links to Xray resources for details.</a:t>
            </a:r>
          </a:p>
        </p:txBody>
      </p:sp>
      <p:graphicFrame>
        <p:nvGraphicFramePr>
          <p:cNvPr id="5" name="Content Placeholder 2">
            <a:extLst>
              <a:ext uri="{FF2B5EF4-FFF2-40B4-BE49-F238E27FC236}">
                <a16:creationId xmlns:a16="http://schemas.microsoft.com/office/drawing/2014/main" id="{C644494F-A4C5-5166-B586-72F6D1BB3033}"/>
              </a:ext>
            </a:extLst>
          </p:cNvPr>
          <p:cNvGraphicFramePr>
            <a:graphicFrameLocks noGrp="1"/>
          </p:cNvGraphicFramePr>
          <p:nvPr>
            <p:ph idx="1"/>
            <p:extLst>
              <p:ext uri="{D42A27DB-BD31-4B8C-83A1-F6EECF244321}">
                <p14:modId xmlns:p14="http://schemas.microsoft.com/office/powerpoint/2010/main" val="28430555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2424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A2456-A96D-3C1D-CA4D-0EBEF16567DF}"/>
              </a:ext>
            </a:extLst>
          </p:cNvPr>
          <p:cNvSpPr>
            <a:spLocks noGrp="1"/>
          </p:cNvSpPr>
          <p:nvPr>
            <p:ph type="title"/>
          </p:nvPr>
        </p:nvSpPr>
        <p:spPr>
          <a:xfrm>
            <a:off x="838200" y="365125"/>
            <a:ext cx="10515600" cy="1325563"/>
          </a:xfrm>
        </p:spPr>
        <p:txBody>
          <a:bodyPr>
            <a:normAutofit/>
          </a:bodyPr>
          <a:lstStyle/>
          <a:p>
            <a:r>
              <a:rPr lang="en-US" sz="5400">
                <a:effectLst/>
                <a:latin typeface="Seaford Display" pitchFamily="2" charset="0"/>
              </a:rPr>
              <a:t>Summary:</a:t>
            </a:r>
            <a:endParaRPr lang="en-US" sz="5400"/>
          </a:p>
        </p:txBody>
      </p:sp>
      <p:sp>
        <p:nvSpPr>
          <p:cNvPr id="1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800C75-F147-56BA-62E8-4430D68ADBD6}"/>
              </a:ext>
            </a:extLst>
          </p:cNvPr>
          <p:cNvSpPr>
            <a:spLocks noGrp="1"/>
          </p:cNvSpPr>
          <p:nvPr>
            <p:ph idx="1"/>
          </p:nvPr>
        </p:nvSpPr>
        <p:spPr>
          <a:xfrm>
            <a:off x="838200" y="1929384"/>
            <a:ext cx="10515600" cy="4251960"/>
          </a:xfrm>
        </p:spPr>
        <p:txBody>
          <a:bodyPr>
            <a:normAutofit/>
          </a:bodyPr>
          <a:lstStyle/>
          <a:p>
            <a:pPr marL="0" marR="0" indent="0">
              <a:buNone/>
            </a:pPr>
            <a:r>
              <a:rPr lang="en-US" sz="1700" b="1">
                <a:latin typeface="Seaford Display" pitchFamily="2" charset="0"/>
              </a:rPr>
              <a:t>W</a:t>
            </a:r>
            <a:r>
              <a:rPr lang="en-US" sz="1700" b="1">
                <a:effectLst/>
                <a:latin typeface="Seaford Display" pitchFamily="2" charset="0"/>
              </a:rPr>
              <a:t>hy Jira + Xray is Better than HP ALM:</a:t>
            </a:r>
          </a:p>
          <a:p>
            <a:pPr marL="0" marR="0" indent="0">
              <a:buNone/>
            </a:pPr>
            <a:r>
              <a:rPr lang="en-US" sz="1700">
                <a:latin typeface="Seaford Display" pitchFamily="2" charset="0"/>
              </a:rPr>
              <a:t>Jira with Xray offers a more efficient, integrated solution than HP ALM, combining development and testing on a unified platform. It’s cost-effective, Agile-friendly, and supports customizable dashboards and real-time test tracking. The intuitive interface reduces training time, and it scales easily for teams of any size. With strong CI/CD automation support and comprehensive reporting, Jira + Xray provides the agility, efficiency, and robust test management needed in today’s fast-paced environments.</a:t>
            </a:r>
          </a:p>
          <a:p>
            <a:pPr marL="0" marR="0" indent="0">
              <a:buNone/>
            </a:pPr>
            <a:endParaRPr lang="en-US" sz="1700">
              <a:effectLst/>
              <a:latin typeface="Seaford Display" pitchFamily="2" charset="0"/>
            </a:endParaRPr>
          </a:p>
          <a:p>
            <a:pPr marL="0" marR="0" indent="0">
              <a:buNone/>
            </a:pPr>
            <a:r>
              <a:rPr lang="en-US" sz="1700" b="1">
                <a:effectLst/>
                <a:latin typeface="Seaford Display" pitchFamily="2" charset="0"/>
              </a:rPr>
              <a:t>Why Xray KPIs and Reports Outperform HP ALM:</a:t>
            </a:r>
            <a:endParaRPr lang="en-US" sz="1700" b="1">
              <a:latin typeface="Seaford Display" pitchFamily="2" charset="0"/>
            </a:endParaRPr>
          </a:p>
          <a:p>
            <a:pPr marL="0" marR="0" indent="0">
              <a:buNone/>
            </a:pPr>
            <a:r>
              <a:rPr lang="en-US" sz="1700">
                <a:effectLst/>
                <a:latin typeface="Seaford Display" pitchFamily="2" charset="0"/>
              </a:rPr>
              <a:t>Xray’s KPIs and reporting capabilities provide real-time insights, enabling instant access to live test results and streamlined decision-making. Unlike HP ALM, Xray offers customizable reporting tailored to specific project needs, comprehensive test coverage visualization, and end-to-end traceability from requirements to deployments.</a:t>
            </a:r>
          </a:p>
          <a:p>
            <a:pPr marL="0" marR="0" indent="0">
              <a:buNone/>
            </a:pPr>
            <a:r>
              <a:rPr lang="en-US" sz="1700">
                <a:effectLst/>
                <a:latin typeface="Seaford Display" pitchFamily="2" charset="0"/>
              </a:rPr>
              <a:t>Built-in dashboards and effortless trend analysis enhance productivity by reducing the time spent on data analysis. Integration with Jira improves team collaboration, and flexible data export options support diverse stakeholder needs. Real-time metrics foster continuous improvement, making Xray the superior choice for Agile and DevOps environments, driving better quality outcomes efficiently.</a:t>
            </a:r>
          </a:p>
          <a:p>
            <a:endParaRPr lang="en-US" sz="1700"/>
          </a:p>
        </p:txBody>
      </p:sp>
    </p:spTree>
    <p:extLst>
      <p:ext uri="{BB962C8B-B14F-4D97-AF65-F5344CB8AC3E}">
        <p14:creationId xmlns:p14="http://schemas.microsoft.com/office/powerpoint/2010/main" val="227074600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1663</TotalTime>
  <Words>854</Words>
  <Application>Microsoft Macintosh PowerPoint</Application>
  <PresentationFormat>Widescreen</PresentationFormat>
  <Paragraphs>104</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Abadi</vt:lpstr>
      <vt:lpstr>Aptos</vt:lpstr>
      <vt:lpstr>Arial</vt:lpstr>
      <vt:lpstr>Calibri</vt:lpstr>
      <vt:lpstr>Calibri Light</vt:lpstr>
      <vt:lpstr>Seaford Display</vt:lpstr>
      <vt:lpstr>Office 2013 - 2022 Theme</vt:lpstr>
      <vt:lpstr>Jira with Xray vs. HP ALM: Benefits, KPIs, and Migration Guide:</vt:lpstr>
      <vt:lpstr>Below is a comparison table illustrating the benefits of using Jira with Xray over HP ALM:</vt:lpstr>
      <vt:lpstr>Below is a comparison table showing why Xray's KPIs and reporting are preferred over HP ALM:</vt:lpstr>
      <vt:lpstr>Below outline key steps for migrating test cases from HP ALM to Xray, with direct links to Xray resources for details.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dang</dc:creator>
  <cp:lastModifiedBy>john dang</cp:lastModifiedBy>
  <cp:revision>11</cp:revision>
  <dcterms:created xsi:type="dcterms:W3CDTF">2024-11-11T18:13:14Z</dcterms:created>
  <dcterms:modified xsi:type="dcterms:W3CDTF">2024-11-13T15:43:19Z</dcterms:modified>
</cp:coreProperties>
</file>