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3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el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7063" y="1170132"/>
            <a:ext cx="5216937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idx="1" type="body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3" type="body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5" name="Shape 15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" name="Shape 1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hape 20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top-logo.png" id="22" name="Shape 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head w/ Bulle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4150" lvl="0" marL="2857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7429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2250" lvl="3" marL="16573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head w/ Bullets 2 col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4150" lvl="0" marL="2857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7429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2250" lvl="3" marL="16573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3" type="body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4150" lvl="0" marL="2857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7429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2250" lvl="3" marL="165735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head w/ No Bulle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head w/ No Bullets 2 col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with no Subhead 2 col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losing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Shape 157"/>
          <p:cNvGrpSpPr/>
          <p:nvPr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158" name="Shape 158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Shape 159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Shape 161"/>
          <p:cNvSpPr txBox="1"/>
          <p:nvPr>
            <p:ph idx="1" type="subTitle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tevens-Secondary-PMSColor-R.png" id="162" name="Shape 1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5428" y="678404"/>
            <a:ext cx="3544298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evens Se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idx="1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Shape 2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9" name="Shape 2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66" y="-14942"/>
            <a:ext cx="23241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33" name="Shape 33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Shape 3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Shape 3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evens Cloc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1" name="Shape 41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42" name="Shape 42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" name="Shape 4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6" name="Shape 4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top-logo.png"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evens Fountai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4" name="Shape 54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55" name="Shape 5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Shape 5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59" name="Shape 5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Shape 60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top-logo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orchbear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7" name="Shape 67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68" name="Shape 6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Shape 6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Shape 7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72" name="Shape 72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Shape 73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top-logo.png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udents with NYC skylin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0" name="Shape 80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Shape 8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85" name="Shape 8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Shape 8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top-logo.png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dwin A Stevens Hal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3" name="Shape 93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4" name="Shape 9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Shape 9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" name="Shape 9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98" name="Shape 9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Shape 9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top-logo.png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mpus Aerial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6" name="Shape 106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7" name="Shape 10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Shape 10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" name="Shape 10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11" name="Shape 111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Shape 112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top-logo.png"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with no Subhead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hape 115"/>
          <p:cNvCxnSpPr/>
          <p:nvPr/>
        </p:nvCxnSpPr>
        <p:spPr>
          <a:xfrm>
            <a:off x="6099048" y="6419355"/>
            <a:ext cx="3044952" cy="0"/>
          </a:xfrm>
          <a:prstGeom prst="straightConnector1">
            <a:avLst/>
          </a:prstGeom>
          <a:noFill/>
          <a:ln cap="flat" cmpd="sng" w="50800">
            <a:solidFill>
              <a:srgbClr val="DF70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0" y="6419912"/>
            <a:ext cx="6099048" cy="0"/>
          </a:xfrm>
          <a:prstGeom prst="straightConnector1">
            <a:avLst/>
          </a:prstGeom>
          <a:noFill/>
          <a:ln cap="flat" cmpd="sng" w="50800">
            <a:solidFill>
              <a:srgbClr val="0F78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1150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20" name="Shape 120"/>
          <p:cNvGrpSpPr/>
          <p:nvPr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21" name="Shape 121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23" name="Shape 123"/>
            <p:cNvPicPr preferRelativeResize="0"/>
            <p:nvPr/>
          </p:nvPicPr>
          <p:blipFill rotWithShape="1">
            <a:blip r:embed="rId2">
              <a:alphaModFix/>
            </a:blip>
            <a:srcRect b="0" l="0" r="68665" t="13018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10.jpg"/><Relationship Id="rId6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scis.gov/node/47603" TargetMode="External"/><Relationship Id="rId4" Type="http://schemas.openxmlformats.org/officeDocument/2006/relationships/hyperlink" Target="https://www.uscis.gov/node/47603" TargetMode="External"/><Relationship Id="rId5" Type="http://schemas.openxmlformats.org/officeDocument/2006/relationships/image" Target="../media/image3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2" type="body"/>
          </p:nvPr>
        </p:nvSpPr>
        <p:spPr>
          <a:xfrm>
            <a:off x="123825" y="1725705"/>
            <a:ext cx="8051346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H1B Visa Analysis: A Resource for Career Departments in Colleges and Universities </a:t>
            </a:r>
          </a:p>
        </p:txBody>
      </p:sp>
      <p:pic>
        <p:nvPicPr>
          <p:cNvPr descr="C:\Users\lab1\Desktop\DOzVuGOXcAAvOgk.jpg"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8350" y="3351150"/>
            <a:ext cx="3073500" cy="27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09675" y="3412538"/>
            <a:ext cx="57105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000000"/>
                </a:solidFill>
              </a:rPr>
              <a:t>Presented by: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/>
              <a:t>Joir Gomez Kamphuis</a:t>
            </a:r>
            <a:r>
              <a:rPr lang="en-US" sz="1100">
                <a:solidFill>
                  <a:srgbClr val="000000"/>
                </a:solidFill>
              </a:rPr>
              <a:t>		</a:t>
            </a:r>
            <a:r>
              <a:rPr lang="en-US" sz="1100"/>
              <a:t>Jay Dangi</a:t>
            </a:r>
            <a:r>
              <a:rPr lang="en-US" sz="1100">
                <a:solidFill>
                  <a:srgbClr val="000000"/>
                </a:solidFill>
              </a:rPr>
              <a:t>	   		 Bowen M</a:t>
            </a:r>
            <a:r>
              <a:rPr lang="en-US" sz="1100"/>
              <a:t>a</a:t>
            </a:r>
            <a:r>
              <a:rPr lang="en-US" sz="1100">
                <a:solidFill>
                  <a:srgbClr val="000000"/>
                </a:solidFill>
              </a:rPr>
              <a:t>				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426" y="3938226"/>
            <a:ext cx="1673351" cy="214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350" y="3938225"/>
            <a:ext cx="1544407" cy="21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450" y="3938225"/>
            <a:ext cx="1673350" cy="223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KNN Result(Proc Fastclus)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88" y="1036653"/>
            <a:ext cx="8180827" cy="520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227025" y="2253404"/>
            <a:ext cx="8691600" cy="269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Section I. General Employer Analysis</a:t>
            </a: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Section II. Location-Based Analysis</a:t>
            </a: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Section III. Data Science related Analysis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287613" y="3981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Analysis Outline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634402" y="2751475"/>
            <a:ext cx="87318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0" lang="en-US" sz="4800"/>
              <a:t>General Employer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227025" y="209250"/>
            <a:ext cx="96207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Number of applications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0" lang="en-US"/>
              <a:t>for top 10 companies by year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550"/>
            <a:ext cx="8839200" cy="388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Top job titles for the top ten employers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224" y="1035850"/>
            <a:ext cx="6845550" cy="51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Wage distribution for top ten jobs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116653"/>
            <a:ext cx="668655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227028" y="418350"/>
            <a:ext cx="87960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Compare the wage with top software companies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035850"/>
            <a:ext cx="693420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1008127" y="2640375"/>
            <a:ext cx="87318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0" lang="en-US" sz="4800"/>
              <a:t>Location-Based Analysis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227029" y="418350"/>
            <a:ext cx="94590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Top 10 States with highest number of applications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0" y="1606275"/>
            <a:ext cx="9042098" cy="364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227027" y="418350"/>
            <a:ext cx="86916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Top 20 cities with highest number of applications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25" y="1928838"/>
            <a:ext cx="8839202" cy="355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1875" y="1370400"/>
            <a:ext cx="7974300" cy="4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Intro/Background	</a:t>
            </a:r>
            <a:r>
              <a:rPr lang="en-US" sz="2400"/>
              <a:t>	</a:t>
            </a:r>
          </a:p>
          <a:p>
            <a:pPr indent="-3937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 Departments: Colleges and Universitie</a:t>
            </a:r>
            <a:r>
              <a:rPr lang="en-US" sz="2400"/>
              <a:t>s </a:t>
            </a:r>
          </a:p>
          <a:p>
            <a:pPr indent="-3937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	</a:t>
            </a:r>
          </a:p>
          <a:p>
            <a:pPr indent="-3937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Analysis:</a:t>
            </a:r>
          </a:p>
          <a:p>
            <a:pPr indent="-2984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Employer     </a:t>
            </a:r>
          </a:p>
          <a:p>
            <a:pPr indent="-2984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Location-Based         </a:t>
            </a:r>
          </a:p>
          <a:p>
            <a:pPr indent="-2984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Science Related      </a:t>
            </a:r>
          </a:p>
          <a:p>
            <a:pPr indent="-3937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227027" y="418350"/>
            <a:ext cx="85398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Median Wage by Year for the top ten states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313" y="1066150"/>
            <a:ext cx="675322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227027" y="418350"/>
            <a:ext cx="83985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Compare Median Wage among top ten cities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25" y="1045950"/>
            <a:ext cx="68199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x="361702" y="2771675"/>
            <a:ext cx="87318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0" lang="en-US" sz="4800"/>
              <a:t>Data Science related Analysis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227027" y="418350"/>
            <a:ext cx="82470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Number of Applications by year for DS jobs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25" y="1082200"/>
            <a:ext cx="7239000" cy="51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227027" y="418350"/>
            <a:ext cx="87960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Wage Distribution By Year for DS related positions</a:t>
            </a: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25" y="1106550"/>
            <a:ext cx="6715125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2" name="Shape 362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Top ten industries for DS positions</a:t>
            </a: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06553"/>
            <a:ext cx="67818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227025" y="418350"/>
            <a:ext cx="86208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-US"/>
              <a:t>Median wage for DS position in top ten industries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725" y="1187350"/>
            <a:ext cx="6483400" cy="48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227025" y="2020027"/>
            <a:ext cx="8691600" cy="407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will have better chance to get hired for a high-wage job with h-1b sponsorship if you start working on your computer science related knowledge and skills.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Seattle, Silicon Valley and New York City might be where you will end up working.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you want to stay in New York, Manhattan will be your best bet.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you want to stay in CA, you can choose from multiple cities.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0" lang="en-US"/>
              <a:t>Takeaways for future data scientists who need h-1b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subTitle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20000"/>
              </a:lnSpc>
              <a:spcBef>
                <a:spcPts val="0"/>
              </a:spcBef>
              <a:buClr>
                <a:srgbClr val="3F3F3F"/>
              </a:buClr>
              <a:buSzPts val="1800"/>
              <a:buFont typeface="Arial"/>
              <a:buNone/>
            </a:pPr>
            <a:r>
              <a:rPr b="1" lang="en-US" sz="360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27025" y="1112100"/>
            <a:ext cx="5166900" cy="4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200"/>
              <a:t>The</a:t>
            </a:r>
            <a:r>
              <a:rPr lang="en-US" sz="2200">
                <a:hlinkClick r:id="rId3"/>
              </a:rPr>
              <a:t> </a:t>
            </a:r>
            <a:r>
              <a:rPr lang="en-US" sz="2200">
                <a:solidFill>
                  <a:srgbClr val="000000"/>
                </a:solidFill>
                <a:hlinkClick r:id="rId4"/>
              </a:rPr>
              <a:t>H-1B program</a:t>
            </a:r>
            <a:r>
              <a:rPr lang="en-US" sz="2200"/>
              <a:t> allows companies in the United States to temporarily employ foreign workers in occupations that:</a:t>
            </a: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Require the theoretical and practical application of a body of highly specialized knowledge and a bachelor’s degree or higher in the specific specialty, or its equivalent.  </a:t>
            </a: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H-1B specialty occupations may include fields such as science, engineering and information technology. 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Intro/ Background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075" y="1212951"/>
            <a:ext cx="3474900" cy="2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31450" y="1847851"/>
            <a:ext cx="8691600" cy="42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Career Decision Making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Career Exploration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Resume/ Letter writing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Recruiting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Internships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Career Advisement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H1B Visa Assistance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Application of data analysis for marketing strategies to attract more international students.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227025" y="418347"/>
            <a:ext cx="7303200" cy="10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Career Departments at Colleges and Universities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625" y="1951100"/>
            <a:ext cx="4764424" cy="262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Data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141"/>
            <a:ext cx="9144001" cy="466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Data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954138"/>
            <a:ext cx="8810625" cy="5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Case_status And Full_Time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553"/>
            <a:ext cx="6800850" cy="49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200" y="2745550"/>
            <a:ext cx="1684850" cy="18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Our Cleaned Data Based on “Certified” case_status(Target Variable).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778"/>
            <a:ext cx="8839199" cy="3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Code for data cleaning and filtering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9103"/>
            <a:ext cx="8839202" cy="515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